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6" r:id="rId12"/>
    <p:sldId id="268" r:id="rId13"/>
    <p:sldId id="271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2512" autoAdjust="0"/>
  </p:normalViewPr>
  <p:slideViewPr>
    <p:cSldViewPr snapToGrid="0">
      <p:cViewPr varScale="1">
        <p:scale>
          <a:sx n="51" d="100"/>
          <a:sy n="5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5E857-AC8F-5FF5-7589-4BCB99D80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D68ADB-6437-0293-1CD4-D9E1A1E37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8DBF79-F5FB-CAC8-28BE-8A931151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746ACF-D56E-8699-8FD7-82A372DD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34201B-A901-4B80-A51D-BFEA680F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39E3F-D746-9FF5-8C3B-C7DF01ED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18556A-1434-8DF5-2ED1-C971D2116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725BF-92EC-FE0A-7C5D-41D6D4B8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71B2EC-4C18-4144-9ABF-396FEA7A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BD286-50B5-16A8-128C-56AAC984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99DEC6-39D8-E24C-6A6B-2F76B320B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A13CC7-84F0-2EBB-25FB-1F92ED5EF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F2DB13-6FA9-B85F-DB90-326FC1A8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FADE47-8D3C-C392-46F2-097FD96C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DCEC7-869A-8DBC-B8CF-C9CF461D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A3B1B-CE0F-267C-919D-F5C2BF29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31B28-631B-405B-CF14-EAD8B754C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51720-DBB9-529C-0EAE-D8F1789C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C65AF-AFE3-090A-8EB1-6D7BAB83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5AB6C0-488F-90F2-4B14-48B016DD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7A291-DCED-FBD1-56A8-3B76E82A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63A47-E77D-DDD7-2DA2-895E12AFC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D71964-9072-CE76-5961-1EA950D5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AA70C-278B-8196-1E1F-051FB670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B2E3A4-BA70-E7A7-5FD2-5BC6F5A6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6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EE314-93EA-F804-AF94-CA2950D8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EB4F14-B637-BFA9-5648-22B0A9516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3E396C-6A81-E29C-033D-836711521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71503E-4B54-41A0-9178-81BE5B21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AB7D0-368B-EA88-4242-F9B80952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98766B-D4B3-E18D-4503-CBC7FFDF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0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85A64-8DD3-5142-2882-79EB2AC3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E940F9-6E43-C78C-CF47-78F5A627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7247D9-355B-85A3-7697-BD64F47D9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9106D0-3392-437E-5506-8F475631A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ACA6D0-D34D-82BE-9CD7-376377CDE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2C23D4-F467-6E6F-DFDC-F8F726C6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EADA28-DBE1-5D87-4303-873C1986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30BBF8-CA49-D3FC-87AA-6D88AD20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2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1852D-7377-937A-45E2-4BEB2338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744E37-E57B-CBF9-4EBD-F7B9B207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E2F4D-86FD-EDD9-0697-CEF03674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E68285-2DFE-BF10-779A-ED12387D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0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FD1116-BE0A-3E76-7CE7-70BFF343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2F7A83-D3B2-D19E-8DC6-74762310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685775-8DB9-659B-4B46-90FC955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969E8-F3F3-46CD-6FF9-054741BB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B556C-53E5-D47C-499E-F973ACF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7601F9-0F27-596B-96B2-EC8E7B6F3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A7EDA4-6681-67AE-6438-6FEDD358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A9C2FA-D1F5-77E1-AD7F-9EB5DFAA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F41D3F-E5B3-D64B-FC5C-D6EC8FF8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F0BE9-D474-0577-0B3C-1E793BF1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9C9A87-0455-4282-6E4B-C6C95D67D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926C8D-8BD9-E185-AB43-B45AFA7B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7BCD4D-AB6F-E671-4BEE-3B5A1BE0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CABC7A-53FE-9A69-534C-1BCDFC08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9EFDDD-189B-590E-2C2D-DDC05FD9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FF7F17-206D-48A5-A300-28EC9AD9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E9C27A-DC5D-B5F3-6F25-51B3F26D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8473FA-614F-EB35-575F-3CCF8CBFD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C6A5-CD5F-4DC1-8AE1-37FFB1A4261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99935-FAE4-FE23-DA99-450DEDE1A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D3DE9F-648F-3EBB-320B-DEDB3D330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D7DC-CD5E-4C3D-A838-0731089008A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4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26A398B-DBD8-4B11-E5F9-714997D484BA}"/>
              </a:ext>
            </a:extLst>
          </p:cNvPr>
          <p:cNvSpPr txBox="1"/>
          <p:nvPr/>
        </p:nvSpPr>
        <p:spPr>
          <a:xfrm>
            <a:off x="2708329" y="1031951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i="0" dirty="0">
                <a:solidFill>
                  <a:srgbClr val="FF0000"/>
                </a:solidFill>
                <a:effectLst/>
                <a:latin typeface="Söhne"/>
              </a:rPr>
              <a:t>Fire</a:t>
            </a:r>
            <a:r>
              <a:rPr lang="fr-CA" sz="4000" b="1" i="0" dirty="0">
                <a:effectLst/>
                <a:latin typeface="Söhne"/>
              </a:rPr>
              <a:t> </a:t>
            </a:r>
            <a:r>
              <a:rPr lang="fr-CA" sz="4000" b="1" i="0" dirty="0" err="1">
                <a:solidFill>
                  <a:srgbClr val="92D050"/>
                </a:solidFill>
                <a:effectLst/>
                <a:latin typeface="Söhne"/>
              </a:rPr>
              <a:t>Safety</a:t>
            </a:r>
            <a:r>
              <a:rPr lang="fr-CA" sz="4000" b="1" i="0" dirty="0">
                <a:effectLst/>
                <a:latin typeface="Söhne"/>
              </a:rPr>
              <a:t> part 2</a:t>
            </a:r>
            <a:endParaRPr lang="en-GB" dirty="0"/>
          </a:p>
        </p:txBody>
      </p:sp>
      <p:sp>
        <p:nvSpPr>
          <p:cNvPr id="8" name="AutoShape 2" descr="Feu de bois dans cheminee dessin Banque d'images vectorielles - Alamy">
            <a:extLst>
              <a:ext uri="{FF2B5EF4-FFF2-40B4-BE49-F238E27FC236}">
                <a16:creationId xmlns:a16="http://schemas.microsoft.com/office/drawing/2014/main" id="{F87D3EF7-8737-E508-B40F-39DD55C49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Feu — Wikipédia">
            <a:extLst>
              <a:ext uri="{FF2B5EF4-FFF2-40B4-BE49-F238E27FC236}">
                <a16:creationId xmlns:a16="http://schemas.microsoft.com/office/drawing/2014/main" id="{96C2E761-25C3-9B08-1FA8-A98A1E71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27" y="2305372"/>
            <a:ext cx="5677545" cy="42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2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615AB1-EA6B-06B4-9EFC-25C9306A5355}"/>
              </a:ext>
            </a:extLst>
          </p:cNvPr>
          <p:cNvSpPr txBox="1"/>
          <p:nvPr/>
        </p:nvSpPr>
        <p:spPr>
          <a:xfrm>
            <a:off x="619932" y="1190872"/>
            <a:ext cx="10275375" cy="4744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COMBUSTION</a:t>
            </a:r>
          </a:p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 Typology</a:t>
            </a:r>
          </a:p>
          <a:p>
            <a:pPr algn="ctr"/>
            <a:endParaRPr lang="en-US" sz="2400" b="1" i="0" dirty="0">
              <a:solidFill>
                <a:srgbClr val="00B0F0"/>
              </a:solidFill>
              <a:effectLst/>
              <a:latin typeface="Söhne"/>
            </a:endParaRPr>
          </a:p>
          <a:p>
            <a:pPr algn="l">
              <a:lnSpc>
                <a:spcPct val="250000"/>
              </a:lnSpc>
            </a:pPr>
            <a:r>
              <a:rPr lang="en-US" sz="2400" b="1" i="0" dirty="0">
                <a:solidFill>
                  <a:srgbClr val="00B050"/>
                </a:solidFill>
                <a:effectLst/>
                <a:latin typeface="Söhne"/>
              </a:rPr>
              <a:t>Slow Combustion: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öhne"/>
              </a:rPr>
              <a:t> 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Oxidation (phenomenon of rust formation)</a:t>
            </a:r>
          </a:p>
          <a:p>
            <a:pPr algn="l">
              <a:lnSpc>
                <a:spcPct val="250000"/>
              </a:lnSpc>
            </a:pPr>
            <a:r>
              <a:rPr lang="en-US" sz="2400" b="1" i="0" dirty="0">
                <a:solidFill>
                  <a:srgbClr val="FFC000"/>
                </a:solidFill>
                <a:effectLst/>
                <a:latin typeface="Söhne"/>
              </a:rPr>
              <a:t>Rapid Combustion:</a:t>
            </a:r>
            <a:r>
              <a:rPr lang="en-US" sz="2400" b="0" i="0" dirty="0">
                <a:solidFill>
                  <a:srgbClr val="FFC000"/>
                </a:solidFill>
                <a:effectLst/>
                <a:latin typeface="Söhne"/>
              </a:rPr>
              <a:t> 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Fire</a:t>
            </a:r>
          </a:p>
          <a:p>
            <a:pPr algn="l">
              <a:lnSpc>
                <a:spcPct val="250000"/>
              </a:lnSpc>
            </a:pPr>
            <a:r>
              <a:rPr lang="en-US" sz="2400" b="1" i="0" dirty="0">
                <a:solidFill>
                  <a:srgbClr val="FF0000"/>
                </a:solidFill>
                <a:effectLst/>
                <a:latin typeface="Söhne"/>
              </a:rPr>
              <a:t>Very Rapid Combustion: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Deflagration</a:t>
            </a:r>
          </a:p>
          <a:p>
            <a:pPr algn="l">
              <a:lnSpc>
                <a:spcPct val="250000"/>
              </a:lnSpc>
            </a:pPr>
            <a:r>
              <a:rPr lang="en-US" sz="2400" b="1" i="0" dirty="0">
                <a:solidFill>
                  <a:srgbClr val="C00000"/>
                </a:solidFill>
                <a:effectLst/>
                <a:latin typeface="Söhne"/>
              </a:rPr>
              <a:t>Instantaneous Combustion: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Söhne"/>
              </a:rPr>
              <a:t> 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Explosion</a:t>
            </a:r>
          </a:p>
        </p:txBody>
      </p:sp>
    </p:spTree>
    <p:extLst>
      <p:ext uri="{BB962C8B-B14F-4D97-AF65-F5344CB8AC3E}">
        <p14:creationId xmlns:p14="http://schemas.microsoft.com/office/powerpoint/2010/main" val="65817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FD413E5-9AB3-F859-C04C-826BC652C503}"/>
              </a:ext>
            </a:extLst>
          </p:cNvPr>
          <p:cNvSpPr txBox="1"/>
          <p:nvPr/>
        </p:nvSpPr>
        <p:spPr>
          <a:xfrm>
            <a:off x="293076" y="394692"/>
            <a:ext cx="1160584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Stopping Combustion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r>
              <a:rPr lang="en-GB" sz="2400" dirty="0"/>
              <a:t>To stop combustion, it is enough to remove one of the elements of the fire triangle.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Oxidizer</a:t>
            </a:r>
          </a:p>
          <a:p>
            <a:endParaRPr lang="en-GB" sz="2400" b="1" dirty="0"/>
          </a:p>
          <a:p>
            <a:r>
              <a:rPr lang="en-GB" sz="2400" dirty="0"/>
              <a:t>This is about preventing oxygen from fuelling the fire:</a:t>
            </a:r>
          </a:p>
          <a:p>
            <a:r>
              <a:rPr lang="en-GB" sz="2400" dirty="0"/>
              <a:t>- Blanket, soil, sand</a:t>
            </a:r>
          </a:p>
          <a:p>
            <a:r>
              <a:rPr lang="en-GB" sz="2400" dirty="0"/>
              <a:t>- Lid</a:t>
            </a:r>
          </a:p>
          <a:p>
            <a:r>
              <a:rPr lang="en-GB" sz="2400" dirty="0"/>
              <a:t>- Inert gas</a:t>
            </a:r>
          </a:p>
          <a:p>
            <a:r>
              <a:rPr lang="en-GB" sz="2400" dirty="0"/>
              <a:t>- Water in a diffused jet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Foam</a:t>
            </a:r>
          </a:p>
          <a:p>
            <a:endParaRPr lang="en-GB" sz="2400" dirty="0"/>
          </a:p>
          <a:p>
            <a:r>
              <a:rPr lang="en-GB" sz="2400" b="1" dirty="0"/>
              <a:t>Action</a:t>
            </a:r>
            <a:r>
              <a:rPr lang="en-GB" sz="2400" dirty="0"/>
              <a:t>: Smother the fire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98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25CF76F-3749-CBD7-87C2-646A93F2B72D}"/>
              </a:ext>
            </a:extLst>
          </p:cNvPr>
          <p:cNvSpPr txBox="1"/>
          <p:nvPr/>
        </p:nvSpPr>
        <p:spPr>
          <a:xfrm>
            <a:off x="492369" y="949569"/>
            <a:ext cx="1092297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Stopping Combustion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Fuel</a:t>
            </a:r>
          </a:p>
          <a:p>
            <a:endParaRPr lang="en-GB" sz="2400" b="1" dirty="0"/>
          </a:p>
          <a:p>
            <a:r>
              <a:rPr lang="en-GB" sz="2400" dirty="0"/>
              <a:t>This is about preventing the fire from having something to burn: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Remove what is burning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Close the source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r>
              <a:rPr lang="en-GB" sz="2400" b="1" dirty="0"/>
              <a:t>Action</a:t>
            </a:r>
            <a:r>
              <a:rPr lang="en-GB" sz="2400" dirty="0"/>
              <a:t>: Clear away, Cut off the supply</a:t>
            </a:r>
          </a:p>
        </p:txBody>
      </p:sp>
    </p:spTree>
    <p:extLst>
      <p:ext uri="{BB962C8B-B14F-4D97-AF65-F5344CB8AC3E}">
        <p14:creationId xmlns:p14="http://schemas.microsoft.com/office/powerpoint/2010/main" val="176452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84E11E-2981-B1C5-FD9C-8DEF0014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D2F22E-8FF6-8417-08C4-84FFC2235B68}"/>
              </a:ext>
            </a:extLst>
          </p:cNvPr>
          <p:cNvSpPr txBox="1"/>
          <p:nvPr/>
        </p:nvSpPr>
        <p:spPr>
          <a:xfrm>
            <a:off x="246185" y="1072662"/>
            <a:ext cx="11201400" cy="4642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Stopping Combustion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Activation Energy (Heat)</a:t>
            </a:r>
          </a:p>
          <a:p>
            <a:endParaRPr lang="en-GB" sz="2400" b="1" dirty="0"/>
          </a:p>
          <a:p>
            <a:r>
              <a:rPr lang="en-GB" sz="2400" dirty="0"/>
              <a:t>This is about reducing the energy of the fire:</a:t>
            </a:r>
          </a:p>
          <a:p>
            <a:endParaRPr lang="en-GB" sz="2400" dirty="0"/>
          </a:p>
          <a:p>
            <a:r>
              <a:rPr lang="en-GB" sz="2400" dirty="0"/>
              <a:t>- Water</a:t>
            </a:r>
          </a:p>
          <a:p>
            <a:r>
              <a:rPr lang="en-GB" sz="2400" dirty="0"/>
              <a:t>- Other extinguishing agents such as CO₂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Foam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r>
              <a:rPr lang="en-GB" sz="2400" b="1" dirty="0"/>
              <a:t>Action</a:t>
            </a:r>
            <a:r>
              <a:rPr lang="en-GB" sz="2400" dirty="0"/>
              <a:t>: Cool down</a:t>
            </a:r>
          </a:p>
        </p:txBody>
      </p:sp>
    </p:spTree>
    <p:extLst>
      <p:ext uri="{BB962C8B-B14F-4D97-AF65-F5344CB8AC3E}">
        <p14:creationId xmlns:p14="http://schemas.microsoft.com/office/powerpoint/2010/main" val="361478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5B20B2-7313-E7C5-C18F-5BAF610A2EAF}"/>
              </a:ext>
            </a:extLst>
          </p:cNvPr>
          <p:cNvSpPr txBox="1"/>
          <p:nvPr/>
        </p:nvSpPr>
        <p:spPr>
          <a:xfrm>
            <a:off x="143607" y="243512"/>
            <a:ext cx="1190478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Extinguishing Agents</a:t>
            </a:r>
          </a:p>
          <a:p>
            <a:endParaRPr lang="en-GB" sz="2400" dirty="0"/>
          </a:p>
          <a:p>
            <a:r>
              <a:rPr lang="en-GB" sz="2400" b="1" dirty="0"/>
              <a:t>Most Common</a:t>
            </a:r>
          </a:p>
          <a:p>
            <a:r>
              <a:rPr lang="en-GB" sz="2400" dirty="0"/>
              <a:t>- Water</a:t>
            </a:r>
          </a:p>
          <a:p>
            <a:r>
              <a:rPr lang="en-GB" sz="2400" dirty="0"/>
              <a:t>- Water with additive (wetting agent)</a:t>
            </a:r>
          </a:p>
          <a:p>
            <a:r>
              <a:rPr lang="en-GB" sz="2400" dirty="0"/>
              <a:t>- Physical or chemical foam, AFFF (Aqueous Film Forming Foam)</a:t>
            </a:r>
          </a:p>
          <a:p>
            <a:r>
              <a:rPr lang="en-GB" sz="2400" dirty="0"/>
              <a:t>- Foam for polar products (alcohol)</a:t>
            </a:r>
          </a:p>
          <a:p>
            <a:r>
              <a:rPr lang="en-GB" sz="2400" dirty="0"/>
              <a:t>- BC Powder</a:t>
            </a:r>
          </a:p>
          <a:p>
            <a:r>
              <a:rPr lang="en-GB" sz="2400" dirty="0"/>
              <a:t>- ABC Powder (multipurpose)</a:t>
            </a:r>
          </a:p>
          <a:p>
            <a:r>
              <a:rPr lang="en-GB" sz="2400" dirty="0"/>
              <a:t>- D Powder (for special fires)</a:t>
            </a:r>
          </a:p>
          <a:p>
            <a:r>
              <a:rPr lang="en-GB" sz="2400" dirty="0"/>
              <a:t>- Carbon dioxide (for electrically originated fires)</a:t>
            </a:r>
          </a:p>
          <a:p>
            <a:endParaRPr lang="en-GB" sz="2400" dirty="0"/>
          </a:p>
          <a:p>
            <a:r>
              <a:rPr lang="en-GB" sz="2400" b="1" dirty="0"/>
              <a:t>Other Extinguishing Agents</a:t>
            </a:r>
          </a:p>
          <a:p>
            <a:r>
              <a:rPr lang="en-GB" sz="2400" dirty="0"/>
              <a:t>- Dry sand</a:t>
            </a:r>
          </a:p>
          <a:p>
            <a:r>
              <a:rPr lang="en-GB" sz="2400" dirty="0"/>
              <a:t>- Soil</a:t>
            </a:r>
          </a:p>
          <a:p>
            <a:r>
              <a:rPr lang="en-GB" sz="2400" dirty="0"/>
              <a:t>- Dry cement</a:t>
            </a:r>
          </a:p>
          <a:p>
            <a:r>
              <a:rPr lang="en-GB" sz="2400" dirty="0"/>
              <a:t>- Blanket</a:t>
            </a:r>
          </a:p>
        </p:txBody>
      </p:sp>
    </p:spTree>
    <p:extLst>
      <p:ext uri="{BB962C8B-B14F-4D97-AF65-F5344CB8AC3E}">
        <p14:creationId xmlns:p14="http://schemas.microsoft.com/office/powerpoint/2010/main" val="148762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232CEC7-C911-46E4-2B58-23F2D6A9C925}"/>
              </a:ext>
            </a:extLst>
          </p:cNvPr>
          <p:cNvSpPr txBox="1"/>
          <p:nvPr/>
        </p:nvSpPr>
        <p:spPr>
          <a:xfrm>
            <a:off x="134815" y="117693"/>
            <a:ext cx="1205718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The common classification of fires and their corresponding extinguishing agents includes:</a:t>
            </a:r>
          </a:p>
          <a:p>
            <a:pPr algn="just">
              <a:buFont typeface="+mj-lt"/>
              <a:buAutoNum type="arabicPeriod"/>
            </a:pPr>
            <a:r>
              <a:rPr lang="en-US" sz="2400" b="0" i="0" dirty="0">
                <a:solidFill>
                  <a:srgbClr val="00B0F0"/>
                </a:solidFill>
                <a:effectLst/>
                <a:latin typeface="Söhne"/>
              </a:rPr>
              <a:t>Class A Fires (Ordinary Combustibles):</a:t>
            </a:r>
          </a:p>
          <a:p>
            <a:pPr lvl="1" algn="just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Extinguishing Agent: Water, water-based foam, or multipurpose dry chemical extinguishers.</a:t>
            </a:r>
          </a:p>
          <a:p>
            <a:pPr algn="just">
              <a:buFont typeface="+mj-lt"/>
              <a:buAutoNum type="arabicPeriod"/>
            </a:pPr>
            <a:r>
              <a:rPr lang="en-US" sz="2400" b="0" i="0" dirty="0">
                <a:solidFill>
                  <a:srgbClr val="00B0F0"/>
                </a:solidFill>
                <a:effectLst/>
                <a:latin typeface="Söhne"/>
              </a:rPr>
              <a:t>Class B Fires (Flammable Liquids and Gases):</a:t>
            </a:r>
          </a:p>
          <a:p>
            <a:pPr lvl="1" algn="just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Extinguishing Agents: Foam, carbon dioxide (CO2), dry chemical powders, or specialized flammable liquid fire extinguishers.</a:t>
            </a:r>
          </a:p>
          <a:p>
            <a:pPr algn="just">
              <a:buFont typeface="+mj-lt"/>
              <a:buAutoNum type="arabicPeriod"/>
            </a:pPr>
            <a:r>
              <a:rPr lang="en-US" sz="2400" b="0" i="0" dirty="0">
                <a:solidFill>
                  <a:srgbClr val="00B0F0"/>
                </a:solidFill>
                <a:effectLst/>
                <a:latin typeface="Söhne"/>
              </a:rPr>
              <a:t>Class C Fires (Electrical Fires):</a:t>
            </a:r>
          </a:p>
          <a:p>
            <a:pPr lvl="1" algn="just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Extinguishing Agents: Carbon dioxide (CO2), dry chemical powders, or clean agents (like Halon or clean agent alternatives) that do not conduct electricity.</a:t>
            </a:r>
          </a:p>
          <a:p>
            <a:pPr algn="just">
              <a:buFont typeface="+mj-lt"/>
              <a:buAutoNum type="arabicPeriod"/>
            </a:pPr>
            <a:r>
              <a:rPr lang="en-US" sz="2400" b="0" i="0" dirty="0">
                <a:solidFill>
                  <a:srgbClr val="00B0F0"/>
                </a:solidFill>
                <a:effectLst/>
                <a:latin typeface="Söhne"/>
              </a:rPr>
              <a:t>Class D Fires (Combustible Metals):</a:t>
            </a:r>
          </a:p>
          <a:p>
            <a:pPr lvl="1" algn="just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Extinguishing Agents: Specialized dry powders designed for the specific type of metal involved in the fire. Examples include sodium chloride for sodium fires or copper-based agents for lithium fires.</a:t>
            </a:r>
          </a:p>
          <a:p>
            <a:pPr algn="just">
              <a:buFont typeface="+mj-lt"/>
              <a:buAutoNum type="arabicPeriod"/>
            </a:pPr>
            <a:r>
              <a:rPr lang="en-US" sz="2400" b="0" i="0" dirty="0">
                <a:solidFill>
                  <a:srgbClr val="00B0F0"/>
                </a:solidFill>
                <a:effectLst/>
                <a:latin typeface="Söhne"/>
              </a:rPr>
              <a:t>Class K Fires (Cooking Oils and Fats):</a:t>
            </a:r>
          </a:p>
          <a:p>
            <a:pPr lvl="1" algn="just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Extinguishing Agent: Wet chemical extinguishers designed for kitchen and restaurant use. They create a soap-like foam to suppress and cool down these high-temperature fires.</a:t>
            </a:r>
          </a:p>
        </p:txBody>
      </p:sp>
    </p:spTree>
    <p:extLst>
      <p:ext uri="{BB962C8B-B14F-4D97-AF65-F5344CB8AC3E}">
        <p14:creationId xmlns:p14="http://schemas.microsoft.com/office/powerpoint/2010/main" val="420875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14E186-2305-3124-EBF7-82BCEE55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4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8FBB97-DABD-F908-CD25-5F295D6F7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BC776C-1903-8CDA-E351-D46E8CB9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" y="-1"/>
            <a:ext cx="12153901" cy="68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1F17253-1003-8286-F2FB-F8DAB70C7191}"/>
              </a:ext>
            </a:extLst>
          </p:cNvPr>
          <p:cNvSpPr txBox="1"/>
          <p:nvPr/>
        </p:nvSpPr>
        <p:spPr>
          <a:xfrm>
            <a:off x="322881" y="766732"/>
            <a:ext cx="10585342" cy="582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Söhne"/>
              </a:rPr>
              <a:t>Plan</a:t>
            </a: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</a:p>
          <a:p>
            <a:pPr algn="l"/>
            <a:endParaRPr lang="en-US" sz="2400" b="1" dirty="0">
              <a:solidFill>
                <a:srgbClr val="374151"/>
              </a:solidFill>
              <a:latin typeface="Söhne"/>
            </a:endParaRPr>
          </a:p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Combustion</a:t>
            </a:r>
            <a:endParaRPr lang="en-US" sz="2400" b="0" i="0" dirty="0">
              <a:solidFill>
                <a:srgbClr val="00B0F0"/>
              </a:solidFill>
              <a:effectLst/>
              <a:latin typeface="Söhne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Definition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Different Fuels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Typology</a:t>
            </a:r>
          </a:p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Extinguishing</a:t>
            </a:r>
            <a:endParaRPr lang="en-US" sz="2400" b="0" i="0" dirty="0">
              <a:solidFill>
                <a:srgbClr val="00B0F0"/>
              </a:solidFill>
              <a:effectLst/>
              <a:latin typeface="Söhne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Principle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Söhne"/>
              </a:rPr>
              <a:t>Fire Classes</a:t>
            </a:r>
            <a:r>
              <a:rPr lang="en-US" sz="2400" dirty="0">
                <a:latin typeface="Söhne"/>
              </a:rPr>
              <a:t> </a:t>
            </a:r>
            <a:endParaRPr lang="en-US" sz="2400" i="0" dirty="0">
              <a:effectLst/>
              <a:latin typeface="Söhne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Söhne"/>
              </a:rPr>
              <a:t>Extinguishing Agents</a:t>
            </a:r>
          </a:p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Extinguishing </a:t>
            </a:r>
            <a:r>
              <a:rPr lang="en-US" sz="2400" b="1" dirty="0">
                <a:solidFill>
                  <a:srgbClr val="00B0F0"/>
                </a:solidFill>
                <a:latin typeface="Söhne"/>
              </a:rPr>
              <a:t>Foam </a:t>
            </a:r>
          </a:p>
        </p:txBody>
      </p:sp>
    </p:spTree>
    <p:extLst>
      <p:ext uri="{BB962C8B-B14F-4D97-AF65-F5344CB8AC3E}">
        <p14:creationId xmlns:p14="http://schemas.microsoft.com/office/powerpoint/2010/main" val="310516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C824CC-E0C4-8498-E4E3-92ABB73C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850D723-BAFF-3D97-EDD1-5E515088958D}"/>
              </a:ext>
            </a:extLst>
          </p:cNvPr>
          <p:cNvSpPr txBox="1"/>
          <p:nvPr/>
        </p:nvSpPr>
        <p:spPr>
          <a:xfrm>
            <a:off x="2763716" y="1444764"/>
            <a:ext cx="6093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Söhne"/>
              </a:rPr>
              <a:t>Extinguishing </a:t>
            </a:r>
            <a:r>
              <a:rPr lang="en-US" sz="4000" b="1" i="0" dirty="0">
                <a:solidFill>
                  <a:srgbClr val="00B0F0"/>
                </a:solidFill>
                <a:effectLst/>
                <a:latin typeface="Söhne"/>
              </a:rPr>
              <a:t>foams 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4" name="AutoShape 2" descr="The Change To alternative Foam Technology (Part 2) - Knowsley">
            <a:extLst>
              <a:ext uri="{FF2B5EF4-FFF2-40B4-BE49-F238E27FC236}">
                <a16:creationId xmlns:a16="http://schemas.microsoft.com/office/drawing/2014/main" id="{2C25C623-FC45-CA93-0D92-CDCA57147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The Change To alternative Foam Technology (Part 2) - Knowsley">
            <a:extLst>
              <a:ext uri="{FF2B5EF4-FFF2-40B4-BE49-F238E27FC236}">
                <a16:creationId xmlns:a16="http://schemas.microsoft.com/office/drawing/2014/main" id="{91B49C2C-6A46-57F6-1913-099B0ADF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34" y="2425563"/>
            <a:ext cx="6953250" cy="38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0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EB32683-C9D2-6E02-5AFD-75EABCE8C15C}"/>
              </a:ext>
            </a:extLst>
          </p:cNvPr>
          <p:cNvSpPr txBox="1"/>
          <p:nvPr/>
        </p:nvSpPr>
        <p:spPr>
          <a:xfrm>
            <a:off x="2747596" y="360457"/>
            <a:ext cx="6093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Söhne"/>
              </a:rPr>
              <a:t>Extinguishing 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Söhne"/>
              </a:rPr>
              <a:t>foams 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4F0C34-5EE8-AA3D-433A-98452579007D}"/>
              </a:ext>
            </a:extLst>
          </p:cNvPr>
          <p:cNvSpPr txBox="1"/>
          <p:nvPr/>
        </p:nvSpPr>
        <p:spPr>
          <a:xfrm>
            <a:off x="643303" y="1798588"/>
            <a:ext cx="109053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Definition: 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An extinguishing foam is an aggregate of bubbles, more or less fine, consisting of gas trapped in a thin film of water mixed with an emulsifying agent. </a:t>
            </a:r>
          </a:p>
          <a:p>
            <a:pPr algn="just"/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pPr algn="just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It used to control and extinguish flammable liquid fires, and they work by creating a blanket of foam that suppresses the fire and prevents the release of flammable vapors.</a:t>
            </a:r>
            <a:endParaRPr lang="en-GB" sz="2400" dirty="0"/>
          </a:p>
        </p:txBody>
      </p:sp>
      <p:pic>
        <p:nvPicPr>
          <p:cNvPr id="4098" name="Picture 2" descr="Cancer-causing chemical in drinking water traced to fire-fighting foam |  Berkeley">
            <a:extLst>
              <a:ext uri="{FF2B5EF4-FFF2-40B4-BE49-F238E27FC236}">
                <a16:creationId xmlns:a16="http://schemas.microsoft.com/office/drawing/2014/main" id="{0DB3AD62-C440-C41E-0AAC-29A4526D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64" y="4106912"/>
            <a:ext cx="4126632" cy="27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1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DD473DA-C6A3-49A8-3820-1B3CDE8FE32E}"/>
              </a:ext>
            </a:extLst>
          </p:cNvPr>
          <p:cNvSpPr txBox="1"/>
          <p:nvPr/>
        </p:nvSpPr>
        <p:spPr>
          <a:xfrm>
            <a:off x="1092445" y="2163420"/>
            <a:ext cx="8277957" cy="3636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• Isolation of flammable vapors and gases.</a:t>
            </a:r>
          </a:p>
          <a:p>
            <a:pPr algn="just">
              <a:lnSpc>
                <a:spcPct val="250000"/>
              </a:lnSpc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• Cooling by the water contained in the foam.</a:t>
            </a:r>
          </a:p>
          <a:p>
            <a:pPr algn="just">
              <a:lnSpc>
                <a:spcPct val="250000"/>
              </a:lnSpc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• Smothering by preventing the supply of O2. </a:t>
            </a:r>
          </a:p>
          <a:p>
            <a:pPr algn="just">
              <a:lnSpc>
                <a:spcPct val="250000"/>
              </a:lnSpc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• Shield against radiant heat from a fire or the sun.</a:t>
            </a:r>
            <a:endParaRPr lang="en-GB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C4CA05-1A54-1139-51F9-B2E16C250A5B}"/>
              </a:ext>
            </a:extLst>
          </p:cNvPr>
          <p:cNvSpPr txBox="1"/>
          <p:nvPr/>
        </p:nvSpPr>
        <p:spPr>
          <a:xfrm>
            <a:off x="2184890" y="852827"/>
            <a:ext cx="6093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B0F0"/>
                </a:solidFill>
                <a:effectLst/>
                <a:latin typeface="Söhne"/>
              </a:rPr>
              <a:t>Foam action </a:t>
            </a:r>
            <a:endParaRPr lang="en-GB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6CCD4E-AFC9-C30E-A9FB-C62BC05DF626}"/>
              </a:ext>
            </a:extLst>
          </p:cNvPr>
          <p:cNvSpPr txBox="1"/>
          <p:nvPr/>
        </p:nvSpPr>
        <p:spPr>
          <a:xfrm>
            <a:off x="776654" y="1692361"/>
            <a:ext cx="10638692" cy="382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To produce foam, it is necessary to mix, through vigorous stirring, the following three components:</a:t>
            </a:r>
          </a:p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374151"/>
                </a:solidFill>
                <a:latin typeface="Söhne"/>
              </a:rPr>
              <a:t>P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ressurized water</a:t>
            </a:r>
          </a:p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374151"/>
                </a:solidFill>
                <a:latin typeface="Söhne"/>
              </a:rPr>
              <a:t>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mulsifier</a:t>
            </a:r>
          </a:p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374151"/>
                </a:solidFill>
                <a:latin typeface="Söhne"/>
              </a:rPr>
              <a:t>G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as (CO2 for chemical foams and ambient air for physical foams)"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28ABA0-1C52-EE01-E48C-EB40F8FE0148}"/>
              </a:ext>
            </a:extLst>
          </p:cNvPr>
          <p:cNvSpPr txBox="1"/>
          <p:nvPr/>
        </p:nvSpPr>
        <p:spPr>
          <a:xfrm>
            <a:off x="2184890" y="852827"/>
            <a:ext cx="6093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B0F0"/>
                </a:solidFill>
                <a:effectLst/>
                <a:latin typeface="Söhne"/>
              </a:rPr>
              <a:t>Foam production</a:t>
            </a:r>
            <a:endParaRPr lang="en-GB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0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0C6B5A-27AA-CC7A-C97B-7234B693F114}"/>
              </a:ext>
            </a:extLst>
          </p:cNvPr>
          <p:cNvSpPr txBox="1"/>
          <p:nvPr/>
        </p:nvSpPr>
        <p:spPr>
          <a:xfrm>
            <a:off x="457200" y="385396"/>
            <a:ext cx="10879015" cy="455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00B0F0"/>
                </a:solidFill>
                <a:latin typeface="Söhne"/>
              </a:rPr>
              <a:t>E</a:t>
            </a:r>
            <a:r>
              <a:rPr lang="en-GB" sz="2800" b="1" i="0" dirty="0">
                <a:solidFill>
                  <a:srgbClr val="00B0F0"/>
                </a:solidFill>
                <a:effectLst/>
                <a:latin typeface="Söhne"/>
              </a:rPr>
              <a:t>mulsifier</a:t>
            </a:r>
            <a:endParaRPr lang="en-GB" sz="2400" b="1" i="0" dirty="0">
              <a:solidFill>
                <a:srgbClr val="00B0F0"/>
              </a:solidFill>
              <a:effectLst/>
              <a:latin typeface="Söhne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Definition: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It is a fluid that has the property of reducing the surface tension of the water with which it is mixed, allowing the formation of gaseous bubbles.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Like soap... There are several types: Protein-based (P),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Söhne"/>
              </a:rPr>
              <a:t>fluoroprotein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-based (FP), film-forming foaming agents (AFFF), synthetic (S), and multi-purpose (PL).</a:t>
            </a:r>
          </a:p>
        </p:txBody>
      </p:sp>
    </p:spTree>
    <p:extLst>
      <p:ext uri="{BB962C8B-B14F-4D97-AF65-F5344CB8AC3E}">
        <p14:creationId xmlns:p14="http://schemas.microsoft.com/office/powerpoint/2010/main" val="1573029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4C4309F-241E-3F90-B69D-BC0170D4F85F}"/>
              </a:ext>
            </a:extLst>
          </p:cNvPr>
          <p:cNvSpPr txBox="1"/>
          <p:nvPr/>
        </p:nvSpPr>
        <p:spPr>
          <a:xfrm>
            <a:off x="2343150" y="9392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800" b="1" i="0" dirty="0" err="1">
                <a:solidFill>
                  <a:srgbClr val="00B0F0"/>
                </a:solidFill>
                <a:effectLst/>
                <a:latin typeface="Söhne"/>
              </a:rPr>
              <a:t>Characteristics</a:t>
            </a:r>
            <a:r>
              <a:rPr lang="fr-CA" sz="2800" b="1" i="0" dirty="0">
                <a:solidFill>
                  <a:srgbClr val="00B0F0"/>
                </a:solidFill>
                <a:effectLst/>
                <a:latin typeface="Söhne"/>
              </a:rPr>
              <a:t> of </a:t>
            </a:r>
            <a:r>
              <a:rPr lang="fr-CA" sz="2800" b="1" i="0" dirty="0" err="1">
                <a:solidFill>
                  <a:srgbClr val="00B0F0"/>
                </a:solidFill>
                <a:effectLst/>
                <a:latin typeface="Söhne"/>
              </a:rPr>
              <a:t>Foams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F841CA-C301-885C-BAD8-7817042DDCED}"/>
              </a:ext>
            </a:extLst>
          </p:cNvPr>
          <p:cNvSpPr txBox="1"/>
          <p:nvPr/>
        </p:nvSpPr>
        <p:spPr>
          <a:xfrm>
            <a:off x="1066800" y="2303467"/>
            <a:ext cx="96012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Depending on the desired effect, foam can be used in different forms. Two concepts are used to characterize the foam:</a:t>
            </a:r>
          </a:p>
          <a:p>
            <a:pPr algn="l">
              <a:lnSpc>
                <a:spcPct val="150000"/>
              </a:lnSpc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EXPANSION RATE  : 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CONCENTRATION RATE : CR</a:t>
            </a:r>
          </a:p>
        </p:txBody>
      </p:sp>
    </p:spTree>
    <p:extLst>
      <p:ext uri="{BB962C8B-B14F-4D97-AF65-F5344CB8AC3E}">
        <p14:creationId xmlns:p14="http://schemas.microsoft.com/office/powerpoint/2010/main" val="32148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0877B96-87E9-068A-C72A-9B159632ECE8}"/>
                  </a:ext>
                </a:extLst>
              </p:cNvPr>
              <p:cNvSpPr txBox="1"/>
              <p:nvPr/>
            </p:nvSpPr>
            <p:spPr>
              <a:xfrm>
                <a:off x="152400" y="264325"/>
                <a:ext cx="12039600" cy="4047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B0F0"/>
                    </a:solidFill>
                    <a:effectLst/>
                    <a:latin typeface="Söhne"/>
                  </a:rPr>
                  <a:t>EXPANSION RATE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b="1" i="0" dirty="0">
                    <a:solidFill>
                      <a:srgbClr val="374151"/>
                    </a:solidFill>
                    <a:effectLst/>
                    <a:latin typeface="Söhne"/>
                  </a:rPr>
                  <a:t>• Definition:</a:t>
                </a:r>
              </a:p>
              <a:p>
                <a:pPr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solidFill>
                      <a:srgbClr val="374151"/>
                    </a:solidFill>
                    <a:effectLst/>
                    <a:latin typeface="Söhne"/>
                  </a:rPr>
                  <a:t>It is the ratio of the volume of foam produced to the volume of foaming solution used.</a:t>
                </a:r>
                <a:endParaRPr lang="en-US" sz="2400" dirty="0">
                  <a:solidFill>
                    <a:srgbClr val="374151"/>
                  </a:solidFill>
                  <a:latin typeface="Söhne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374151"/>
                          </a:solidFill>
                          <a:effectLst/>
                          <a:latin typeface="Cambria Math" panose="02040503050406030204" pitchFamily="18" charset="0"/>
                        </a:rPr>
                        <m:t>𝑬𝑿𝑷𝑨𝑵𝑺𝑰𝑶𝑵</m:t>
                      </m:r>
                      <m:r>
                        <a:rPr lang="en-US" sz="2400" b="1" i="1" dirty="0" smtClean="0">
                          <a:solidFill>
                            <a:srgbClr val="37415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374151"/>
                          </a:solidFill>
                          <a:effectLst/>
                          <a:latin typeface="Cambria Math" panose="02040503050406030204" pitchFamily="18" charset="0"/>
                        </a:rPr>
                        <m:t>𝑹𝑨𝑻𝑬</m:t>
                      </m:r>
                      <m:r>
                        <a:rPr lang="en-US" sz="2400" b="1" i="1" dirty="0" smtClean="0">
                          <a:solidFill>
                            <a:srgbClr val="37415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𝑽𝒐𝒍𝒖𝒎𝒆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𝑭𝒐𝒂𝒎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𝒗𝒐𝒍𝒖𝒎𝒆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𝒇𝒐𝒂𝒎𝒊𝒏𝒈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37415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den>
                      </m:f>
                    </m:oMath>
                  </m:oMathPara>
                </a14:m>
                <a:endParaRPr lang="en-US" sz="2400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i="0" dirty="0">
                    <a:solidFill>
                      <a:srgbClr val="374151"/>
                    </a:solidFill>
                    <a:effectLst/>
                    <a:latin typeface="Söhne"/>
                  </a:rPr>
                  <a:t> Example:</a:t>
                </a:r>
              </a:p>
              <a:p>
                <a:pPr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solidFill>
                      <a:srgbClr val="374151"/>
                    </a:solidFill>
                    <a:effectLst/>
                    <a:latin typeface="Söhne"/>
                  </a:rPr>
                  <a:t>100 liters of foaming solution that produces 1000 liters of foam: 1000 / 100 = 10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0877B96-87E9-068A-C72A-9B159632E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4325"/>
                <a:ext cx="12039600" cy="4047711"/>
              </a:xfrm>
              <a:prstGeom prst="rect">
                <a:avLst/>
              </a:prstGeom>
              <a:blipFill>
                <a:blip r:embed="rId2"/>
                <a:stretch>
                  <a:fillRect l="-75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D544CFFF-F969-FC9E-8844-24B7938E10F1}"/>
              </a:ext>
            </a:extLst>
          </p:cNvPr>
          <p:cNvSpPr txBox="1"/>
          <p:nvPr/>
        </p:nvSpPr>
        <p:spPr>
          <a:xfrm>
            <a:off x="304800" y="4312036"/>
            <a:ext cx="1154430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Classification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From 0 to 20: </a:t>
            </a: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Low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expansion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From 20 to 200: </a:t>
            </a: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Medium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expansion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200 and above: </a:t>
            </a: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High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expansion</a:t>
            </a:r>
          </a:p>
        </p:txBody>
      </p:sp>
    </p:spTree>
    <p:extLst>
      <p:ext uri="{BB962C8B-B14F-4D97-AF65-F5344CB8AC3E}">
        <p14:creationId xmlns:p14="http://schemas.microsoft.com/office/powerpoint/2010/main" val="1738007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8789179-03EF-D15E-784C-F282B34EA131}"/>
                  </a:ext>
                </a:extLst>
              </p:cNvPr>
              <p:cNvSpPr txBox="1"/>
              <p:nvPr/>
            </p:nvSpPr>
            <p:spPr>
              <a:xfrm>
                <a:off x="266700" y="794088"/>
                <a:ext cx="11658600" cy="5439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B0F0"/>
                    </a:solidFill>
                    <a:effectLst/>
                    <a:latin typeface="Söhne"/>
                  </a:rPr>
                  <a:t>CONCENTRATION RATE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i="0" dirty="0">
                    <a:solidFill>
                      <a:srgbClr val="374151"/>
                    </a:solidFill>
                    <a:effectLst/>
                    <a:latin typeface="Söhne"/>
                  </a:rPr>
                  <a:t>• Definition: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solidFill>
                      <a:srgbClr val="374151"/>
                    </a:solidFill>
                    <a:effectLst/>
                    <a:latin typeface="Söhne"/>
                  </a:rPr>
                  <a:t>It is the ratio of the volume of emulsifier to the volume of foaming solution.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374151"/>
                    </a:solidFill>
                    <a:effectLst/>
                  </a:rPr>
                  <a:t>CONCENTRATION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7415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374151"/>
                        </a:solidFill>
                        <a:effectLst/>
                        <a:latin typeface="Cambria Math" panose="02040503050406030204" pitchFamily="18" charset="0"/>
                      </a:rPr>
                      <m:t>𝑹𝑨𝑻𝑬</m:t>
                    </m:r>
                    <m:r>
                      <a:rPr lang="en-US" sz="2400" b="1" i="1" dirty="0" smtClean="0">
                        <a:solidFill>
                          <a:srgbClr val="374151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𝑽𝒐𝒍𝒖𝒎𝒆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𝑬𝒎𝒖𝒍𝒔𝒊𝒇𝒊𝒆𝒓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𝒗𝒐𝒍𝒖𝒎𝒆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𝒇𝒐𝒂𝒎𝒊𝒏𝒈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37415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374151"/>
                  </a:solidFill>
                  <a:latin typeface="Söhne"/>
                </a:endParaRP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i="0" dirty="0">
                    <a:solidFill>
                      <a:srgbClr val="374151"/>
                    </a:solidFill>
                    <a:effectLst/>
                    <a:latin typeface="Söhne"/>
                  </a:rPr>
                  <a:t> Examples: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solidFill>
                      <a:srgbClr val="374151"/>
                    </a:solidFill>
                    <a:effectLst/>
                    <a:latin typeface="Söhne"/>
                  </a:rPr>
                  <a:t>A solution containing 95 liters of water and 5 liters of emulsifier is said to be at 5%.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solidFill>
                      <a:srgbClr val="374151"/>
                    </a:solidFill>
                    <a:effectLst/>
                    <a:latin typeface="Söhne"/>
                  </a:rPr>
                  <a:t>A solution containing 90 liters of water and 10 liters of emulsifier is said to be at 10%.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8789179-03EF-D15E-784C-F282B34E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794088"/>
                <a:ext cx="11658600" cy="5439631"/>
              </a:xfrm>
              <a:prstGeom prst="rect">
                <a:avLst/>
              </a:prstGeom>
              <a:blipFill>
                <a:blip r:embed="rId2"/>
                <a:stretch>
                  <a:fillRect l="-837" b="-1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5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B3E08A7-E109-7F40-7832-83F710DDDE0C}"/>
              </a:ext>
            </a:extLst>
          </p:cNvPr>
          <p:cNvSpPr txBox="1"/>
          <p:nvPr/>
        </p:nvSpPr>
        <p:spPr>
          <a:xfrm>
            <a:off x="2876550" y="2329934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i="0" dirty="0">
                <a:solidFill>
                  <a:srgbClr val="374151"/>
                </a:solidFill>
                <a:effectLst/>
                <a:latin typeface="Söhne"/>
              </a:rPr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6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4696375-7843-04C8-AABA-A32B11F413FB}"/>
              </a:ext>
            </a:extLst>
          </p:cNvPr>
          <p:cNvSpPr txBox="1"/>
          <p:nvPr/>
        </p:nvSpPr>
        <p:spPr>
          <a:xfrm>
            <a:off x="180830" y="1369559"/>
            <a:ext cx="363047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374151"/>
                </a:solidFill>
                <a:latin typeface="Söhne"/>
              </a:rPr>
              <a:t>E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mbers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of the fire. It refers to the glowing, smoldering remains of a fire, typically in the form of hot, glowing pieces of wood or charcoal.</a:t>
            </a:r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86E4C1-01D6-BB5D-A923-68422AF4A56D}"/>
              </a:ext>
            </a:extLst>
          </p:cNvPr>
          <p:cNvSpPr txBox="1"/>
          <p:nvPr/>
        </p:nvSpPr>
        <p:spPr>
          <a:xfrm>
            <a:off x="8768150" y="1987707"/>
            <a:ext cx="32430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374151"/>
                </a:solidFill>
                <a:latin typeface="Söhne"/>
              </a:rPr>
              <a:t>A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shes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of the fire. It refers to the powdery residue left behind after a fire has burned, typically consisting of the remains of burnt materials such as wood, paper, or other combustible substances.</a:t>
            </a:r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8E054B-F61B-B3B4-E726-FFEE45D5DB1B}"/>
              </a:ext>
            </a:extLst>
          </p:cNvPr>
          <p:cNvSpPr txBox="1"/>
          <p:nvPr/>
        </p:nvSpPr>
        <p:spPr>
          <a:xfrm>
            <a:off x="7200884" y="333391"/>
            <a:ext cx="313453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F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lame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 It refers to the visible, hot, and often brightly burning gas or vapor that is produced during combustion, such as in a fire or when a candle is lit.</a:t>
            </a:r>
            <a:endParaRPr lang="en-GB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C2ACDC-6FFB-425E-B881-FC60BCAFBD42}"/>
              </a:ext>
            </a:extLst>
          </p:cNvPr>
          <p:cNvSpPr txBox="1"/>
          <p:nvPr/>
        </p:nvSpPr>
        <p:spPr>
          <a:xfrm>
            <a:off x="4122220" y="1969723"/>
            <a:ext cx="31345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Smoke: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It refers to the cloud of tiny, airborne particles and gases that is typically produced when a substance is burned. Smoke is often associated with fires, chimneys, or other combustion processes.</a:t>
            </a:r>
            <a:endParaRPr lang="en-GB" dirty="0"/>
          </a:p>
        </p:txBody>
      </p:sp>
      <p:pic>
        <p:nvPicPr>
          <p:cNvPr id="2052" name="Picture 4" descr="Braises Stock Illustrations, Vecteurs, &amp; Clipart – (4,335 Stock  Illustrations)">
            <a:extLst>
              <a:ext uri="{FF2B5EF4-FFF2-40B4-BE49-F238E27FC236}">
                <a16:creationId xmlns:a16="http://schemas.microsoft.com/office/drawing/2014/main" id="{8107FC58-0149-416F-22EE-5EC020D8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3" y="3429000"/>
            <a:ext cx="3243020" cy="32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C176DB-DF38-C419-493B-6E5F886E8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80" y="4373008"/>
            <a:ext cx="6828239" cy="285695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FD939F3-596D-D658-0ECB-98A4F2ECA998}"/>
              </a:ext>
            </a:extLst>
          </p:cNvPr>
          <p:cNvSpPr txBox="1"/>
          <p:nvPr/>
        </p:nvSpPr>
        <p:spPr>
          <a:xfrm>
            <a:off x="413942" y="333391"/>
            <a:ext cx="2885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Söhne"/>
              </a:rPr>
              <a:t>Fire </a:t>
            </a:r>
            <a:r>
              <a:rPr lang="en-US" sz="2800" b="1" i="0" dirty="0">
                <a:solidFill>
                  <a:srgbClr val="FFC000"/>
                </a:solidFill>
                <a:effectLst/>
                <a:latin typeface="Söhne"/>
              </a:rPr>
              <a:t>compositions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Söhne"/>
              </a:rPr>
              <a:t> 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11FB66-EEA5-4ECF-55AF-FC5D4D773A47}"/>
              </a:ext>
            </a:extLst>
          </p:cNvPr>
          <p:cNvSpPr txBox="1"/>
          <p:nvPr/>
        </p:nvSpPr>
        <p:spPr>
          <a:xfrm>
            <a:off x="402956" y="597280"/>
            <a:ext cx="1136025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  <a:effectLst/>
                <a:latin typeface="Söhne"/>
              </a:rPr>
              <a:t>Different Types of Combustion</a:t>
            </a:r>
          </a:p>
          <a:p>
            <a:pPr algn="l"/>
            <a:r>
              <a:rPr lang="en-US" sz="2400" b="1" i="0" dirty="0">
                <a:solidFill>
                  <a:srgbClr val="92D050"/>
                </a:solidFill>
                <a:effectLst/>
                <a:latin typeface="Söhne"/>
              </a:rPr>
              <a:t>Very Slow Combustion</a:t>
            </a:r>
            <a:endParaRPr lang="en-US" sz="2400" b="0" i="0" dirty="0">
              <a:solidFill>
                <a:srgbClr val="92D05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This involves oxidation without any emission of light or an increase in temperature. Example: corrosion</a:t>
            </a:r>
          </a:p>
          <a:p>
            <a:pPr algn="l"/>
            <a:r>
              <a:rPr lang="en-US" sz="2400" b="1" i="0" dirty="0">
                <a:solidFill>
                  <a:schemeClr val="accent6"/>
                </a:solidFill>
                <a:effectLst/>
                <a:latin typeface="Söhne"/>
              </a:rPr>
              <a:t>Slow Combustion</a:t>
            </a:r>
            <a:endParaRPr lang="en-US" sz="2400" b="0" i="0" dirty="0">
              <a:solidFill>
                <a:schemeClr val="accent6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This involves oxidation with an emission of light where the temperature remains below 500°C. Example: fermentation</a:t>
            </a:r>
          </a:p>
          <a:p>
            <a:pPr algn="l"/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Rapid Combustion</a:t>
            </a:r>
            <a:endParaRPr lang="en-US" sz="2400" b="0" i="0" dirty="0">
              <a:solidFill>
                <a:schemeClr val="accent4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This involves fire. Emission of flames and release of heat, with a propagation speed of a few meters per second.</a:t>
            </a:r>
          </a:p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Söhne"/>
              </a:rPr>
              <a:t>Very Rapid Combustion (Deflagration)</a:t>
            </a:r>
            <a:endParaRPr lang="en-US" sz="2400" b="0" i="0" dirty="0">
              <a:solidFill>
                <a:srgbClr val="FF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This is an explosion with a propagation speed slower than the speed of sound and a pressure of 30 tons per m².</a:t>
            </a:r>
          </a:p>
          <a:p>
            <a:pPr algn="l"/>
            <a:r>
              <a:rPr lang="en-US" sz="2400" b="1" i="0" dirty="0">
                <a:solidFill>
                  <a:srgbClr val="C00000"/>
                </a:solidFill>
                <a:effectLst/>
                <a:latin typeface="Söhne"/>
              </a:rPr>
              <a:t>Instantaneous Combustion (Detonation)</a:t>
            </a:r>
            <a:endParaRPr lang="en-US" sz="2400" b="0" i="0" dirty="0">
              <a:solidFill>
                <a:srgbClr val="C0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This is an explosion with a propagation speed faster than the speed of sound and a pressure of 300 tons per m².</a:t>
            </a:r>
          </a:p>
        </p:txBody>
      </p:sp>
    </p:spTree>
    <p:extLst>
      <p:ext uri="{BB962C8B-B14F-4D97-AF65-F5344CB8AC3E}">
        <p14:creationId xmlns:p14="http://schemas.microsoft.com/office/powerpoint/2010/main" val="592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C6BE4F-74F6-4DDD-B277-A63AD9B99326}"/>
              </a:ext>
            </a:extLst>
          </p:cNvPr>
          <p:cNvSpPr txBox="1"/>
          <p:nvPr/>
        </p:nvSpPr>
        <p:spPr>
          <a:xfrm>
            <a:off x="619932" y="603910"/>
            <a:ext cx="110812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COMBUSTION </a:t>
            </a:r>
          </a:p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Different Types of Fuels</a:t>
            </a:r>
          </a:p>
          <a:p>
            <a:pPr algn="l"/>
            <a:endParaRPr 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Söhne"/>
              </a:rPr>
              <a:t>Gaseous Fuels</a:t>
            </a:r>
          </a:p>
          <a:p>
            <a:pPr algn="l"/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Inflammation occurs only if its concentration in the air is between: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The Lower Flammability Limit (LFL) or Lower Explosive Limit (LEL)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The Upper Flammability Limit (UFL) or Upper Explosive Limit (UEL)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7BCD6D-8524-52A5-356C-D4816EB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61" y="4690924"/>
            <a:ext cx="6602278" cy="21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DB2E12-BCF8-464E-13C3-22CE84FD1B1B}"/>
              </a:ext>
            </a:extLst>
          </p:cNvPr>
          <p:cNvSpPr txBox="1"/>
          <p:nvPr/>
        </p:nvSpPr>
        <p:spPr>
          <a:xfrm>
            <a:off x="501112" y="1118049"/>
            <a:ext cx="11189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COMBUSTION</a:t>
            </a:r>
          </a:p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 Different Types of Fuels</a:t>
            </a:r>
          </a:p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Söhne"/>
              </a:rPr>
              <a:t>Liquid Fuels</a:t>
            </a:r>
          </a:p>
          <a:p>
            <a:pPr algn="l"/>
            <a:endParaRPr lang="en-US" sz="2400" b="0" i="0" dirty="0">
              <a:solidFill>
                <a:srgbClr val="FF0000"/>
              </a:solidFill>
              <a:effectLst/>
              <a:latin typeface="Söhne"/>
            </a:endParaRPr>
          </a:p>
          <a:p>
            <a:pPr algn="l"/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Flash Point (PE)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: This is the minimum temperature at which a product must be heated so that its emitted vapors ignite in the presence of a flame. The phenomenon stops when the flame is removed.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974C28-2ADE-4E2E-4C3C-2FA8E7F2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11" y="4212148"/>
            <a:ext cx="7206378" cy="21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0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C60A54-7767-DC40-B791-D74B2650FC2C}"/>
              </a:ext>
            </a:extLst>
          </p:cNvPr>
          <p:cNvSpPr txBox="1"/>
          <p:nvPr/>
        </p:nvSpPr>
        <p:spPr>
          <a:xfrm>
            <a:off x="113654" y="1257242"/>
            <a:ext cx="117477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COMBUSTION </a:t>
            </a:r>
          </a:p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Different Types of Fuels</a:t>
            </a:r>
          </a:p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Söhne"/>
              </a:rPr>
              <a:t>Liquid Fuels</a:t>
            </a:r>
          </a:p>
          <a:p>
            <a:pPr algn="l"/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Ignition Point (PI) or Fire Point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After reaching the flash point, if we continue to heat the substance, it continues to burn even when the flame is removed.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EE7454-49E9-CF8C-35A6-B6FEAF66B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71" y="4692068"/>
            <a:ext cx="7646014" cy="20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A8298C9-85BA-7ADA-6839-8FC4E0A6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88" y="4423393"/>
            <a:ext cx="5939161" cy="21476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2F951F1-89CF-91B6-40D5-185458FA02F9}"/>
              </a:ext>
            </a:extLst>
          </p:cNvPr>
          <p:cNvSpPr txBox="1"/>
          <p:nvPr/>
        </p:nvSpPr>
        <p:spPr>
          <a:xfrm>
            <a:off x="340963" y="1108533"/>
            <a:ext cx="110657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COMBUSTION </a:t>
            </a:r>
          </a:p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Different Types of Fuels</a:t>
            </a:r>
          </a:p>
          <a:p>
            <a:pPr algn="ctr"/>
            <a:endParaRPr lang="en-US" sz="2400" b="1" i="0" dirty="0">
              <a:solidFill>
                <a:srgbClr val="00B0F0"/>
              </a:solidFill>
              <a:effectLst/>
              <a:latin typeface="Söhne"/>
            </a:endParaRPr>
          </a:p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Söhne"/>
              </a:rPr>
              <a:t>Liquid Fuels</a:t>
            </a:r>
          </a:p>
          <a:p>
            <a:pPr algn="l"/>
            <a:endParaRPr lang="en-US" sz="2400" b="0" i="0" dirty="0">
              <a:solidFill>
                <a:srgbClr val="FF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Auto-Ignition Point (PAI)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This is the minimum temperature at which the vapors ignite on their own without a flame.</a:t>
            </a:r>
          </a:p>
        </p:txBody>
      </p:sp>
    </p:spTree>
    <p:extLst>
      <p:ext uri="{BB962C8B-B14F-4D97-AF65-F5344CB8AC3E}">
        <p14:creationId xmlns:p14="http://schemas.microsoft.com/office/powerpoint/2010/main" val="181556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BB66B-95E7-1598-4B27-9DC81750EA5B}"/>
              </a:ext>
            </a:extLst>
          </p:cNvPr>
          <p:cNvSpPr txBox="1"/>
          <p:nvPr/>
        </p:nvSpPr>
        <p:spPr>
          <a:xfrm>
            <a:off x="712921" y="1145364"/>
            <a:ext cx="104768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COMBUSTION </a:t>
            </a:r>
          </a:p>
          <a:p>
            <a:pPr algn="ctr"/>
            <a:r>
              <a:rPr lang="en-US" sz="2400" b="1" i="0" dirty="0">
                <a:solidFill>
                  <a:srgbClr val="00B0F0"/>
                </a:solidFill>
                <a:effectLst/>
                <a:latin typeface="Söhne"/>
              </a:rPr>
              <a:t>Different Types of Fuels</a:t>
            </a:r>
          </a:p>
          <a:p>
            <a:pPr algn="l"/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Söhne"/>
              </a:rPr>
              <a:t>Solid Fuels</a:t>
            </a:r>
          </a:p>
          <a:p>
            <a:pPr algn="l"/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State of Division: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The more the material is divided, the faster and more complete the combustion (e.g., a pile of paper vs. a sheet of paper).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Importance of the Heat Source</a:t>
            </a: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669818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1270</Words>
  <Application>Microsoft Office PowerPoint</Application>
  <PresentationFormat>Grand écran</PresentationFormat>
  <Paragraphs>180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Söhne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labadliafz337@gmail.com</dc:creator>
  <cp:lastModifiedBy>labadliafz337@gmail.com</cp:lastModifiedBy>
  <cp:revision>22</cp:revision>
  <dcterms:created xsi:type="dcterms:W3CDTF">2023-10-16T03:08:35Z</dcterms:created>
  <dcterms:modified xsi:type="dcterms:W3CDTF">2023-10-16T06:46:39Z</dcterms:modified>
</cp:coreProperties>
</file>