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9" r:id="rId3"/>
    <p:sldId id="260" r:id="rId4"/>
    <p:sldId id="265" r:id="rId5"/>
    <p:sldId id="261" r:id="rId6"/>
    <p:sldId id="262" r:id="rId7"/>
    <p:sldId id="264" r:id="rId8"/>
    <p:sldId id="266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>
      <p:cViewPr varScale="1">
        <p:scale>
          <a:sx n="74" d="100"/>
          <a:sy n="74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1F400-B87A-4DAA-B009-5A1278EEC2E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4998BF-088B-4374-AC89-15FFFD91C2A4}">
      <dgm:prSet phldrT="[Texte]"/>
      <dgm:spPr/>
      <dgm:t>
        <a:bodyPr/>
        <a:lstStyle/>
        <a:p>
          <a:r>
            <a:rPr lang="fr-FR" dirty="0" smtClean="0"/>
            <a:t>Objectif 01</a:t>
          </a:r>
          <a:endParaRPr lang="fr-FR" dirty="0"/>
        </a:p>
      </dgm:t>
    </dgm:pt>
    <dgm:pt modelId="{8644DB02-9862-4755-8B89-AD0FBAB8CACF}" type="parTrans" cxnId="{DE190D79-E2FE-4E30-A4CD-5EDE89568795}">
      <dgm:prSet/>
      <dgm:spPr/>
      <dgm:t>
        <a:bodyPr/>
        <a:lstStyle/>
        <a:p>
          <a:endParaRPr lang="fr-FR"/>
        </a:p>
      </dgm:t>
    </dgm:pt>
    <dgm:pt modelId="{7BD8C718-C520-48C3-A7F2-CCE7FBD81885}" type="sibTrans" cxnId="{DE190D79-E2FE-4E30-A4CD-5EDE89568795}">
      <dgm:prSet/>
      <dgm:spPr/>
      <dgm:t>
        <a:bodyPr/>
        <a:lstStyle/>
        <a:p>
          <a:endParaRPr lang="fr-FR"/>
        </a:p>
      </dgm:t>
    </dgm:pt>
    <dgm:pt modelId="{2E313418-5182-4947-855E-E26BD2D35B37}">
      <dgm:prSet phldrT="[Texte]"/>
      <dgm:spPr/>
      <dgm:t>
        <a:bodyPr/>
        <a:lstStyle/>
        <a:p>
          <a:pPr algn="just"/>
          <a:r>
            <a:rPr lang="fr-FR" dirty="0" smtClean="0"/>
            <a:t>    - Offrir un </a:t>
          </a:r>
          <a:r>
            <a:rPr lang="fr-FR" b="1" dirty="0" smtClean="0">
              <a:solidFill>
                <a:schemeClr val="bg2"/>
              </a:solidFill>
            </a:rPr>
            <a:t>meilleur encadrement des étudiants </a:t>
          </a:r>
          <a:r>
            <a:rPr lang="fr-FR" dirty="0" smtClean="0"/>
            <a:t>en dispensant des diplômes conformes aux exigences du marché de l’emploi universel.  </a:t>
          </a:r>
          <a:endParaRPr lang="fr-FR" dirty="0"/>
        </a:p>
      </dgm:t>
    </dgm:pt>
    <dgm:pt modelId="{98E48BFD-5BB6-4AE6-9305-7B608FE3018D}" type="parTrans" cxnId="{A7BD51B6-494F-41EB-9065-F410C18036AF}">
      <dgm:prSet/>
      <dgm:spPr/>
      <dgm:t>
        <a:bodyPr/>
        <a:lstStyle/>
        <a:p>
          <a:endParaRPr lang="fr-FR"/>
        </a:p>
      </dgm:t>
    </dgm:pt>
    <dgm:pt modelId="{B498B136-AB86-4371-9879-52EB65867E7B}" type="sibTrans" cxnId="{A7BD51B6-494F-41EB-9065-F410C18036AF}">
      <dgm:prSet/>
      <dgm:spPr/>
      <dgm:t>
        <a:bodyPr/>
        <a:lstStyle/>
        <a:p>
          <a:endParaRPr lang="fr-FR"/>
        </a:p>
      </dgm:t>
    </dgm:pt>
    <dgm:pt modelId="{22F19DEB-BA93-4392-956C-2F0D64F7A241}">
      <dgm:prSet phldrT="[Texte]"/>
      <dgm:spPr/>
      <dgm:t>
        <a:bodyPr/>
        <a:lstStyle/>
        <a:p>
          <a:r>
            <a:rPr lang="fr-FR" dirty="0" smtClean="0"/>
            <a:t>Objectif 02</a:t>
          </a:r>
          <a:endParaRPr lang="fr-FR" dirty="0"/>
        </a:p>
      </dgm:t>
    </dgm:pt>
    <dgm:pt modelId="{9CE31E6A-5903-4366-A0DD-80334AD9B129}" type="parTrans" cxnId="{99FE1428-ABB5-4A99-9A30-A93DC0CC273B}">
      <dgm:prSet/>
      <dgm:spPr/>
      <dgm:t>
        <a:bodyPr/>
        <a:lstStyle/>
        <a:p>
          <a:endParaRPr lang="fr-FR"/>
        </a:p>
      </dgm:t>
    </dgm:pt>
    <dgm:pt modelId="{8587C9AA-84D8-47E4-B66B-CB1A2F01C150}" type="sibTrans" cxnId="{99FE1428-ABB5-4A99-9A30-A93DC0CC273B}">
      <dgm:prSet/>
      <dgm:spPr/>
      <dgm:t>
        <a:bodyPr/>
        <a:lstStyle/>
        <a:p>
          <a:endParaRPr lang="fr-FR"/>
        </a:p>
      </dgm:t>
    </dgm:pt>
    <dgm:pt modelId="{5A024A83-24ED-45DE-B779-E51CDB8AEDBF}">
      <dgm:prSet phldrT="[Texte]"/>
      <dgm:spPr/>
      <dgm:t>
        <a:bodyPr/>
        <a:lstStyle/>
        <a:p>
          <a:pPr algn="just"/>
          <a:r>
            <a:rPr lang="fr-FR" dirty="0" smtClean="0"/>
            <a:t>    - Favoriser la </a:t>
          </a:r>
          <a:r>
            <a:rPr lang="fr-FR" b="1" dirty="0" smtClean="0">
              <a:solidFill>
                <a:schemeClr val="bg2"/>
              </a:solidFill>
            </a:rPr>
            <a:t>flexibilité</a:t>
          </a:r>
          <a:r>
            <a:rPr lang="fr-FR" dirty="0" smtClean="0"/>
            <a:t> des </a:t>
          </a:r>
          <a:r>
            <a:rPr lang="fr-FR" b="1" dirty="0" smtClean="0">
              <a:solidFill>
                <a:schemeClr val="bg2"/>
              </a:solidFill>
            </a:rPr>
            <a:t>parcours de formation </a:t>
          </a:r>
          <a:r>
            <a:rPr lang="fr-FR" dirty="0" smtClean="0"/>
            <a:t>variée et de courte durée.    </a:t>
          </a:r>
          <a:endParaRPr lang="fr-FR" dirty="0"/>
        </a:p>
      </dgm:t>
    </dgm:pt>
    <dgm:pt modelId="{1AFC4978-95D1-4189-9AD0-2696EF174C88}" type="parTrans" cxnId="{DC6A4A4A-2554-4933-AEC3-320BBE7245DC}">
      <dgm:prSet/>
      <dgm:spPr/>
      <dgm:t>
        <a:bodyPr/>
        <a:lstStyle/>
        <a:p>
          <a:endParaRPr lang="fr-FR"/>
        </a:p>
      </dgm:t>
    </dgm:pt>
    <dgm:pt modelId="{35C41D5F-C9FE-449E-865A-33498405F1DD}" type="sibTrans" cxnId="{DC6A4A4A-2554-4933-AEC3-320BBE7245DC}">
      <dgm:prSet/>
      <dgm:spPr/>
      <dgm:t>
        <a:bodyPr/>
        <a:lstStyle/>
        <a:p>
          <a:endParaRPr lang="fr-FR"/>
        </a:p>
      </dgm:t>
    </dgm:pt>
    <dgm:pt modelId="{2BD33C27-E178-4C28-9814-95ADCEDE5C54}">
      <dgm:prSet phldrT="[Texte]"/>
      <dgm:spPr/>
      <dgm:t>
        <a:bodyPr/>
        <a:lstStyle/>
        <a:p>
          <a:r>
            <a:rPr lang="fr-FR" dirty="0" smtClean="0"/>
            <a:t>Objectif 03</a:t>
          </a:r>
          <a:endParaRPr lang="fr-FR" dirty="0"/>
        </a:p>
      </dgm:t>
    </dgm:pt>
    <dgm:pt modelId="{097FBA82-2799-4E0A-8283-9BCCC39B809D}" type="parTrans" cxnId="{A99A92BB-C14D-4324-9390-7F7DF5434896}">
      <dgm:prSet/>
      <dgm:spPr/>
      <dgm:t>
        <a:bodyPr/>
        <a:lstStyle/>
        <a:p>
          <a:endParaRPr lang="fr-FR"/>
        </a:p>
      </dgm:t>
    </dgm:pt>
    <dgm:pt modelId="{DF52906F-1AF2-4B18-9248-4C027763FE2F}" type="sibTrans" cxnId="{A99A92BB-C14D-4324-9390-7F7DF5434896}">
      <dgm:prSet/>
      <dgm:spPr/>
      <dgm:t>
        <a:bodyPr/>
        <a:lstStyle/>
        <a:p>
          <a:endParaRPr lang="fr-FR"/>
        </a:p>
      </dgm:t>
    </dgm:pt>
    <dgm:pt modelId="{2742EA20-FD4F-4286-B36D-AAA231D555C6}">
      <dgm:prSet phldrT="[Texte]"/>
      <dgm:spPr/>
      <dgm:t>
        <a:bodyPr/>
        <a:lstStyle/>
        <a:p>
          <a:r>
            <a:rPr lang="fr-FR" dirty="0" smtClean="0"/>
            <a:t>    - Encourager la </a:t>
          </a:r>
          <a:r>
            <a:rPr lang="fr-FR" b="1" dirty="0" smtClean="0">
              <a:solidFill>
                <a:schemeClr val="bg2"/>
              </a:solidFill>
            </a:rPr>
            <a:t>mobilité</a:t>
          </a:r>
          <a:r>
            <a:rPr lang="fr-FR" dirty="0" smtClean="0"/>
            <a:t> étudiante accrue.  </a:t>
          </a:r>
          <a:endParaRPr lang="fr-FR" dirty="0"/>
        </a:p>
      </dgm:t>
    </dgm:pt>
    <dgm:pt modelId="{5DE940AB-6B65-450E-81FC-0C9EA098361E}" type="parTrans" cxnId="{532A9CFB-802B-47F2-BD1C-BA30D914AD25}">
      <dgm:prSet/>
      <dgm:spPr/>
      <dgm:t>
        <a:bodyPr/>
        <a:lstStyle/>
        <a:p>
          <a:endParaRPr lang="fr-FR"/>
        </a:p>
      </dgm:t>
    </dgm:pt>
    <dgm:pt modelId="{04BB026D-1835-4F1B-8601-DCF5C0AC637F}" type="sibTrans" cxnId="{532A9CFB-802B-47F2-BD1C-BA30D914AD25}">
      <dgm:prSet/>
      <dgm:spPr/>
      <dgm:t>
        <a:bodyPr/>
        <a:lstStyle/>
        <a:p>
          <a:endParaRPr lang="fr-FR"/>
        </a:p>
      </dgm:t>
    </dgm:pt>
    <dgm:pt modelId="{6C65CB87-3B4C-4845-AE56-D5180BC6968B}" type="pres">
      <dgm:prSet presAssocID="{23A1F400-B87A-4DAA-B009-5A1278EEC2E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CAD8F446-A33E-45D5-8A81-AB907D5C2B8F}" type="pres">
      <dgm:prSet presAssocID="{5F4998BF-088B-4374-AC89-15FFFD91C2A4}" presName="parenttextcomposite" presStyleCnt="0"/>
      <dgm:spPr/>
    </dgm:pt>
    <dgm:pt modelId="{492BD797-3B6F-451E-B24F-85883B927B1A}" type="pres">
      <dgm:prSet presAssocID="{5F4998BF-088B-4374-AC89-15FFFD91C2A4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D6499-5FBF-4348-97CF-4CBEB6D7A4A6}" type="pres">
      <dgm:prSet presAssocID="{5F4998BF-088B-4374-AC89-15FFFD91C2A4}" presName="composite" presStyleCnt="0"/>
      <dgm:spPr/>
    </dgm:pt>
    <dgm:pt modelId="{D1B0555A-E208-4EDC-8F50-508207ED7A8B}" type="pres">
      <dgm:prSet presAssocID="{5F4998BF-088B-4374-AC89-15FFFD91C2A4}" presName="chevron1" presStyleLbl="alignNode1" presStyleIdx="0" presStyleCnt="21"/>
      <dgm:spPr/>
    </dgm:pt>
    <dgm:pt modelId="{1C4C55C0-B429-4F0E-BB37-83153A84DF9A}" type="pres">
      <dgm:prSet presAssocID="{5F4998BF-088B-4374-AC89-15FFFD91C2A4}" presName="chevron2" presStyleLbl="alignNode1" presStyleIdx="1" presStyleCnt="21"/>
      <dgm:spPr/>
    </dgm:pt>
    <dgm:pt modelId="{F6A2301B-DB7F-429A-AC7E-2080C38DA9A9}" type="pres">
      <dgm:prSet presAssocID="{5F4998BF-088B-4374-AC89-15FFFD91C2A4}" presName="chevron3" presStyleLbl="alignNode1" presStyleIdx="2" presStyleCnt="21"/>
      <dgm:spPr/>
    </dgm:pt>
    <dgm:pt modelId="{36769269-F051-4545-85C8-6C6930B82F6E}" type="pres">
      <dgm:prSet presAssocID="{5F4998BF-088B-4374-AC89-15FFFD91C2A4}" presName="chevron4" presStyleLbl="alignNode1" presStyleIdx="3" presStyleCnt="21"/>
      <dgm:spPr/>
    </dgm:pt>
    <dgm:pt modelId="{601D302D-CAF9-489E-BA7F-A9CF0FAAC4DC}" type="pres">
      <dgm:prSet presAssocID="{5F4998BF-088B-4374-AC89-15FFFD91C2A4}" presName="chevron5" presStyleLbl="alignNode1" presStyleIdx="4" presStyleCnt="21"/>
      <dgm:spPr/>
    </dgm:pt>
    <dgm:pt modelId="{03E8CCFB-9AB2-41F2-B9E6-348724EED086}" type="pres">
      <dgm:prSet presAssocID="{5F4998BF-088B-4374-AC89-15FFFD91C2A4}" presName="chevron6" presStyleLbl="alignNode1" presStyleIdx="5" presStyleCnt="21"/>
      <dgm:spPr/>
    </dgm:pt>
    <dgm:pt modelId="{BB947ADF-945B-47C3-BB07-A907537D5F06}" type="pres">
      <dgm:prSet presAssocID="{5F4998BF-088B-4374-AC89-15FFFD91C2A4}" presName="chevron7" presStyleLbl="alignNode1" presStyleIdx="6" presStyleCnt="21"/>
      <dgm:spPr/>
    </dgm:pt>
    <dgm:pt modelId="{26864F50-880B-4A83-88EE-7DF01240D0F5}" type="pres">
      <dgm:prSet presAssocID="{5F4998BF-088B-4374-AC89-15FFFD91C2A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77C768-A265-4069-81E6-F54195E0031E}" type="pres">
      <dgm:prSet presAssocID="{7BD8C718-C520-48C3-A7F2-CCE7FBD81885}" presName="sibTrans" presStyleCnt="0"/>
      <dgm:spPr/>
    </dgm:pt>
    <dgm:pt modelId="{77200989-191D-4F65-9BA6-B4824B399795}" type="pres">
      <dgm:prSet presAssocID="{22F19DEB-BA93-4392-956C-2F0D64F7A241}" presName="parenttextcomposite" presStyleCnt="0"/>
      <dgm:spPr/>
    </dgm:pt>
    <dgm:pt modelId="{55FA3BA5-76DC-4974-8629-BE7FBC715318}" type="pres">
      <dgm:prSet presAssocID="{22F19DEB-BA93-4392-956C-2F0D64F7A24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A7AA2F-0E54-4345-BB86-4BF50DA3509F}" type="pres">
      <dgm:prSet presAssocID="{22F19DEB-BA93-4392-956C-2F0D64F7A241}" presName="composite" presStyleCnt="0"/>
      <dgm:spPr/>
    </dgm:pt>
    <dgm:pt modelId="{E62BE1B6-004C-43D9-86B9-99EE016668A0}" type="pres">
      <dgm:prSet presAssocID="{22F19DEB-BA93-4392-956C-2F0D64F7A241}" presName="chevron1" presStyleLbl="alignNode1" presStyleIdx="7" presStyleCnt="21"/>
      <dgm:spPr/>
    </dgm:pt>
    <dgm:pt modelId="{D275C737-475C-4FFC-A4B9-EE2C5F223004}" type="pres">
      <dgm:prSet presAssocID="{22F19DEB-BA93-4392-956C-2F0D64F7A241}" presName="chevron2" presStyleLbl="alignNode1" presStyleIdx="8" presStyleCnt="21"/>
      <dgm:spPr/>
    </dgm:pt>
    <dgm:pt modelId="{179A1A51-1BD5-420D-93D3-90B46CEF6019}" type="pres">
      <dgm:prSet presAssocID="{22F19DEB-BA93-4392-956C-2F0D64F7A241}" presName="chevron3" presStyleLbl="alignNode1" presStyleIdx="9" presStyleCnt="21"/>
      <dgm:spPr/>
    </dgm:pt>
    <dgm:pt modelId="{CD148181-135F-4302-9DCB-A7E73F3B265D}" type="pres">
      <dgm:prSet presAssocID="{22F19DEB-BA93-4392-956C-2F0D64F7A241}" presName="chevron4" presStyleLbl="alignNode1" presStyleIdx="10" presStyleCnt="21"/>
      <dgm:spPr/>
    </dgm:pt>
    <dgm:pt modelId="{FD13FB97-63B6-4B5A-BD51-4DAA9420B586}" type="pres">
      <dgm:prSet presAssocID="{22F19DEB-BA93-4392-956C-2F0D64F7A241}" presName="chevron5" presStyleLbl="alignNode1" presStyleIdx="11" presStyleCnt="21"/>
      <dgm:spPr/>
    </dgm:pt>
    <dgm:pt modelId="{670282BC-82DD-4419-955D-D4FD74A81148}" type="pres">
      <dgm:prSet presAssocID="{22F19DEB-BA93-4392-956C-2F0D64F7A241}" presName="chevron6" presStyleLbl="alignNode1" presStyleIdx="12" presStyleCnt="21"/>
      <dgm:spPr/>
    </dgm:pt>
    <dgm:pt modelId="{6D368E4C-586F-4652-925A-D264E2575925}" type="pres">
      <dgm:prSet presAssocID="{22F19DEB-BA93-4392-956C-2F0D64F7A241}" presName="chevron7" presStyleLbl="alignNode1" presStyleIdx="13" presStyleCnt="21"/>
      <dgm:spPr/>
    </dgm:pt>
    <dgm:pt modelId="{6B39A6AB-9AD3-4D5A-BD04-658C1D2D892A}" type="pres">
      <dgm:prSet presAssocID="{22F19DEB-BA93-4392-956C-2F0D64F7A24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8FA8C3-C3F6-4ED3-8C5A-DF9F5CC468B5}" type="pres">
      <dgm:prSet presAssocID="{8587C9AA-84D8-47E4-B66B-CB1A2F01C150}" presName="sibTrans" presStyleCnt="0"/>
      <dgm:spPr/>
    </dgm:pt>
    <dgm:pt modelId="{40118DEC-A1D0-4428-96A4-ED91C6AA76AF}" type="pres">
      <dgm:prSet presAssocID="{2BD33C27-E178-4C28-9814-95ADCEDE5C54}" presName="parenttextcomposite" presStyleCnt="0"/>
      <dgm:spPr/>
    </dgm:pt>
    <dgm:pt modelId="{C598AAED-3D41-4598-BAEC-CEEFC5FB9E7D}" type="pres">
      <dgm:prSet presAssocID="{2BD33C27-E178-4C28-9814-95ADCEDE5C5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02F9E8-ACBB-4FAD-B229-0E559E97F410}" type="pres">
      <dgm:prSet presAssocID="{2BD33C27-E178-4C28-9814-95ADCEDE5C54}" presName="composite" presStyleCnt="0"/>
      <dgm:spPr/>
    </dgm:pt>
    <dgm:pt modelId="{5DEBD0B3-D79C-40EF-8C8D-EC048538CEEE}" type="pres">
      <dgm:prSet presAssocID="{2BD33C27-E178-4C28-9814-95ADCEDE5C54}" presName="chevron1" presStyleLbl="alignNode1" presStyleIdx="14" presStyleCnt="21"/>
      <dgm:spPr/>
    </dgm:pt>
    <dgm:pt modelId="{9E7FBAB0-3632-4CCC-A698-579D4F8524B8}" type="pres">
      <dgm:prSet presAssocID="{2BD33C27-E178-4C28-9814-95ADCEDE5C54}" presName="chevron2" presStyleLbl="alignNode1" presStyleIdx="15" presStyleCnt="21"/>
      <dgm:spPr/>
    </dgm:pt>
    <dgm:pt modelId="{D368AB62-FA00-4734-9188-B75B7F8780D5}" type="pres">
      <dgm:prSet presAssocID="{2BD33C27-E178-4C28-9814-95ADCEDE5C54}" presName="chevron3" presStyleLbl="alignNode1" presStyleIdx="16" presStyleCnt="21"/>
      <dgm:spPr/>
    </dgm:pt>
    <dgm:pt modelId="{BB49CDB4-2B1C-4F0F-97BF-E9CF4E451405}" type="pres">
      <dgm:prSet presAssocID="{2BD33C27-E178-4C28-9814-95ADCEDE5C54}" presName="chevron4" presStyleLbl="alignNode1" presStyleIdx="17" presStyleCnt="21"/>
      <dgm:spPr/>
    </dgm:pt>
    <dgm:pt modelId="{1EC24599-593F-4714-B88A-590A18F772CB}" type="pres">
      <dgm:prSet presAssocID="{2BD33C27-E178-4C28-9814-95ADCEDE5C54}" presName="chevron5" presStyleLbl="alignNode1" presStyleIdx="18" presStyleCnt="21"/>
      <dgm:spPr/>
    </dgm:pt>
    <dgm:pt modelId="{3D365B44-BB41-45B9-9BC0-2FBCB2853F5F}" type="pres">
      <dgm:prSet presAssocID="{2BD33C27-E178-4C28-9814-95ADCEDE5C54}" presName="chevron6" presStyleLbl="alignNode1" presStyleIdx="19" presStyleCnt="21" custLinFactNeighborX="14307" custLinFactNeighborY="57190"/>
      <dgm:spPr/>
    </dgm:pt>
    <dgm:pt modelId="{4F86578D-FF87-4E71-8C11-E1AFEB46BCEF}" type="pres">
      <dgm:prSet presAssocID="{2BD33C27-E178-4C28-9814-95ADCEDE5C54}" presName="chevron7" presStyleLbl="alignNode1" presStyleIdx="20" presStyleCnt="21"/>
      <dgm:spPr/>
    </dgm:pt>
    <dgm:pt modelId="{41B4E038-F054-4674-9442-026116BBB1A8}" type="pres">
      <dgm:prSet presAssocID="{2BD33C27-E178-4C28-9814-95ADCEDE5C5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C740DB-6864-4443-8932-4B2EFECD01C6}" type="presOf" srcId="{2E313418-5182-4947-855E-E26BD2D35B37}" destId="{26864F50-880B-4A83-88EE-7DF01240D0F5}" srcOrd="0" destOrd="0" presId="urn:microsoft.com/office/officeart/2008/layout/VerticalAccentList"/>
    <dgm:cxn modelId="{A7BD51B6-494F-41EB-9065-F410C18036AF}" srcId="{5F4998BF-088B-4374-AC89-15FFFD91C2A4}" destId="{2E313418-5182-4947-855E-E26BD2D35B37}" srcOrd="0" destOrd="0" parTransId="{98E48BFD-5BB6-4AE6-9305-7B608FE3018D}" sibTransId="{B498B136-AB86-4371-9879-52EB65867E7B}"/>
    <dgm:cxn modelId="{DC6A4A4A-2554-4933-AEC3-320BBE7245DC}" srcId="{22F19DEB-BA93-4392-956C-2F0D64F7A241}" destId="{5A024A83-24ED-45DE-B779-E51CDB8AEDBF}" srcOrd="0" destOrd="0" parTransId="{1AFC4978-95D1-4189-9AD0-2696EF174C88}" sibTransId="{35C41D5F-C9FE-449E-865A-33498405F1DD}"/>
    <dgm:cxn modelId="{67E2E150-751A-490E-A722-095139360BC0}" type="presOf" srcId="{2BD33C27-E178-4C28-9814-95ADCEDE5C54}" destId="{C598AAED-3D41-4598-BAEC-CEEFC5FB9E7D}" srcOrd="0" destOrd="0" presId="urn:microsoft.com/office/officeart/2008/layout/VerticalAccentList"/>
    <dgm:cxn modelId="{33193D1F-170B-4582-AF10-495AE36BF062}" type="presOf" srcId="{5F4998BF-088B-4374-AC89-15FFFD91C2A4}" destId="{492BD797-3B6F-451E-B24F-85883B927B1A}" srcOrd="0" destOrd="0" presId="urn:microsoft.com/office/officeart/2008/layout/VerticalAccentList"/>
    <dgm:cxn modelId="{920E609E-01C0-4748-92C5-D9645FE746AB}" type="presOf" srcId="{23A1F400-B87A-4DAA-B009-5A1278EEC2E2}" destId="{6C65CB87-3B4C-4845-AE56-D5180BC6968B}" srcOrd="0" destOrd="0" presId="urn:microsoft.com/office/officeart/2008/layout/VerticalAccentList"/>
    <dgm:cxn modelId="{F42A291A-E4D2-4FD4-8AB3-32AA06752A8C}" type="presOf" srcId="{5A024A83-24ED-45DE-B779-E51CDB8AEDBF}" destId="{6B39A6AB-9AD3-4D5A-BD04-658C1D2D892A}" srcOrd="0" destOrd="0" presId="urn:microsoft.com/office/officeart/2008/layout/VerticalAccentList"/>
    <dgm:cxn modelId="{99FE1428-ABB5-4A99-9A30-A93DC0CC273B}" srcId="{23A1F400-B87A-4DAA-B009-5A1278EEC2E2}" destId="{22F19DEB-BA93-4392-956C-2F0D64F7A241}" srcOrd="1" destOrd="0" parTransId="{9CE31E6A-5903-4366-A0DD-80334AD9B129}" sibTransId="{8587C9AA-84D8-47E4-B66B-CB1A2F01C150}"/>
    <dgm:cxn modelId="{532A9CFB-802B-47F2-BD1C-BA30D914AD25}" srcId="{2BD33C27-E178-4C28-9814-95ADCEDE5C54}" destId="{2742EA20-FD4F-4286-B36D-AAA231D555C6}" srcOrd="0" destOrd="0" parTransId="{5DE940AB-6B65-450E-81FC-0C9EA098361E}" sibTransId="{04BB026D-1835-4F1B-8601-DCF5C0AC637F}"/>
    <dgm:cxn modelId="{A99A92BB-C14D-4324-9390-7F7DF5434896}" srcId="{23A1F400-B87A-4DAA-B009-5A1278EEC2E2}" destId="{2BD33C27-E178-4C28-9814-95ADCEDE5C54}" srcOrd="2" destOrd="0" parTransId="{097FBA82-2799-4E0A-8283-9BCCC39B809D}" sibTransId="{DF52906F-1AF2-4B18-9248-4C027763FE2F}"/>
    <dgm:cxn modelId="{10790E46-834A-4143-A3D1-9AD5F224A109}" type="presOf" srcId="{22F19DEB-BA93-4392-956C-2F0D64F7A241}" destId="{55FA3BA5-76DC-4974-8629-BE7FBC715318}" srcOrd="0" destOrd="0" presId="urn:microsoft.com/office/officeart/2008/layout/VerticalAccentList"/>
    <dgm:cxn modelId="{A35AC99E-A117-405E-8B12-83FD5AAB4CE3}" type="presOf" srcId="{2742EA20-FD4F-4286-B36D-AAA231D555C6}" destId="{41B4E038-F054-4674-9442-026116BBB1A8}" srcOrd="0" destOrd="0" presId="urn:microsoft.com/office/officeart/2008/layout/VerticalAccentList"/>
    <dgm:cxn modelId="{DE190D79-E2FE-4E30-A4CD-5EDE89568795}" srcId="{23A1F400-B87A-4DAA-B009-5A1278EEC2E2}" destId="{5F4998BF-088B-4374-AC89-15FFFD91C2A4}" srcOrd="0" destOrd="0" parTransId="{8644DB02-9862-4755-8B89-AD0FBAB8CACF}" sibTransId="{7BD8C718-C520-48C3-A7F2-CCE7FBD81885}"/>
    <dgm:cxn modelId="{5F478EE8-8D4B-452B-808C-7AB55196D448}" type="presParOf" srcId="{6C65CB87-3B4C-4845-AE56-D5180BC6968B}" destId="{CAD8F446-A33E-45D5-8A81-AB907D5C2B8F}" srcOrd="0" destOrd="0" presId="urn:microsoft.com/office/officeart/2008/layout/VerticalAccentList"/>
    <dgm:cxn modelId="{A376A581-C1D7-48BC-926C-59E02E2D03B1}" type="presParOf" srcId="{CAD8F446-A33E-45D5-8A81-AB907D5C2B8F}" destId="{492BD797-3B6F-451E-B24F-85883B927B1A}" srcOrd="0" destOrd="0" presId="urn:microsoft.com/office/officeart/2008/layout/VerticalAccentList"/>
    <dgm:cxn modelId="{AC467743-4C19-4A29-A8B2-964EBE900C64}" type="presParOf" srcId="{6C65CB87-3B4C-4845-AE56-D5180BC6968B}" destId="{BC9D6499-5FBF-4348-97CF-4CBEB6D7A4A6}" srcOrd="1" destOrd="0" presId="urn:microsoft.com/office/officeart/2008/layout/VerticalAccentList"/>
    <dgm:cxn modelId="{F32DEA75-1401-442E-8A6E-FACFA2AA4079}" type="presParOf" srcId="{BC9D6499-5FBF-4348-97CF-4CBEB6D7A4A6}" destId="{D1B0555A-E208-4EDC-8F50-508207ED7A8B}" srcOrd="0" destOrd="0" presId="urn:microsoft.com/office/officeart/2008/layout/VerticalAccentList"/>
    <dgm:cxn modelId="{1398B4D2-AF33-4D3C-B645-F5C01BC0347A}" type="presParOf" srcId="{BC9D6499-5FBF-4348-97CF-4CBEB6D7A4A6}" destId="{1C4C55C0-B429-4F0E-BB37-83153A84DF9A}" srcOrd="1" destOrd="0" presId="urn:microsoft.com/office/officeart/2008/layout/VerticalAccentList"/>
    <dgm:cxn modelId="{C0D8732F-DACA-4058-918C-07FF93691B15}" type="presParOf" srcId="{BC9D6499-5FBF-4348-97CF-4CBEB6D7A4A6}" destId="{F6A2301B-DB7F-429A-AC7E-2080C38DA9A9}" srcOrd="2" destOrd="0" presId="urn:microsoft.com/office/officeart/2008/layout/VerticalAccentList"/>
    <dgm:cxn modelId="{905EC0CC-216A-4657-8A9B-7886943E9CB6}" type="presParOf" srcId="{BC9D6499-5FBF-4348-97CF-4CBEB6D7A4A6}" destId="{36769269-F051-4545-85C8-6C6930B82F6E}" srcOrd="3" destOrd="0" presId="urn:microsoft.com/office/officeart/2008/layout/VerticalAccentList"/>
    <dgm:cxn modelId="{685B3825-6027-444A-B79E-AAC554240897}" type="presParOf" srcId="{BC9D6499-5FBF-4348-97CF-4CBEB6D7A4A6}" destId="{601D302D-CAF9-489E-BA7F-A9CF0FAAC4DC}" srcOrd="4" destOrd="0" presId="urn:microsoft.com/office/officeart/2008/layout/VerticalAccentList"/>
    <dgm:cxn modelId="{61CBB26D-4A03-477F-BBB1-838A37F9E142}" type="presParOf" srcId="{BC9D6499-5FBF-4348-97CF-4CBEB6D7A4A6}" destId="{03E8CCFB-9AB2-41F2-B9E6-348724EED086}" srcOrd="5" destOrd="0" presId="urn:microsoft.com/office/officeart/2008/layout/VerticalAccentList"/>
    <dgm:cxn modelId="{0A7DDC70-B9C6-4788-AC9B-ADEB764A895B}" type="presParOf" srcId="{BC9D6499-5FBF-4348-97CF-4CBEB6D7A4A6}" destId="{BB947ADF-945B-47C3-BB07-A907537D5F06}" srcOrd="6" destOrd="0" presId="urn:microsoft.com/office/officeart/2008/layout/VerticalAccentList"/>
    <dgm:cxn modelId="{348F99C0-72A5-48D3-B3FB-E5B248CCA495}" type="presParOf" srcId="{BC9D6499-5FBF-4348-97CF-4CBEB6D7A4A6}" destId="{26864F50-880B-4A83-88EE-7DF01240D0F5}" srcOrd="7" destOrd="0" presId="urn:microsoft.com/office/officeart/2008/layout/VerticalAccentList"/>
    <dgm:cxn modelId="{768B69E0-B723-4501-8187-2A2FF79E8AA0}" type="presParOf" srcId="{6C65CB87-3B4C-4845-AE56-D5180BC6968B}" destId="{6F77C768-A265-4069-81E6-F54195E0031E}" srcOrd="2" destOrd="0" presId="urn:microsoft.com/office/officeart/2008/layout/VerticalAccentList"/>
    <dgm:cxn modelId="{E97C0079-8365-44A8-A19F-A9D35CBB0596}" type="presParOf" srcId="{6C65CB87-3B4C-4845-AE56-D5180BC6968B}" destId="{77200989-191D-4F65-9BA6-B4824B399795}" srcOrd="3" destOrd="0" presId="urn:microsoft.com/office/officeart/2008/layout/VerticalAccentList"/>
    <dgm:cxn modelId="{5E3DEF8F-C5BC-485D-BBE2-0372A27D076A}" type="presParOf" srcId="{77200989-191D-4F65-9BA6-B4824B399795}" destId="{55FA3BA5-76DC-4974-8629-BE7FBC715318}" srcOrd="0" destOrd="0" presId="urn:microsoft.com/office/officeart/2008/layout/VerticalAccentList"/>
    <dgm:cxn modelId="{CD0A1A25-CEF6-4B0B-8929-698CE517116F}" type="presParOf" srcId="{6C65CB87-3B4C-4845-AE56-D5180BC6968B}" destId="{87A7AA2F-0E54-4345-BB86-4BF50DA3509F}" srcOrd="4" destOrd="0" presId="urn:microsoft.com/office/officeart/2008/layout/VerticalAccentList"/>
    <dgm:cxn modelId="{707E03E5-3784-4B07-8A58-40E18D2C18CD}" type="presParOf" srcId="{87A7AA2F-0E54-4345-BB86-4BF50DA3509F}" destId="{E62BE1B6-004C-43D9-86B9-99EE016668A0}" srcOrd="0" destOrd="0" presId="urn:microsoft.com/office/officeart/2008/layout/VerticalAccentList"/>
    <dgm:cxn modelId="{E8C904B5-34CB-4FFD-B19D-F79445E11EC2}" type="presParOf" srcId="{87A7AA2F-0E54-4345-BB86-4BF50DA3509F}" destId="{D275C737-475C-4FFC-A4B9-EE2C5F223004}" srcOrd="1" destOrd="0" presId="urn:microsoft.com/office/officeart/2008/layout/VerticalAccentList"/>
    <dgm:cxn modelId="{6BE5223A-09C2-4CF7-BEE1-2B19AB9E0304}" type="presParOf" srcId="{87A7AA2F-0E54-4345-BB86-4BF50DA3509F}" destId="{179A1A51-1BD5-420D-93D3-90B46CEF6019}" srcOrd="2" destOrd="0" presId="urn:microsoft.com/office/officeart/2008/layout/VerticalAccentList"/>
    <dgm:cxn modelId="{27AC1A53-2B79-4FE0-9315-21F4E5F8C9CB}" type="presParOf" srcId="{87A7AA2F-0E54-4345-BB86-4BF50DA3509F}" destId="{CD148181-135F-4302-9DCB-A7E73F3B265D}" srcOrd="3" destOrd="0" presId="urn:microsoft.com/office/officeart/2008/layout/VerticalAccentList"/>
    <dgm:cxn modelId="{A2C72AFB-068D-4259-95C7-840CA688E8B6}" type="presParOf" srcId="{87A7AA2F-0E54-4345-BB86-4BF50DA3509F}" destId="{FD13FB97-63B6-4B5A-BD51-4DAA9420B586}" srcOrd="4" destOrd="0" presId="urn:microsoft.com/office/officeart/2008/layout/VerticalAccentList"/>
    <dgm:cxn modelId="{91627604-909C-41CD-9AB6-56BCA4DB1CDB}" type="presParOf" srcId="{87A7AA2F-0E54-4345-BB86-4BF50DA3509F}" destId="{670282BC-82DD-4419-955D-D4FD74A81148}" srcOrd="5" destOrd="0" presId="urn:microsoft.com/office/officeart/2008/layout/VerticalAccentList"/>
    <dgm:cxn modelId="{CBA6DE19-F79D-465C-8293-CBFF38F5E494}" type="presParOf" srcId="{87A7AA2F-0E54-4345-BB86-4BF50DA3509F}" destId="{6D368E4C-586F-4652-925A-D264E2575925}" srcOrd="6" destOrd="0" presId="urn:microsoft.com/office/officeart/2008/layout/VerticalAccentList"/>
    <dgm:cxn modelId="{D096548C-BA08-4448-BAA7-9BDC63C6EB90}" type="presParOf" srcId="{87A7AA2F-0E54-4345-BB86-4BF50DA3509F}" destId="{6B39A6AB-9AD3-4D5A-BD04-658C1D2D892A}" srcOrd="7" destOrd="0" presId="urn:microsoft.com/office/officeart/2008/layout/VerticalAccentList"/>
    <dgm:cxn modelId="{4F3B2CAF-8976-4369-8CDB-8CF3058D584A}" type="presParOf" srcId="{6C65CB87-3B4C-4845-AE56-D5180BC6968B}" destId="{B28FA8C3-C3F6-4ED3-8C5A-DF9F5CC468B5}" srcOrd="5" destOrd="0" presId="urn:microsoft.com/office/officeart/2008/layout/VerticalAccentList"/>
    <dgm:cxn modelId="{BF69A0CA-9038-4F7A-B263-0CC5A89C96B3}" type="presParOf" srcId="{6C65CB87-3B4C-4845-AE56-D5180BC6968B}" destId="{40118DEC-A1D0-4428-96A4-ED91C6AA76AF}" srcOrd="6" destOrd="0" presId="urn:microsoft.com/office/officeart/2008/layout/VerticalAccentList"/>
    <dgm:cxn modelId="{1F12D715-F5A0-44E5-8892-B4360654862E}" type="presParOf" srcId="{40118DEC-A1D0-4428-96A4-ED91C6AA76AF}" destId="{C598AAED-3D41-4598-BAEC-CEEFC5FB9E7D}" srcOrd="0" destOrd="0" presId="urn:microsoft.com/office/officeart/2008/layout/VerticalAccentList"/>
    <dgm:cxn modelId="{2C6E0C70-C980-41AA-9B79-4A3CAA4DF554}" type="presParOf" srcId="{6C65CB87-3B4C-4845-AE56-D5180BC6968B}" destId="{7402F9E8-ACBB-4FAD-B229-0E559E97F410}" srcOrd="7" destOrd="0" presId="urn:microsoft.com/office/officeart/2008/layout/VerticalAccentList"/>
    <dgm:cxn modelId="{ADEF00F7-5BA0-4948-ABA6-9588B9082DBD}" type="presParOf" srcId="{7402F9E8-ACBB-4FAD-B229-0E559E97F410}" destId="{5DEBD0B3-D79C-40EF-8C8D-EC048538CEEE}" srcOrd="0" destOrd="0" presId="urn:microsoft.com/office/officeart/2008/layout/VerticalAccentList"/>
    <dgm:cxn modelId="{6D965840-3AE5-4AA2-8683-ACEBD8522DD9}" type="presParOf" srcId="{7402F9E8-ACBB-4FAD-B229-0E559E97F410}" destId="{9E7FBAB0-3632-4CCC-A698-579D4F8524B8}" srcOrd="1" destOrd="0" presId="urn:microsoft.com/office/officeart/2008/layout/VerticalAccentList"/>
    <dgm:cxn modelId="{E663DAA4-39DE-4BEF-A317-D9C4B35228DA}" type="presParOf" srcId="{7402F9E8-ACBB-4FAD-B229-0E559E97F410}" destId="{D368AB62-FA00-4734-9188-B75B7F8780D5}" srcOrd="2" destOrd="0" presId="urn:microsoft.com/office/officeart/2008/layout/VerticalAccentList"/>
    <dgm:cxn modelId="{5874DFA9-F05E-4CAB-ADD1-6252B24E5FA5}" type="presParOf" srcId="{7402F9E8-ACBB-4FAD-B229-0E559E97F410}" destId="{BB49CDB4-2B1C-4F0F-97BF-E9CF4E451405}" srcOrd="3" destOrd="0" presId="urn:microsoft.com/office/officeart/2008/layout/VerticalAccentList"/>
    <dgm:cxn modelId="{55634F80-FB02-44DC-B1FB-E97A2B65A75D}" type="presParOf" srcId="{7402F9E8-ACBB-4FAD-B229-0E559E97F410}" destId="{1EC24599-593F-4714-B88A-590A18F772CB}" srcOrd="4" destOrd="0" presId="urn:microsoft.com/office/officeart/2008/layout/VerticalAccentList"/>
    <dgm:cxn modelId="{4307931C-A9CB-4584-AE29-7DD37F1CBD0E}" type="presParOf" srcId="{7402F9E8-ACBB-4FAD-B229-0E559E97F410}" destId="{3D365B44-BB41-45B9-9BC0-2FBCB2853F5F}" srcOrd="5" destOrd="0" presId="urn:microsoft.com/office/officeart/2008/layout/VerticalAccentList"/>
    <dgm:cxn modelId="{C74F99A7-53EE-4CFA-A57C-2B2DAB765DDA}" type="presParOf" srcId="{7402F9E8-ACBB-4FAD-B229-0E559E97F410}" destId="{4F86578D-FF87-4E71-8C11-E1AFEB46BCEF}" srcOrd="6" destOrd="0" presId="urn:microsoft.com/office/officeart/2008/layout/VerticalAccentList"/>
    <dgm:cxn modelId="{263BFBDF-4122-4B9F-B7C0-B493F6894CBD}" type="presParOf" srcId="{7402F9E8-ACBB-4FAD-B229-0E559E97F410}" destId="{41B4E038-F054-4674-9442-026116BBB1A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BD797-3B6F-451E-B24F-85883B927B1A}">
      <dsp:nvSpPr>
        <dsp:cNvPr id="0" name=""/>
        <dsp:cNvSpPr/>
      </dsp:nvSpPr>
      <dsp:spPr>
        <a:xfrm>
          <a:off x="495920" y="331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Objectif 01</a:t>
          </a:r>
          <a:endParaRPr lang="fr-FR" sz="2000" kern="1200" dirty="0"/>
        </a:p>
      </dsp:txBody>
      <dsp:txXfrm>
        <a:off x="495920" y="331"/>
        <a:ext cx="4736306" cy="430573"/>
      </dsp:txXfrm>
    </dsp:sp>
    <dsp:sp modelId="{D1B0555A-E208-4EDC-8F50-508207ED7A8B}">
      <dsp:nvSpPr>
        <dsp:cNvPr id="0" name=""/>
        <dsp:cNvSpPr/>
      </dsp:nvSpPr>
      <dsp:spPr>
        <a:xfrm>
          <a:off x="495920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C55C0-B429-4F0E-BB37-83153A84DF9A}">
      <dsp:nvSpPr>
        <dsp:cNvPr id="0" name=""/>
        <dsp:cNvSpPr/>
      </dsp:nvSpPr>
      <dsp:spPr>
        <a:xfrm>
          <a:off x="116163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2301B-DB7F-429A-AC7E-2080C38DA9A9}">
      <dsp:nvSpPr>
        <dsp:cNvPr id="0" name=""/>
        <dsp:cNvSpPr/>
      </dsp:nvSpPr>
      <dsp:spPr>
        <a:xfrm>
          <a:off x="182787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69269-F051-4545-85C8-6C6930B82F6E}">
      <dsp:nvSpPr>
        <dsp:cNvPr id="0" name=""/>
        <dsp:cNvSpPr/>
      </dsp:nvSpPr>
      <dsp:spPr>
        <a:xfrm>
          <a:off x="2493589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D302D-CAF9-489E-BA7F-A9CF0FAAC4DC}">
      <dsp:nvSpPr>
        <dsp:cNvPr id="0" name=""/>
        <dsp:cNvSpPr/>
      </dsp:nvSpPr>
      <dsp:spPr>
        <a:xfrm>
          <a:off x="3159829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8CCFB-9AB2-41F2-B9E6-348724EED086}">
      <dsp:nvSpPr>
        <dsp:cNvPr id="0" name=""/>
        <dsp:cNvSpPr/>
      </dsp:nvSpPr>
      <dsp:spPr>
        <a:xfrm>
          <a:off x="3825543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47ADF-945B-47C3-BB07-A907537D5F06}">
      <dsp:nvSpPr>
        <dsp:cNvPr id="0" name=""/>
        <dsp:cNvSpPr/>
      </dsp:nvSpPr>
      <dsp:spPr>
        <a:xfrm>
          <a:off x="449178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64F50-880B-4A83-88EE-7DF01240D0F5}">
      <dsp:nvSpPr>
        <dsp:cNvPr id="0" name=""/>
        <dsp:cNvSpPr/>
      </dsp:nvSpPr>
      <dsp:spPr>
        <a:xfrm>
          <a:off x="495920" y="518614"/>
          <a:ext cx="4797878" cy="70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   - Offrir un </a:t>
          </a:r>
          <a:r>
            <a:rPr lang="fr-FR" sz="1500" b="1" kern="1200" dirty="0" smtClean="0">
              <a:solidFill>
                <a:schemeClr val="bg2"/>
              </a:solidFill>
            </a:rPr>
            <a:t>meilleur encadrement des étudiants </a:t>
          </a:r>
          <a:r>
            <a:rPr lang="fr-FR" sz="1500" kern="1200" dirty="0" smtClean="0"/>
            <a:t>en dispensant des diplômes conformes aux exigences du marché de l’emploi universel.  </a:t>
          </a:r>
          <a:endParaRPr lang="fr-FR" sz="1500" kern="1200" dirty="0"/>
        </a:p>
      </dsp:txBody>
      <dsp:txXfrm>
        <a:off x="495920" y="518614"/>
        <a:ext cx="4797878" cy="701675"/>
      </dsp:txXfrm>
    </dsp:sp>
    <dsp:sp modelId="{55FA3BA5-76DC-4974-8629-BE7FBC715318}">
      <dsp:nvSpPr>
        <dsp:cNvPr id="0" name=""/>
        <dsp:cNvSpPr/>
      </dsp:nvSpPr>
      <dsp:spPr>
        <a:xfrm>
          <a:off x="495920" y="1378166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Objectif 02</a:t>
          </a:r>
          <a:endParaRPr lang="fr-FR" sz="2000" kern="1200" dirty="0"/>
        </a:p>
      </dsp:txBody>
      <dsp:txXfrm>
        <a:off x="495920" y="1378166"/>
        <a:ext cx="4736306" cy="430573"/>
      </dsp:txXfrm>
    </dsp:sp>
    <dsp:sp modelId="{E62BE1B6-004C-43D9-86B9-99EE016668A0}">
      <dsp:nvSpPr>
        <dsp:cNvPr id="0" name=""/>
        <dsp:cNvSpPr/>
      </dsp:nvSpPr>
      <dsp:spPr>
        <a:xfrm>
          <a:off x="495920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5C737-475C-4FFC-A4B9-EE2C5F223004}">
      <dsp:nvSpPr>
        <dsp:cNvPr id="0" name=""/>
        <dsp:cNvSpPr/>
      </dsp:nvSpPr>
      <dsp:spPr>
        <a:xfrm>
          <a:off x="116163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A1A51-1BD5-420D-93D3-90B46CEF6019}">
      <dsp:nvSpPr>
        <dsp:cNvPr id="0" name=""/>
        <dsp:cNvSpPr/>
      </dsp:nvSpPr>
      <dsp:spPr>
        <a:xfrm>
          <a:off x="182787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48181-135F-4302-9DCB-A7E73F3B265D}">
      <dsp:nvSpPr>
        <dsp:cNvPr id="0" name=""/>
        <dsp:cNvSpPr/>
      </dsp:nvSpPr>
      <dsp:spPr>
        <a:xfrm>
          <a:off x="2493589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3FB97-63B6-4B5A-BD51-4DAA9420B586}">
      <dsp:nvSpPr>
        <dsp:cNvPr id="0" name=""/>
        <dsp:cNvSpPr/>
      </dsp:nvSpPr>
      <dsp:spPr>
        <a:xfrm>
          <a:off x="3159829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282BC-82DD-4419-955D-D4FD74A81148}">
      <dsp:nvSpPr>
        <dsp:cNvPr id="0" name=""/>
        <dsp:cNvSpPr/>
      </dsp:nvSpPr>
      <dsp:spPr>
        <a:xfrm>
          <a:off x="3825543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68E4C-586F-4652-925A-D264E2575925}">
      <dsp:nvSpPr>
        <dsp:cNvPr id="0" name=""/>
        <dsp:cNvSpPr/>
      </dsp:nvSpPr>
      <dsp:spPr>
        <a:xfrm>
          <a:off x="449178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9A6AB-9AD3-4D5A-BD04-658C1D2D892A}">
      <dsp:nvSpPr>
        <dsp:cNvPr id="0" name=""/>
        <dsp:cNvSpPr/>
      </dsp:nvSpPr>
      <dsp:spPr>
        <a:xfrm>
          <a:off x="495920" y="1896449"/>
          <a:ext cx="4797878" cy="70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   - Favoriser la </a:t>
          </a:r>
          <a:r>
            <a:rPr lang="fr-FR" sz="1500" b="1" kern="1200" dirty="0" smtClean="0">
              <a:solidFill>
                <a:schemeClr val="bg2"/>
              </a:solidFill>
            </a:rPr>
            <a:t>flexibilité</a:t>
          </a:r>
          <a:r>
            <a:rPr lang="fr-FR" sz="1500" kern="1200" dirty="0" smtClean="0"/>
            <a:t> des </a:t>
          </a:r>
          <a:r>
            <a:rPr lang="fr-FR" sz="1500" b="1" kern="1200" dirty="0" smtClean="0">
              <a:solidFill>
                <a:schemeClr val="bg2"/>
              </a:solidFill>
            </a:rPr>
            <a:t>parcours de formation </a:t>
          </a:r>
          <a:r>
            <a:rPr lang="fr-FR" sz="1500" kern="1200" dirty="0" smtClean="0"/>
            <a:t>variée et de courte durée.    </a:t>
          </a:r>
          <a:endParaRPr lang="fr-FR" sz="1500" kern="1200" dirty="0"/>
        </a:p>
      </dsp:txBody>
      <dsp:txXfrm>
        <a:off x="495920" y="1896449"/>
        <a:ext cx="4797878" cy="701675"/>
      </dsp:txXfrm>
    </dsp:sp>
    <dsp:sp modelId="{C598AAED-3D41-4598-BAEC-CEEFC5FB9E7D}">
      <dsp:nvSpPr>
        <dsp:cNvPr id="0" name=""/>
        <dsp:cNvSpPr/>
      </dsp:nvSpPr>
      <dsp:spPr>
        <a:xfrm>
          <a:off x="495920" y="2756001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Objectif 03</a:t>
          </a:r>
          <a:endParaRPr lang="fr-FR" sz="2000" kern="1200" dirty="0"/>
        </a:p>
      </dsp:txBody>
      <dsp:txXfrm>
        <a:off x="495920" y="2756001"/>
        <a:ext cx="4736306" cy="430573"/>
      </dsp:txXfrm>
    </dsp:sp>
    <dsp:sp modelId="{5DEBD0B3-D79C-40EF-8C8D-EC048538CEEE}">
      <dsp:nvSpPr>
        <dsp:cNvPr id="0" name=""/>
        <dsp:cNvSpPr/>
      </dsp:nvSpPr>
      <dsp:spPr>
        <a:xfrm>
          <a:off x="495920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FBAB0-3632-4CCC-A698-579D4F8524B8}">
      <dsp:nvSpPr>
        <dsp:cNvPr id="0" name=""/>
        <dsp:cNvSpPr/>
      </dsp:nvSpPr>
      <dsp:spPr>
        <a:xfrm>
          <a:off x="116163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8AB62-FA00-4734-9188-B75B7F8780D5}">
      <dsp:nvSpPr>
        <dsp:cNvPr id="0" name=""/>
        <dsp:cNvSpPr/>
      </dsp:nvSpPr>
      <dsp:spPr>
        <a:xfrm>
          <a:off x="182787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9CDB4-2B1C-4F0F-97BF-E9CF4E451405}">
      <dsp:nvSpPr>
        <dsp:cNvPr id="0" name=""/>
        <dsp:cNvSpPr/>
      </dsp:nvSpPr>
      <dsp:spPr>
        <a:xfrm>
          <a:off x="2493589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24599-593F-4714-B88A-590A18F772CB}">
      <dsp:nvSpPr>
        <dsp:cNvPr id="0" name=""/>
        <dsp:cNvSpPr/>
      </dsp:nvSpPr>
      <dsp:spPr>
        <a:xfrm>
          <a:off x="3159829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65B44-BB41-45B9-9BC0-2FBCB2853F5F}">
      <dsp:nvSpPr>
        <dsp:cNvPr id="0" name=""/>
        <dsp:cNvSpPr/>
      </dsp:nvSpPr>
      <dsp:spPr>
        <a:xfrm>
          <a:off x="3984107" y="3186906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6578D-FF87-4E71-8C11-E1AFEB46BCEF}">
      <dsp:nvSpPr>
        <dsp:cNvPr id="0" name=""/>
        <dsp:cNvSpPr/>
      </dsp:nvSpPr>
      <dsp:spPr>
        <a:xfrm>
          <a:off x="449178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4E038-F054-4674-9442-026116BBB1A8}">
      <dsp:nvSpPr>
        <dsp:cNvPr id="0" name=""/>
        <dsp:cNvSpPr/>
      </dsp:nvSpPr>
      <dsp:spPr>
        <a:xfrm>
          <a:off x="495920" y="3274283"/>
          <a:ext cx="4797878" cy="70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   - Encourager la </a:t>
          </a:r>
          <a:r>
            <a:rPr lang="fr-FR" sz="1500" b="1" kern="1200" dirty="0" smtClean="0">
              <a:solidFill>
                <a:schemeClr val="bg2"/>
              </a:solidFill>
            </a:rPr>
            <a:t>mobilité</a:t>
          </a:r>
          <a:r>
            <a:rPr lang="fr-FR" sz="1500" kern="1200" dirty="0" smtClean="0"/>
            <a:t> étudiante accrue.  </a:t>
          </a:r>
          <a:endParaRPr lang="fr-FR" sz="1500" kern="1200" dirty="0"/>
        </a:p>
      </dsp:txBody>
      <dsp:txXfrm>
        <a:off x="495920" y="3274283"/>
        <a:ext cx="4797878" cy="70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067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5888"/>
            <a:ext cx="6048375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976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2950" y="404813"/>
            <a:ext cx="1800225" cy="61198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248275" cy="61198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2275" y="1557338"/>
            <a:ext cx="35242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8925" y="1557338"/>
            <a:ext cx="35242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557338"/>
            <a:ext cx="72009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3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wma"/><Relationship Id="rId7" Type="http://schemas.openxmlformats.org/officeDocument/2006/relationships/image" Target="../media/image7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hyperlink" Target="http://www.univ-annaba.dz/pedagogie/etudiant/syst&#232;me-lmd" TargetMode="Externa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3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3.png"/><Relationship Id="rId5" Type="http://schemas.openxmlformats.org/officeDocument/2006/relationships/hyperlink" Target="http://www.univ-annaba.dz/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5980" y="1556792"/>
            <a:ext cx="7704087" cy="792162"/>
          </a:xfrm>
          <a:noFill/>
        </p:spPr>
        <p:txBody>
          <a:bodyPr/>
          <a:lstStyle/>
          <a:p>
            <a:r>
              <a:rPr lang="fr-FR" dirty="0" smtClean="0">
                <a:latin typeface="Tahoma" charset="0"/>
              </a:rPr>
              <a:t>La réforme </a:t>
            </a:r>
            <a:r>
              <a:rPr lang="fr-FR" dirty="0" smtClean="0">
                <a:solidFill>
                  <a:srgbClr val="FF0000"/>
                </a:solidFill>
                <a:latin typeface="Tahoma" charset="0"/>
              </a:rPr>
              <a:t>L</a:t>
            </a:r>
            <a:r>
              <a:rPr lang="fr-FR" dirty="0" smtClean="0">
                <a:latin typeface="Tahoma" charset="0"/>
              </a:rPr>
              <a:t>icence </a:t>
            </a:r>
            <a:r>
              <a:rPr lang="fr-FR" dirty="0" smtClean="0">
                <a:solidFill>
                  <a:srgbClr val="FF0000"/>
                </a:solidFill>
                <a:latin typeface="Tahoma" charset="0"/>
              </a:rPr>
              <a:t>M</a:t>
            </a:r>
            <a:r>
              <a:rPr lang="fr-FR" dirty="0" smtClean="0">
                <a:latin typeface="Tahoma" charset="0"/>
              </a:rPr>
              <a:t>aster </a:t>
            </a:r>
            <a:r>
              <a:rPr lang="fr-FR" dirty="0" smtClean="0">
                <a:solidFill>
                  <a:srgbClr val="FF0000"/>
                </a:solidFill>
                <a:latin typeface="Tahoma" charset="0"/>
              </a:rPr>
              <a:t>D</a:t>
            </a:r>
            <a:r>
              <a:rPr lang="fr-FR" dirty="0" smtClean="0">
                <a:latin typeface="Tahoma" charset="0"/>
              </a:rPr>
              <a:t>octorat</a:t>
            </a:r>
            <a:endParaRPr lang="uk-UA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920" y="5071880"/>
            <a:ext cx="57666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C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MELOUAH </a:t>
            </a:r>
            <a:r>
              <a:rPr lang="fr-C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Sabrina</a:t>
            </a:r>
          </a:p>
          <a:p>
            <a:r>
              <a:rPr lang="fr-C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Courriel</a:t>
            </a:r>
            <a:r>
              <a:rPr lang="fr-C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A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s</a:t>
            </a:r>
            <a:r>
              <a:rPr lang="fr-FR" u="sng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abrina.melouah@univ-annaba.dz</a:t>
            </a:r>
            <a:endParaRPr lang="fr-CA" b="1" u="sng" dirty="0">
              <a:solidFill>
                <a:schemeClr val="bg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fr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Département </a:t>
            </a:r>
            <a:r>
              <a:rPr lang="fr-C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Lettres et langue française </a:t>
            </a:r>
            <a:endParaRPr lang="fr-C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C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Faculté </a:t>
            </a:r>
            <a:r>
              <a:rPr lang="fr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 lettres et langues </a:t>
            </a:r>
          </a:p>
          <a:p>
            <a:r>
              <a:rPr lang="fr-C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Université </a:t>
            </a:r>
            <a:r>
              <a:rPr lang="fr-CA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Badji</a:t>
            </a:r>
            <a:r>
              <a:rPr lang="fr-C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Mokhtar d’Annaba (Algérie)</a:t>
            </a:r>
            <a:endParaRPr lang="fr-C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32656"/>
            <a:ext cx="8219496" cy="381000"/>
          </a:xfrm>
        </p:spPr>
        <p:txBody>
          <a:bodyPr/>
          <a:lstStyle/>
          <a:p>
            <a:pPr marL="1338263" indent="-1338263" eaLnBrk="1" hangingPunct="1"/>
            <a:r>
              <a:rPr lang="fr-FR" b="0" u="sng" dirty="0" smtClean="0">
                <a:latin typeface="Microsoft Sans Serif" pitchFamily="34" charset="0"/>
                <a:cs typeface="Microsoft Sans Serif" pitchFamily="34" charset="0"/>
              </a:rPr>
              <a:t>Matière d’enseignement</a:t>
            </a:r>
            <a:r>
              <a:rPr lang="fr-FR" b="0" dirty="0" smtClean="0">
                <a:latin typeface="Microsoft Sans Serif" pitchFamily="34" charset="0"/>
                <a:cs typeface="Microsoft Sans Serif" pitchFamily="34" charset="0"/>
              </a:rPr>
              <a:t>: </a:t>
            </a:r>
            <a:r>
              <a:rPr lang="fr-FR" sz="2000" dirty="0" smtClean="0">
                <a:latin typeface="Microsoft Sans Serif" pitchFamily="34" charset="0"/>
                <a:cs typeface="Microsoft Sans Serif" pitchFamily="34" charset="0"/>
              </a:rPr>
              <a:t>T</a:t>
            </a:r>
            <a:r>
              <a:rPr lang="fr-FR" sz="2000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echniques du </a:t>
            </a:r>
            <a:r>
              <a:rPr lang="fr-FR" sz="2000" dirty="0" smtClean="0">
                <a:latin typeface="Microsoft Sans Serif" pitchFamily="34" charset="0"/>
                <a:cs typeface="Microsoft Sans Serif" pitchFamily="34" charset="0"/>
              </a:rPr>
              <a:t>T</a:t>
            </a:r>
            <a:r>
              <a:rPr lang="fr-FR" sz="2000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ravail </a:t>
            </a:r>
            <a:r>
              <a:rPr lang="fr-FR" sz="2000" dirty="0" smtClean="0">
                <a:latin typeface="Microsoft Sans Serif" pitchFamily="34" charset="0"/>
                <a:cs typeface="Microsoft Sans Serif" pitchFamily="34" charset="0"/>
              </a:rPr>
              <a:t>U</a:t>
            </a:r>
            <a:r>
              <a:rPr lang="fr-FR" sz="2000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niversitaire</a:t>
            </a:r>
          </a:p>
          <a:p>
            <a:pPr marL="1338263" indent="-1338263" eaLnBrk="1" hangingPunct="1"/>
            <a:r>
              <a:rPr lang="fr-FR" sz="2000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    1</a:t>
            </a:r>
            <a:r>
              <a:rPr lang="fr-FR" sz="2000" baseline="30000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e</a:t>
            </a:r>
            <a:r>
              <a:rPr lang="fr-FR" sz="2000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 année Licence.  </a:t>
            </a:r>
          </a:p>
          <a:p>
            <a:pPr marL="1338263" indent="-1338263" eaLnBrk="1" hangingPunct="1"/>
            <a:endParaRPr lang="fr-FR" sz="2000" dirty="0" smtClean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6" name="Audio 2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77"/>
    </mc:Choice>
    <mc:Fallback xmlns="">
      <p:transition spd="slow" advTm="79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840760" cy="625009"/>
          </a:xfrm>
        </p:spPr>
        <p:txBody>
          <a:bodyPr/>
          <a:lstStyle/>
          <a:p>
            <a:r>
              <a:rPr lang="fr-FR" b="1" dirty="0" smtClean="0"/>
              <a:t>1. Historique et définition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17380"/>
            <a:ext cx="4040188" cy="639762"/>
          </a:xfrm>
        </p:spPr>
        <p:txBody>
          <a:bodyPr/>
          <a:lstStyle/>
          <a:p>
            <a:pPr algn="ctr"/>
            <a:r>
              <a:rPr lang="fr-FR" u="sng" dirty="0" smtClean="0"/>
              <a:t>Historique du </a:t>
            </a:r>
            <a:r>
              <a:rPr lang="fr-FR" u="sng" dirty="0">
                <a:solidFill>
                  <a:srgbClr val="FF0000"/>
                </a:solidFill>
              </a:rPr>
              <a:t>L. M. D.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fr-FR" sz="1800" b="1" i="1" dirty="0"/>
              <a:t>B</a:t>
            </a:r>
            <a:r>
              <a:rPr lang="fr-FR" sz="1800" i="1" dirty="0" smtClean="0"/>
              <a:t>accalauréat </a:t>
            </a:r>
            <a:r>
              <a:rPr lang="fr-FR" sz="1800" i="1" dirty="0"/>
              <a:t>(bachelier</a:t>
            </a:r>
            <a:r>
              <a:rPr lang="fr-FR" sz="1800" i="1" dirty="0" smtClean="0"/>
              <a:t>)-</a:t>
            </a:r>
            <a:r>
              <a:rPr lang="fr-FR" sz="1800" b="1" i="1" dirty="0" smtClean="0"/>
              <a:t>M</a:t>
            </a:r>
            <a:r>
              <a:rPr lang="fr-FR" sz="1800" i="1" dirty="0" smtClean="0"/>
              <a:t>aitrise-</a:t>
            </a:r>
            <a:r>
              <a:rPr lang="fr-FR" sz="1800" b="1" i="1" dirty="0" smtClean="0"/>
              <a:t>D</a:t>
            </a:r>
            <a:r>
              <a:rPr lang="fr-FR" sz="1800" i="1" dirty="0" smtClean="0"/>
              <a:t>octorat </a:t>
            </a:r>
            <a:r>
              <a:rPr lang="fr-FR" sz="1800" dirty="0"/>
              <a:t>(B. M. D.) </a:t>
            </a:r>
            <a:endParaRPr lang="fr-FR" sz="1800" dirty="0" smtClean="0"/>
          </a:p>
          <a:p>
            <a:pPr algn="just"/>
            <a:r>
              <a:rPr lang="fr-FR" sz="1800" b="1" dirty="0" smtClean="0">
                <a:solidFill>
                  <a:schemeClr val="bg2"/>
                </a:solidFill>
              </a:rPr>
              <a:t>Europe</a:t>
            </a:r>
            <a:r>
              <a:rPr lang="fr-FR" sz="1800" dirty="0" smtClean="0"/>
              <a:t>: Espace commun académique.</a:t>
            </a:r>
          </a:p>
          <a:p>
            <a:pPr algn="just"/>
            <a:r>
              <a:rPr lang="fr-FR" sz="1800" dirty="0" smtClean="0"/>
              <a:t>Né le 19 juin 1999 à Bologne (Italie).</a:t>
            </a:r>
          </a:p>
          <a:p>
            <a:pPr algn="just"/>
            <a:r>
              <a:rPr lang="fr-FR" sz="1800" b="1" dirty="0">
                <a:solidFill>
                  <a:schemeClr val="bg2"/>
                </a:solidFill>
              </a:rPr>
              <a:t>E</a:t>
            </a:r>
            <a:r>
              <a:rPr lang="fr-FR" sz="1800" b="1" dirty="0" smtClean="0">
                <a:solidFill>
                  <a:schemeClr val="bg2"/>
                </a:solidFill>
              </a:rPr>
              <a:t>n </a:t>
            </a:r>
            <a:r>
              <a:rPr lang="fr-FR" sz="1800" b="1" dirty="0">
                <a:solidFill>
                  <a:schemeClr val="bg2"/>
                </a:solidFill>
              </a:rPr>
              <a:t>Afrique et au </a:t>
            </a:r>
            <a:r>
              <a:rPr lang="fr-FR" sz="1800" b="1" dirty="0" smtClean="0">
                <a:solidFill>
                  <a:schemeClr val="bg2"/>
                </a:solidFill>
              </a:rPr>
              <a:t>Maghreb</a:t>
            </a:r>
            <a:r>
              <a:rPr lang="fr-FR" sz="1800" dirty="0" smtClean="0"/>
              <a:t>: 2000.</a:t>
            </a:r>
          </a:p>
          <a:p>
            <a:pPr algn="just"/>
            <a:r>
              <a:rPr lang="fr-FR" sz="1800" b="1" dirty="0" smtClean="0">
                <a:solidFill>
                  <a:schemeClr val="bg2"/>
                </a:solidFill>
              </a:rPr>
              <a:t>En Algérie</a:t>
            </a:r>
            <a:r>
              <a:rPr lang="fr-FR" sz="1800" dirty="0" smtClean="0"/>
              <a:t>: 2003/2004. </a:t>
            </a:r>
          </a:p>
          <a:p>
            <a:pPr algn="just"/>
            <a:r>
              <a:rPr lang="fr-FR" sz="1800" dirty="0" smtClean="0"/>
              <a:t>Ce système </a:t>
            </a:r>
            <a:r>
              <a:rPr lang="fr-FR" sz="1800" dirty="0"/>
              <a:t>a été </a:t>
            </a:r>
            <a:r>
              <a:rPr lang="fr-FR" sz="1800" dirty="0" smtClean="0"/>
              <a:t>mis </a:t>
            </a:r>
            <a:r>
              <a:rPr lang="fr-FR" sz="1800" dirty="0"/>
              <a:t>en application avec le décret exécutif n°04-371 du </a:t>
            </a:r>
            <a:r>
              <a:rPr lang="fr-FR" sz="1800" dirty="0" smtClean="0"/>
              <a:t>21/11/2004. </a:t>
            </a:r>
            <a:endParaRPr lang="fr-FR" sz="1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17380"/>
            <a:ext cx="4041775" cy="639762"/>
          </a:xfrm>
        </p:spPr>
        <p:txBody>
          <a:bodyPr/>
          <a:lstStyle/>
          <a:p>
            <a:pPr lvl="1"/>
            <a:r>
              <a:rPr lang="fr-FR" u="sng" dirty="0"/>
              <a:t>Qu’est-ce que le </a:t>
            </a:r>
            <a:r>
              <a:rPr lang="fr-FR" u="sng" dirty="0">
                <a:solidFill>
                  <a:srgbClr val="FF0000"/>
                </a:solidFill>
              </a:rPr>
              <a:t>L. M. D.</a:t>
            </a:r>
            <a:r>
              <a:rPr lang="fr-FR" u="sng" dirty="0"/>
              <a:t> ?</a:t>
            </a:r>
            <a:endParaRPr lang="fr-FR" sz="1600" u="sng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fr-FR" sz="1800" b="1" dirty="0">
                <a:solidFill>
                  <a:srgbClr val="FF0000"/>
                </a:solidFill>
              </a:rPr>
              <a:t>L. M. D. </a:t>
            </a:r>
            <a:r>
              <a:rPr lang="fr-FR" sz="1800" dirty="0" smtClean="0"/>
              <a:t>est </a:t>
            </a:r>
            <a:r>
              <a:rPr lang="fr-FR" sz="1800" dirty="0"/>
              <a:t>l’abréviation d’une organisation d’enseignement supérieur de trois grades ou diplômes : </a:t>
            </a:r>
            <a:r>
              <a:rPr lang="fr-FR" sz="1800" dirty="0">
                <a:solidFill>
                  <a:srgbClr val="FF0000"/>
                </a:solidFill>
              </a:rPr>
              <a:t>Licence, Master et Doctorat</a:t>
            </a:r>
            <a:r>
              <a:rPr lang="fr-FR" sz="1800" dirty="0"/>
              <a:t>. Ce système dispense des </a:t>
            </a:r>
            <a:r>
              <a:rPr lang="fr-FR" sz="1800" dirty="0">
                <a:solidFill>
                  <a:schemeClr val="bg2"/>
                </a:solidFill>
              </a:rPr>
              <a:t>formations modulaires </a:t>
            </a:r>
            <a:r>
              <a:rPr lang="fr-FR" sz="1800" dirty="0"/>
              <a:t>composées de formations modulaires ou des </a:t>
            </a:r>
            <a:r>
              <a:rPr lang="fr-FR" sz="1800" i="1" dirty="0">
                <a:solidFill>
                  <a:schemeClr val="bg2"/>
                </a:solidFill>
              </a:rPr>
              <a:t>unités d’enseignement (UE</a:t>
            </a:r>
            <a:r>
              <a:rPr lang="fr-FR" sz="1800" dirty="0">
                <a:solidFill>
                  <a:schemeClr val="bg2"/>
                </a:solidFill>
              </a:rPr>
              <a:t>) </a:t>
            </a:r>
            <a:r>
              <a:rPr lang="fr-FR" sz="1800" dirty="0"/>
              <a:t>qui délivrent des </a:t>
            </a:r>
            <a:r>
              <a:rPr lang="fr-FR" sz="1800" i="1" dirty="0">
                <a:solidFill>
                  <a:schemeClr val="bg2"/>
                </a:solidFill>
              </a:rPr>
              <a:t>crédits</a:t>
            </a:r>
            <a:r>
              <a:rPr lang="fr-FR" sz="1800" dirty="0"/>
              <a:t> qui sont </a:t>
            </a:r>
            <a:r>
              <a:rPr lang="fr-FR" sz="1800" i="1" dirty="0">
                <a:solidFill>
                  <a:schemeClr val="bg2"/>
                </a:solidFill>
              </a:rPr>
              <a:t>capitalisables</a:t>
            </a:r>
            <a:r>
              <a:rPr lang="fr-FR" sz="1800" dirty="0"/>
              <a:t> à vie. Ses formations sont organisées de manière à favoriser la </a:t>
            </a:r>
            <a:r>
              <a:rPr lang="fr-FR" sz="1800" u="sng" dirty="0"/>
              <a:t>réussite des étudiants</a:t>
            </a:r>
            <a:r>
              <a:rPr lang="fr-FR" sz="1800" dirty="0"/>
              <a:t>. Elles développent la </a:t>
            </a:r>
            <a:r>
              <a:rPr lang="fr-FR" sz="1800" dirty="0">
                <a:solidFill>
                  <a:schemeClr val="bg2"/>
                </a:solidFill>
              </a:rPr>
              <a:t>mobilité</a:t>
            </a:r>
            <a:r>
              <a:rPr lang="fr-FR" sz="1800" dirty="0"/>
              <a:t> entre les </a:t>
            </a:r>
            <a:r>
              <a:rPr lang="fr-FR" sz="1800" dirty="0">
                <a:solidFill>
                  <a:schemeClr val="bg2"/>
                </a:solidFill>
              </a:rPr>
              <a:t>universités</a:t>
            </a:r>
            <a:r>
              <a:rPr lang="fr-FR" sz="1800" dirty="0"/>
              <a:t>. </a:t>
            </a:r>
          </a:p>
          <a:p>
            <a:endParaRPr lang="fr-FR" dirty="0"/>
          </a:p>
        </p:txBody>
      </p:sp>
      <p:sp>
        <p:nvSpPr>
          <p:cNvPr id="9" name="Étoile à 7 branches 8"/>
          <p:cNvSpPr/>
          <p:nvPr/>
        </p:nvSpPr>
        <p:spPr>
          <a:xfrm>
            <a:off x="8170872" y="6205560"/>
            <a:ext cx="793616" cy="476672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1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8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31"/>
    </mc:Choice>
    <mc:Fallback xmlns="">
      <p:transition spd="slow" advTm="12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50" y="2960509"/>
            <a:ext cx="6947049" cy="220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63" y="31861"/>
            <a:ext cx="7416824" cy="2906713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2557" y="1485217"/>
            <a:ext cx="6947049" cy="12095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800" dirty="0" smtClean="0"/>
              <a:t>Les </a:t>
            </a:r>
            <a:r>
              <a:rPr lang="fr-FR" sz="1800" b="1" u="sng" dirty="0" smtClean="0"/>
              <a:t>grandes </a:t>
            </a:r>
            <a:r>
              <a:rPr lang="fr-FR" sz="1800" b="1" u="sng" dirty="0"/>
              <a:t>réformes </a:t>
            </a:r>
            <a:r>
              <a:rPr lang="fr-FR" sz="1800" dirty="0"/>
              <a:t>ont marqué l’évolution de </a:t>
            </a:r>
            <a:r>
              <a:rPr lang="fr-FR" sz="1800" dirty="0" smtClean="0"/>
              <a:t>l’université</a:t>
            </a:r>
            <a:r>
              <a:rPr lang="fr-FR" sz="1800" dirty="0"/>
              <a:t> 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Système classique </a:t>
            </a:r>
            <a:r>
              <a:rPr lang="fr-FR" dirty="0" smtClean="0"/>
              <a:t>de 1971,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Système LMD </a:t>
            </a:r>
            <a:r>
              <a:rPr lang="fr-FR" dirty="0"/>
              <a:t>de </a:t>
            </a:r>
            <a:r>
              <a:rPr lang="fr-FR" dirty="0" smtClean="0"/>
              <a:t>2003.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45550" y="5139773"/>
            <a:ext cx="692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La réforme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M. D.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été mise en place pour </a:t>
            </a:r>
            <a:r>
              <a:rPr lang="fr-FR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corriger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les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i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dysfonctionnements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»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accumulés par le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système qui le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précède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56383" y="21214"/>
            <a:ext cx="7587617" cy="625009"/>
          </a:xfrm>
        </p:spPr>
        <p:txBody>
          <a:bodyPr/>
          <a:lstStyle/>
          <a:p>
            <a:pPr algn="ctr"/>
            <a:r>
              <a:rPr lang="fr-FR" sz="2800" u="sng" dirty="0" smtClean="0">
                <a:solidFill>
                  <a:srgbClr val="FF0000"/>
                </a:solidFill>
              </a:rPr>
              <a:t>L</a:t>
            </a:r>
            <a:r>
              <a:rPr lang="fr-FR" sz="2800" u="sng" dirty="0">
                <a:solidFill>
                  <a:srgbClr val="FF0000"/>
                </a:solidFill>
              </a:rPr>
              <a:t>. M. D.</a:t>
            </a:r>
            <a:r>
              <a:rPr lang="fr-FR" sz="2800" u="sng" dirty="0"/>
              <a:t> </a:t>
            </a:r>
            <a:r>
              <a:rPr lang="fr-FR" sz="2800" b="0" u="sng" dirty="0" smtClean="0">
                <a:solidFill>
                  <a:schemeClr val="tx1"/>
                </a:solidFill>
                <a:latin typeface="+mn-lt"/>
              </a:rPr>
              <a:t>en Algérie</a:t>
            </a:r>
            <a:endParaRPr lang="fr-FR" sz="2800" b="0" dirty="0">
              <a:solidFill>
                <a:schemeClr val="tx1"/>
              </a:solidFill>
            </a:endParaRPr>
          </a:p>
        </p:txBody>
      </p:sp>
      <p:sp>
        <p:nvSpPr>
          <p:cNvPr id="10" name="Étoile à 7 branches 9"/>
          <p:cNvSpPr/>
          <p:nvPr/>
        </p:nvSpPr>
        <p:spPr>
          <a:xfrm>
            <a:off x="8170872" y="6205560"/>
            <a:ext cx="793616" cy="476672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2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37"/>
    </mc:Choice>
    <mc:Fallback xmlns="">
      <p:transition spd="slow" advTm="127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404813"/>
            <a:ext cx="7298432" cy="508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Principaux</a:t>
            </a:r>
            <a:r>
              <a:rPr lang="fr-FR" u="sng" dirty="0" smtClean="0"/>
              <a:t> </a:t>
            </a:r>
            <a:r>
              <a:rPr lang="fr-FR" u="sng" dirty="0" smtClean="0">
                <a:solidFill>
                  <a:srgbClr val="FF0000"/>
                </a:solidFill>
              </a:rPr>
              <a:t>dysfonctionnements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084168" y="1340768"/>
            <a:ext cx="2906539" cy="720080"/>
          </a:xfrm>
          <a:prstGeom prst="wedgeRoundRectCallout">
            <a:avLst>
              <a:gd name="adj1" fmla="val -37951"/>
              <a:gd name="adj2" fmla="val -1043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400" dirty="0"/>
              <a:t>La dégradation frappante des conditions </a:t>
            </a:r>
            <a:r>
              <a:rPr lang="fr-FR" sz="1400" dirty="0" smtClean="0"/>
              <a:t>pédagogiques. </a:t>
            </a:r>
            <a:endParaRPr lang="fr-FR" sz="1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148064" y="3429000"/>
            <a:ext cx="3651771" cy="1224136"/>
          </a:xfrm>
          <a:prstGeom prst="wedgeRoundRectCallout">
            <a:avLst>
              <a:gd name="adj1" fmla="val -44891"/>
              <a:gd name="adj2" fmla="val -2602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fr-FR" sz="1400" dirty="0"/>
              <a:t>La chute </a:t>
            </a:r>
            <a:r>
              <a:rPr lang="fr-FR" sz="1400" dirty="0" smtClean="0"/>
              <a:t>du </a:t>
            </a:r>
            <a:r>
              <a:rPr lang="fr-FR" sz="1400" dirty="0"/>
              <a:t>prix de pétrole engendre une crise socio-économique et politique dans le pays au début de l’année </a:t>
            </a:r>
            <a:r>
              <a:rPr lang="fr-FR" sz="1400" dirty="0" smtClean="0"/>
              <a:t>1990.</a:t>
            </a:r>
            <a:r>
              <a:rPr lang="fr-FR" sz="1400" dirty="0"/>
              <a:t> 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510648" y="4509120"/>
            <a:ext cx="3424818" cy="1800200"/>
          </a:xfrm>
          <a:prstGeom prst="wedgeRoundRectCallout">
            <a:avLst>
              <a:gd name="adj1" fmla="val 53473"/>
              <a:gd name="adj2" fmla="val -2541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400" dirty="0"/>
              <a:t> La dissolution de l’office national de la recherche scientifique (ONRS) interrompt la politique de la recherche et de la formation indispensables à l’épanouissement de l’université. 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510648" y="1700808"/>
            <a:ext cx="2906539" cy="1224136"/>
          </a:xfrm>
          <a:prstGeom prst="wedgeRoundRectCallout">
            <a:avLst>
              <a:gd name="adj1" fmla="val 57817"/>
              <a:gd name="adj2" fmla="val -1196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fr-FR" sz="1400" dirty="0"/>
              <a:t>Insuffisance de l’encadrement scientifique.</a:t>
            </a:r>
          </a:p>
          <a:p>
            <a:pPr lvl="0" algn="just"/>
            <a:r>
              <a:rPr lang="fr-FR" sz="1400" dirty="0"/>
              <a:t>Exode des enseignants nationaux et étrangers (coopérants). </a:t>
            </a:r>
          </a:p>
        </p:txBody>
      </p:sp>
      <p:sp>
        <p:nvSpPr>
          <p:cNvPr id="7" name="Étoile à 7 branches 6"/>
          <p:cNvSpPr/>
          <p:nvPr/>
        </p:nvSpPr>
        <p:spPr>
          <a:xfrm>
            <a:off x="8170872" y="6205560"/>
            <a:ext cx="793616" cy="476672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3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57"/>
    </mc:Choice>
    <mc:Fallback xmlns="">
      <p:transition spd="slow" advTm="134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1694470" y="-117959"/>
            <a:ext cx="6840760" cy="6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fr-FR" sz="2400" b="1" kern="0" dirty="0"/>
              <a:t>2</a:t>
            </a:r>
            <a:r>
              <a:rPr lang="fr-FR" sz="2400" b="1" kern="0" dirty="0" smtClean="0"/>
              <a:t>. Changements majeurs </a:t>
            </a:r>
            <a:endParaRPr lang="fr-FR" sz="2400" b="1" kern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7009" y="273008"/>
            <a:ext cx="6913240" cy="508000"/>
          </a:xfrm>
        </p:spPr>
        <p:txBody>
          <a:bodyPr/>
          <a:lstStyle/>
          <a:p>
            <a:r>
              <a:rPr lang="fr-FR" sz="2000" b="1" dirty="0" smtClean="0"/>
              <a:t>2.1. </a:t>
            </a:r>
            <a:r>
              <a:rPr lang="fr-FR" sz="2000" b="1" u="sng" dirty="0" smtClean="0"/>
              <a:t>Premier changement</a:t>
            </a:r>
            <a:r>
              <a:rPr lang="fr-FR" sz="2000" dirty="0" smtClean="0"/>
              <a:t>: </a:t>
            </a:r>
            <a:r>
              <a:rPr lang="fr-FR" sz="2000" u="sng" dirty="0" smtClean="0">
                <a:solidFill>
                  <a:srgbClr val="C00000"/>
                </a:solidFill>
              </a:rPr>
              <a:t>une architecture en trois grades </a:t>
            </a:r>
            <a:endParaRPr lang="fr-FR" sz="2000" u="sng" dirty="0">
              <a:solidFill>
                <a:srgbClr val="C00000"/>
              </a:solidFill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3" y="719018"/>
            <a:ext cx="6339495" cy="29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7009" y="3717032"/>
            <a:ext cx="691555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910" marR="124460" indent="-980440"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Figure </a:t>
            </a:r>
            <a:r>
              <a:rPr lang="fr-FR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n°01</a:t>
            </a:r>
            <a:r>
              <a:rPr lang="fr-F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L’architecture du système L. M. D</a:t>
            </a:r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isponible 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 le site </a:t>
            </a:r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UBMA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(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Consultée, le 12/02/2018</a:t>
            </a:r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fr-FR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http://www.univ-annaba.dz/</a:t>
            </a:r>
            <a:r>
              <a:rPr lang="fr-FR" sz="1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pedagogie</a:t>
            </a:r>
            <a:r>
              <a:rPr lang="fr-FR" sz="1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/</a:t>
            </a:r>
            <a:r>
              <a:rPr lang="fr-FR" sz="1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etudiant</a:t>
            </a:r>
            <a:r>
              <a:rPr lang="fr-FR" sz="1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/système-</a:t>
            </a:r>
            <a:r>
              <a:rPr lang="fr-FR" sz="1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lmd</a:t>
            </a:r>
            <a:r>
              <a:rPr lang="fr-FR" sz="1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Diagramme 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4"/>
          <a:stretch>
            <a:fillRect/>
          </a:stretch>
        </p:blipFill>
        <p:spPr bwMode="auto">
          <a:xfrm>
            <a:off x="1969273" y="4761693"/>
            <a:ext cx="6408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21065" y="5930335"/>
            <a:ext cx="748883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0" marR="60960" indent="-987425"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Figure </a:t>
            </a:r>
            <a:r>
              <a:rPr lang="fr-FR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n°02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: Graphique de la progression des niveaux de formation de la nouvelle réforme LMD.</a:t>
            </a:r>
            <a:endParaRPr lang="fr-FR" sz="140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0" name="Étoile à 7 branches 9"/>
          <p:cNvSpPr/>
          <p:nvPr/>
        </p:nvSpPr>
        <p:spPr>
          <a:xfrm>
            <a:off x="8170872" y="6205560"/>
            <a:ext cx="793616" cy="476672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4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4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92"/>
    </mc:Choice>
    <mc:Fallback xmlns="">
      <p:transition spd="slow" advTm="120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1382" y="1166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b="1" dirty="0" smtClean="0">
                <a:solidFill>
                  <a:schemeClr val="bg2"/>
                </a:solidFill>
              </a:rPr>
              <a:t>2.2. </a:t>
            </a:r>
            <a:r>
              <a:rPr lang="fr-FR" b="1" u="sng" dirty="0" smtClean="0">
                <a:solidFill>
                  <a:schemeClr val="bg2"/>
                </a:solidFill>
              </a:rPr>
              <a:t>Deuxième </a:t>
            </a:r>
            <a:r>
              <a:rPr lang="fr-FR" b="1" u="sng" dirty="0">
                <a:solidFill>
                  <a:schemeClr val="bg2"/>
                </a:solidFill>
              </a:rPr>
              <a:t>changement</a:t>
            </a:r>
            <a:r>
              <a:rPr lang="fr-FR" dirty="0" smtClean="0">
                <a:solidFill>
                  <a:schemeClr val="bg2"/>
                </a:solidFill>
              </a:rPr>
              <a:t>: </a:t>
            </a:r>
          </a:p>
          <a:p>
            <a:pPr marL="0" lvl="1"/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2.2.1. </a:t>
            </a:r>
            <a:r>
              <a:rPr lang="fr-FR" u="sng" dirty="0">
                <a:solidFill>
                  <a:srgbClr val="C00000"/>
                </a:solidFill>
              </a:rPr>
              <a:t>R</a:t>
            </a:r>
            <a:r>
              <a:rPr lang="fr-FR" u="sng" dirty="0" smtClean="0">
                <a:solidFill>
                  <a:srgbClr val="C00000"/>
                </a:solidFill>
              </a:rPr>
              <a:t>éorganisation </a:t>
            </a:r>
            <a:r>
              <a:rPr lang="fr-FR" u="sng" dirty="0">
                <a:solidFill>
                  <a:srgbClr val="C00000"/>
                </a:solidFill>
              </a:rPr>
              <a:t>des enseignements</a:t>
            </a:r>
            <a:endParaRPr lang="fr-FR" sz="1400" u="sng" dirty="0">
              <a:solidFill>
                <a:srgbClr val="C00000"/>
              </a:solidFill>
            </a:endParaRPr>
          </a:p>
          <a:p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2051" name="Diagramm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02" r="-60010"/>
          <a:stretch>
            <a:fillRect/>
          </a:stretch>
        </p:blipFill>
        <p:spPr bwMode="auto">
          <a:xfrm>
            <a:off x="1538969" y="821290"/>
            <a:ext cx="7380820" cy="10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0160" y="1959637"/>
            <a:ext cx="748883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0" marR="60960" indent="-987425"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Figure </a:t>
            </a:r>
            <a:r>
              <a:rPr lang="fr-FR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n°03</a:t>
            </a:r>
            <a:r>
              <a:rPr lang="fr-FR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Graphique exposant la capitalisation des crédits de la réforme LMD.</a:t>
            </a:r>
            <a:endParaRPr lang="fr-FR" sz="140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306468" y="427245"/>
            <a:ext cx="1643663" cy="1584691"/>
          </a:xfrm>
          <a:prstGeom prst="wedgeEllipseCallout">
            <a:avLst>
              <a:gd name="adj1" fmla="val -83197"/>
              <a:gd name="adj2" fmla="val 1793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 semestre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=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30 crédits 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864" y="2172066"/>
            <a:ext cx="56474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2.2.1</a:t>
            </a:r>
            <a:r>
              <a:rPr lang="fr-FR" sz="1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Différents </a:t>
            </a:r>
            <a:r>
              <a:rPr lang="fr-FR" sz="16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types des unités d’enseignement (UE)</a:t>
            </a:r>
            <a:endParaRPr lang="fr-FR" sz="16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3" name="Diagramm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9"/>
          <a:stretch>
            <a:fillRect/>
          </a:stretch>
        </p:blipFill>
        <p:spPr bwMode="auto">
          <a:xfrm>
            <a:off x="3570610" y="2903034"/>
            <a:ext cx="5038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1211" y="3873026"/>
            <a:ext cx="7596336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0" marR="60960" indent="-987425"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Figure </a:t>
            </a:r>
            <a:r>
              <a:rPr lang="fr-F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n°04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: Graphique du poids des unités d’enseignement. </a:t>
            </a:r>
            <a:endParaRPr lang="fr-FR" sz="140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4376" y="4106634"/>
            <a:ext cx="75082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b="1" dirty="0">
                <a:solidFill>
                  <a:schemeClr val="bg2"/>
                </a:solidFill>
              </a:rPr>
              <a:t>2.2. </a:t>
            </a:r>
            <a:r>
              <a:rPr lang="fr-FR" b="1" u="sng" dirty="0" smtClean="0">
                <a:solidFill>
                  <a:schemeClr val="bg2"/>
                </a:solidFill>
              </a:rPr>
              <a:t>Troisième </a:t>
            </a:r>
            <a:r>
              <a:rPr lang="fr-FR" b="1" u="sng" dirty="0">
                <a:solidFill>
                  <a:schemeClr val="bg2"/>
                </a:solidFill>
              </a:rPr>
              <a:t>changement</a:t>
            </a:r>
            <a:r>
              <a:rPr lang="fr-FR" dirty="0">
                <a:solidFill>
                  <a:schemeClr val="bg2"/>
                </a:solidFill>
              </a:rPr>
              <a:t>: </a:t>
            </a:r>
          </a:p>
          <a:p>
            <a:pPr marL="0" lvl="1" algn="just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La mise en œuvre du système de </a:t>
            </a:r>
            <a:r>
              <a:rPr lang="fr-FR" sz="1400" b="1" dirty="0" smtClean="0">
                <a:solidFill>
                  <a:srgbClr val="FF0000"/>
                </a:solidFill>
              </a:rPr>
              <a:t>crédit</a:t>
            </a:r>
            <a:r>
              <a:rPr lang="fr-FR" sz="1400" dirty="0" smtClean="0">
                <a:solidFill>
                  <a:schemeClr val="bg2"/>
                </a:solidFill>
              </a:rPr>
              <a:t> capitalisables et transférables, dit </a:t>
            </a:r>
            <a:r>
              <a:rPr lang="fr-FR" sz="1400" b="1" dirty="0" smtClean="0">
                <a:solidFill>
                  <a:srgbClr val="FF0000"/>
                </a:solidFill>
              </a:rPr>
              <a:t>ECTS</a:t>
            </a:r>
            <a:r>
              <a:rPr lang="fr-FR" sz="1400" dirty="0" smtClean="0">
                <a:solidFill>
                  <a:schemeClr val="bg2"/>
                </a:solidFill>
              </a:rPr>
              <a:t>. </a:t>
            </a:r>
          </a:p>
          <a:p>
            <a:pPr marL="0" lvl="1" algn="ctr"/>
            <a:r>
              <a:rPr lang="fr-FR" sz="1400" dirty="0" smtClean="0">
                <a:solidFill>
                  <a:srgbClr val="FF0000"/>
                </a:solidFill>
              </a:rPr>
              <a:t>      </a:t>
            </a:r>
            <a:r>
              <a:rPr lang="fr-FR" sz="1400" dirty="0" err="1" smtClean="0">
                <a:solidFill>
                  <a:srgbClr val="FF0000"/>
                </a:solidFill>
              </a:rPr>
              <a:t>E</a:t>
            </a:r>
            <a:r>
              <a:rPr lang="fr-FR" sz="1400" dirty="0" err="1" smtClean="0">
                <a:solidFill>
                  <a:schemeClr val="bg2"/>
                </a:solidFill>
              </a:rPr>
              <a:t>uropeen</a:t>
            </a:r>
            <a:r>
              <a:rPr lang="fr-FR" sz="1400" dirty="0" smtClean="0">
                <a:solidFill>
                  <a:schemeClr val="bg2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C</a:t>
            </a:r>
            <a:r>
              <a:rPr lang="fr-FR" sz="1400" dirty="0" err="1" smtClean="0">
                <a:solidFill>
                  <a:schemeClr val="bg2"/>
                </a:solidFill>
              </a:rPr>
              <a:t>redits</a:t>
            </a:r>
            <a:r>
              <a:rPr lang="fr-FR" sz="1400" dirty="0" smtClean="0">
                <a:solidFill>
                  <a:schemeClr val="bg2"/>
                </a:solidFill>
              </a:rPr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T</a:t>
            </a:r>
            <a:r>
              <a:rPr lang="fr-FR" sz="1400" dirty="0" smtClean="0">
                <a:solidFill>
                  <a:schemeClr val="bg2"/>
                </a:solidFill>
              </a:rPr>
              <a:t>ransfert </a:t>
            </a:r>
            <a:r>
              <a:rPr lang="fr-FR" sz="1400" dirty="0" smtClean="0">
                <a:solidFill>
                  <a:srgbClr val="FF0000"/>
                </a:solidFill>
              </a:rPr>
              <a:t>S</a:t>
            </a:r>
            <a:r>
              <a:rPr lang="fr-FR" sz="1400" dirty="0" smtClean="0">
                <a:solidFill>
                  <a:schemeClr val="bg2"/>
                </a:solidFill>
              </a:rPr>
              <a:t>ystem </a:t>
            </a:r>
            <a:r>
              <a:rPr lang="fr-FR" sz="1400" b="1" dirty="0" smtClean="0">
                <a:solidFill>
                  <a:srgbClr val="FF0000"/>
                </a:solidFill>
              </a:rPr>
              <a:t>=</a:t>
            </a:r>
            <a:r>
              <a:rPr lang="fr-FR" sz="1400" dirty="0" smtClean="0">
                <a:solidFill>
                  <a:schemeClr val="bg2"/>
                </a:solidFill>
              </a:rPr>
              <a:t> Système Européen de Crédits.  </a:t>
            </a:r>
            <a:endParaRPr lang="fr-FR" sz="1400" u="sng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684" y="5113723"/>
            <a:ext cx="819073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- </a:t>
            </a:r>
            <a:r>
              <a:rPr lang="fr-FR" sz="1400" dirty="0" smtClean="0">
                <a:solidFill>
                  <a:schemeClr val="bg2"/>
                </a:solidFill>
                <a:latin typeface="georgia" panose="02040502050405020303" pitchFamily="18" charset="0"/>
              </a:rPr>
              <a:t>Le </a:t>
            </a:r>
            <a:r>
              <a:rPr lang="fr-FR" sz="1400" dirty="0">
                <a:solidFill>
                  <a:schemeClr val="bg2"/>
                </a:solidFill>
                <a:latin typeface="georgia" panose="02040502050405020303" pitchFamily="18" charset="0"/>
              </a:rPr>
              <a:t>concept de </a:t>
            </a:r>
            <a:r>
              <a:rPr lang="fr-FR" sz="1400" b="1" dirty="0">
                <a:solidFill>
                  <a:srgbClr val="FF0000"/>
                </a:solidFill>
                <a:latin typeface="georgia" panose="02040502050405020303" pitchFamily="18" charset="0"/>
              </a:rPr>
              <a:t>crédits</a:t>
            </a:r>
            <a:r>
              <a:rPr lang="fr-FR" sz="1400" dirty="0">
                <a:solidFill>
                  <a:schemeClr val="bg2"/>
                </a:solidFill>
                <a:latin typeface="georgia" panose="02040502050405020303" pitchFamily="18" charset="0"/>
              </a:rPr>
              <a:t> permet de</a:t>
            </a:r>
            <a:r>
              <a:rPr lang="fr-FR" sz="1400" b="1" dirty="0">
                <a:solidFill>
                  <a:srgbClr val="059070"/>
                </a:solidFill>
                <a:latin typeface="georgia" panose="02040502050405020303" pitchFamily="18" charset="0"/>
              </a:rPr>
              <a:t>:</a:t>
            </a:r>
            <a:endParaRPr lang="fr-FR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eorgia" panose="02040502050405020303" pitchFamily="18" charset="0"/>
              </a:rPr>
              <a:t>Garantir une capitalisation de crédits, au sein de parcours-types de formation, et favoriser ainsi des reprises d'études.</a:t>
            </a:r>
            <a:endParaRPr lang="fr-FR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eorgia" panose="02040502050405020303" pitchFamily="18" charset="0"/>
              </a:rPr>
              <a:t>Promouvoir des passerelles entre cursus.</a:t>
            </a:r>
            <a:endParaRPr lang="fr-FR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eorgia" panose="02040502050405020303" pitchFamily="18" charset="0"/>
              </a:rPr>
              <a:t>Favoriser la validation des acquis de l'expérience ou plus généralement de compétences.</a:t>
            </a:r>
            <a:endParaRPr lang="fr-FR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eorgia" panose="02040502050405020303" pitchFamily="18" charset="0"/>
              </a:rPr>
              <a:t>Permettre une meilleure définition de l'offre globale de formation d'une université en intégrant toutes ses compétences.</a:t>
            </a:r>
            <a:endParaRPr lang="fr-FR" sz="1400" dirty="0">
              <a:effectLst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-177264" y="588943"/>
            <a:ext cx="3371781" cy="1422993"/>
          </a:xfrm>
          <a:prstGeom prst="wedgeEllipseCallout">
            <a:avLst>
              <a:gd name="adj1" fmla="val 57018"/>
              <a:gd name="adj2" fmla="val -751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 semestre=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sz="1400" dirty="0" smtClean="0"/>
              <a:t>La </a:t>
            </a:r>
            <a:r>
              <a:rPr lang="fr-FR" sz="1400" dirty="0"/>
              <a:t>durée périodique des enseignements </a:t>
            </a:r>
            <a:r>
              <a:rPr lang="fr-FR" sz="1400" dirty="0" smtClean="0"/>
              <a:t>dispensés (la </a:t>
            </a:r>
            <a:r>
              <a:rPr lang="fr-FR" sz="1400" dirty="0"/>
              <a:t>moyenne 14 à 16 </a:t>
            </a:r>
            <a:r>
              <a:rPr lang="fr-FR" sz="1400" dirty="0" smtClean="0"/>
              <a:t>semaines). 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6344" y="2494842"/>
            <a:ext cx="449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Réf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Art 7 de l’arrêté N° 137 du 20 juin 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2009. </a:t>
            </a:r>
            <a:endParaRPr lang="fr-FR" dirty="0"/>
          </a:p>
        </p:txBody>
      </p:sp>
      <p:sp>
        <p:nvSpPr>
          <p:cNvPr id="15" name="Étoile à 7 branches 14"/>
          <p:cNvSpPr/>
          <p:nvPr/>
        </p:nvSpPr>
        <p:spPr>
          <a:xfrm>
            <a:off x="8350384" y="6237489"/>
            <a:ext cx="793616" cy="476672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5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89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474"/>
    </mc:Choice>
    <mc:Fallback xmlns="">
      <p:transition spd="slow" advTm="249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82" y="116632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b="1" dirty="0" smtClean="0">
                <a:solidFill>
                  <a:schemeClr val="bg2"/>
                </a:solidFill>
              </a:rPr>
              <a:t>2.2. </a:t>
            </a:r>
            <a:r>
              <a:rPr lang="fr-FR" b="1" u="sng" dirty="0" smtClean="0">
                <a:solidFill>
                  <a:schemeClr val="bg2"/>
                </a:solidFill>
              </a:rPr>
              <a:t>Quatrième </a:t>
            </a:r>
            <a:r>
              <a:rPr lang="fr-FR" b="1" u="sng" dirty="0">
                <a:solidFill>
                  <a:schemeClr val="bg2"/>
                </a:solidFill>
              </a:rPr>
              <a:t>changement</a:t>
            </a:r>
            <a:r>
              <a:rPr lang="fr-FR" dirty="0" smtClean="0">
                <a:solidFill>
                  <a:schemeClr val="bg2"/>
                </a:solidFill>
              </a:rPr>
              <a:t>: </a:t>
            </a:r>
          </a:p>
          <a:p>
            <a:pPr marL="0" lvl="1" algn="just"/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      </a:t>
            </a:r>
            <a:r>
              <a:rPr lang="fr-FR" dirty="0" smtClean="0">
                <a:solidFill>
                  <a:srgbClr val="FF0000"/>
                </a:solidFill>
              </a:rPr>
              <a:t>La mobilité inter/nationale.</a:t>
            </a:r>
          </a:p>
          <a:p>
            <a:pPr marL="0" lvl="1" algn="just"/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- </a:t>
            </a:r>
            <a:r>
              <a:rPr lang="fr-FR" dirty="0" smtClean="0">
                <a:solidFill>
                  <a:schemeClr val="bg2"/>
                </a:solidFill>
              </a:rPr>
              <a:t>Réf: </a:t>
            </a:r>
            <a:r>
              <a:rPr lang="fr-FR" dirty="0" smtClean="0">
                <a:solidFill>
                  <a:schemeClr val="tx2"/>
                </a:solidFill>
              </a:rPr>
              <a:t>l’annexe descriptive </a:t>
            </a:r>
            <a:r>
              <a:rPr lang="fr-FR" dirty="0" smtClean="0">
                <a:solidFill>
                  <a:srgbClr val="FF0000"/>
                </a:solidFill>
              </a:rPr>
              <a:t>supplément au diplôme</a:t>
            </a:r>
            <a:r>
              <a:rPr lang="fr-FR" dirty="0" smtClean="0">
                <a:solidFill>
                  <a:schemeClr val="bg2"/>
                </a:solidFill>
              </a:rPr>
              <a:t>. </a:t>
            </a:r>
            <a:r>
              <a:rPr lang="fr-FR" dirty="0" smtClean="0">
                <a:solidFill>
                  <a:schemeClr val="tx2"/>
                </a:solidFill>
              </a:rPr>
              <a:t>L’intérêt est d’assurer la lisibilité des connaissances et aptitudes acquises.  </a:t>
            </a:r>
            <a:endParaRPr lang="fr-FR" sz="1400" u="sng" dirty="0">
              <a:solidFill>
                <a:schemeClr val="tx2"/>
              </a:solidFill>
            </a:endParaRPr>
          </a:p>
          <a:p>
            <a:pPr algn="just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1581382" y="1607408"/>
            <a:ext cx="6840760" cy="6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fr-FR" sz="2400" b="1" kern="0" dirty="0" smtClean="0"/>
              <a:t>3. Objectifs majeurs </a:t>
            </a:r>
            <a:endParaRPr lang="fr-FR" sz="2400" b="1" kern="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72772604"/>
              </p:ext>
            </p:extLst>
          </p:nvPr>
        </p:nvGraphicFramePr>
        <p:xfrm>
          <a:off x="304800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Étoile à 7 branches 4"/>
          <p:cNvSpPr/>
          <p:nvPr/>
        </p:nvSpPr>
        <p:spPr>
          <a:xfrm>
            <a:off x="8170872" y="6205560"/>
            <a:ext cx="793616" cy="476672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6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2"/>
    </mc:Choice>
    <mc:Fallback xmlns="">
      <p:transition spd="slow" advTm="41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" y="1557338"/>
            <a:ext cx="4139952" cy="338383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C00000"/>
                </a:solidFill>
              </a:rPr>
              <a:t>Application </a:t>
            </a:r>
          </a:p>
          <a:p>
            <a:pPr marL="0" indent="0" algn="ctr">
              <a:buNone/>
            </a:pPr>
            <a:endParaRPr lang="fr-FR" b="1" dirty="0">
              <a:solidFill>
                <a:srgbClr val="C00000"/>
              </a:solidFill>
            </a:endParaRPr>
          </a:p>
          <a:p>
            <a:r>
              <a:rPr lang="fr-FR" b="1" u="sng" dirty="0" smtClean="0">
                <a:solidFill>
                  <a:schemeClr val="bg2"/>
                </a:solidFill>
              </a:rPr>
              <a:t>Activité </a:t>
            </a:r>
            <a:r>
              <a:rPr lang="fr-FR" b="1" u="sng" dirty="0">
                <a:solidFill>
                  <a:schemeClr val="bg2"/>
                </a:solidFill>
              </a:rPr>
              <a:t>n° </a:t>
            </a:r>
            <a:r>
              <a:rPr lang="fr-FR" b="1" u="sng" dirty="0" smtClean="0">
                <a:solidFill>
                  <a:schemeClr val="bg2"/>
                </a:solidFill>
              </a:rPr>
              <a:t>01</a:t>
            </a:r>
            <a:r>
              <a:rPr lang="fr-FR" b="1" dirty="0" smtClean="0">
                <a:solidFill>
                  <a:schemeClr val="bg2"/>
                </a:solidFill>
              </a:rPr>
              <a:t>: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r>
              <a:rPr lang="fr-FR" b="1" dirty="0" smtClean="0"/>
              <a:t>- </a:t>
            </a:r>
            <a:r>
              <a:rPr lang="fr-FR" dirty="0" smtClean="0"/>
              <a:t>Listez </a:t>
            </a:r>
            <a:r>
              <a:rPr lang="fr-FR" dirty="0"/>
              <a:t>les domaines de formation LMD au sein de l’université </a:t>
            </a:r>
            <a:r>
              <a:rPr lang="fr-FR" dirty="0" err="1"/>
              <a:t>Badji</a:t>
            </a:r>
            <a:r>
              <a:rPr lang="fr-FR" dirty="0"/>
              <a:t> Mokhtar Annaba. 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55976" y="1557339"/>
            <a:ext cx="4537199" cy="3383830"/>
          </a:xfrm>
          <a:solidFill>
            <a:srgbClr val="FFCCFF"/>
          </a:solidFill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rgbClr val="C00000"/>
                </a:solidFill>
              </a:rPr>
              <a:t>Devoir de maison </a:t>
            </a:r>
          </a:p>
          <a:p>
            <a:pPr marL="0" indent="0" algn="ctr">
              <a:buNone/>
            </a:pPr>
            <a:r>
              <a:rPr lang="fr-FR" sz="1600" dirty="0" smtClean="0"/>
              <a:t>- A </a:t>
            </a:r>
            <a:r>
              <a:rPr lang="fr-FR" sz="1600" dirty="0"/>
              <a:t>remettre sur une double feuille. </a:t>
            </a:r>
            <a:endParaRPr lang="fr-FR" sz="1600" dirty="0" smtClean="0"/>
          </a:p>
          <a:p>
            <a:pPr marL="0" indent="0" algn="ctr">
              <a:buNone/>
            </a:pPr>
            <a:endParaRPr lang="fr-FR" sz="1600" dirty="0"/>
          </a:p>
          <a:p>
            <a:r>
              <a:rPr lang="fr-FR" b="1" u="sng" dirty="0" smtClean="0">
                <a:solidFill>
                  <a:schemeClr val="bg2"/>
                </a:solidFill>
              </a:rPr>
              <a:t>Activité  n°02:</a:t>
            </a:r>
          </a:p>
          <a:p>
            <a:pPr marL="0" indent="0" algn="just">
              <a:buNone/>
            </a:pPr>
            <a:r>
              <a:rPr lang="fr-FR" b="1" dirty="0" smtClean="0"/>
              <a:t>- </a:t>
            </a:r>
            <a:r>
              <a:rPr lang="fr-FR" sz="1800" b="1" dirty="0" smtClean="0"/>
              <a:t>Téléchargez </a:t>
            </a:r>
            <a:r>
              <a:rPr lang="fr-FR" sz="1800" b="1" dirty="0">
                <a:solidFill>
                  <a:schemeClr val="bg2"/>
                </a:solidFill>
              </a:rPr>
              <a:t>les arrêtés 711 et 712 </a:t>
            </a:r>
            <a:r>
              <a:rPr lang="fr-FR" sz="1800" dirty="0"/>
              <a:t>du site universitaire UBMA</a:t>
            </a:r>
            <a:r>
              <a:rPr lang="fr-FR" sz="1800" b="1" dirty="0"/>
              <a:t>. </a:t>
            </a:r>
            <a:r>
              <a:rPr lang="fr-FR" sz="1800" dirty="0"/>
              <a:t>Puis, </a:t>
            </a:r>
            <a:r>
              <a:rPr lang="fr-FR" sz="1800" b="1" dirty="0"/>
              <a:t>faites une synthèse personnelle </a:t>
            </a:r>
            <a:r>
              <a:rPr lang="fr-FR" sz="1800" dirty="0"/>
              <a:t>à partir des deux documents précités. </a:t>
            </a:r>
          </a:p>
          <a:p>
            <a:endParaRPr lang="fr-FR" dirty="0"/>
          </a:p>
        </p:txBody>
      </p:sp>
      <p:sp>
        <p:nvSpPr>
          <p:cNvPr id="5" name="Étoile à 7 branches 4"/>
          <p:cNvSpPr/>
          <p:nvPr/>
        </p:nvSpPr>
        <p:spPr>
          <a:xfrm>
            <a:off x="8170872" y="6205560"/>
            <a:ext cx="793616" cy="476672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7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7"/>
    </mc:Choice>
    <mc:Fallback xmlns="">
      <p:transition spd="slow" advTm="1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19137"/>
          </a:xfrm>
        </p:spPr>
        <p:txBody>
          <a:bodyPr/>
          <a:lstStyle/>
          <a:p>
            <a:r>
              <a:rPr lang="fr-CA" sz="2800" b="1" u="sng" dirty="0">
                <a:latin typeface="Times New Roman" pitchFamily="18" charset="0"/>
                <a:cs typeface="Times New Roman" pitchFamily="18" charset="0"/>
              </a:rPr>
              <a:t>Références bibliographiques</a:t>
            </a:r>
            <a:r>
              <a:rPr lang="fr-CA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u="sng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6508" y="548481"/>
            <a:ext cx="6911975" cy="5686425"/>
          </a:xfrm>
        </p:spPr>
        <p:txBody>
          <a:bodyPr/>
          <a:lstStyle/>
          <a:p>
            <a:pPr marL="363538" indent="-363538" algn="just">
              <a:buNone/>
            </a:pPr>
            <a:r>
              <a:rPr lang="fr-FR" sz="1400" dirty="0" smtClean="0"/>
              <a:t>Arrêté </a:t>
            </a:r>
            <a:r>
              <a:rPr lang="fr-FR" sz="1400" dirty="0"/>
              <a:t>du 23 Janvier 2005, fixant l’organisation des </a:t>
            </a:r>
            <a:r>
              <a:rPr lang="fr-FR" sz="1400" dirty="0" smtClean="0"/>
              <a:t>enseignements</a:t>
            </a:r>
            <a:r>
              <a:rPr lang="fr-FR" sz="1400" dirty="0"/>
              <a:t>, les modalités de contrôles des connaissances et des aptitudes et de progression dans les études de la Licence « Nouveau régime </a:t>
            </a:r>
            <a:r>
              <a:rPr lang="fr-FR" sz="1400" dirty="0" smtClean="0"/>
              <a:t>».</a:t>
            </a:r>
          </a:p>
          <a:p>
            <a:pPr marL="363538" indent="-363538" algn="just">
              <a:buNone/>
            </a:pPr>
            <a:r>
              <a:rPr lang="fr-FR" sz="1400" dirty="0" err="1" smtClean="0"/>
              <a:t>Benghabrit-Remaoun</a:t>
            </a:r>
            <a:r>
              <a:rPr lang="fr-FR" sz="1400" dirty="0"/>
              <a:t>, N. ; </a:t>
            </a:r>
            <a:r>
              <a:rPr lang="fr-FR" sz="1400" dirty="0" err="1"/>
              <a:t>Rabahi-Senouci</a:t>
            </a:r>
            <a:r>
              <a:rPr lang="fr-FR" sz="1400" dirty="0"/>
              <a:t>, Z. (2009). Le système L.M.D (</a:t>
            </a:r>
            <a:r>
              <a:rPr lang="fr-FR" sz="1400" dirty="0" smtClean="0"/>
              <a:t>Licence-Master-Doctorat</a:t>
            </a:r>
            <a:r>
              <a:rPr lang="fr-FR" sz="1400" dirty="0"/>
              <a:t>) en Algérie : de l’illusion de la </a:t>
            </a:r>
            <a:r>
              <a:rPr lang="fr-FR" sz="1400" dirty="0" smtClean="0"/>
              <a:t>nécessité </a:t>
            </a:r>
            <a:r>
              <a:rPr lang="fr-FR" sz="1400" dirty="0"/>
              <a:t>au choix de </a:t>
            </a:r>
            <a:r>
              <a:rPr lang="fr-FR" sz="1400" dirty="0" smtClean="0"/>
              <a:t>l’opportunité. </a:t>
            </a:r>
            <a:r>
              <a:rPr lang="fr-FR" sz="1400" i="1" dirty="0" smtClean="0"/>
              <a:t>JHEA/RESA</a:t>
            </a:r>
            <a:r>
              <a:rPr lang="fr-FR" sz="1400" dirty="0"/>
              <a:t> Vol. 7, </a:t>
            </a:r>
            <a:r>
              <a:rPr lang="fr-FR" sz="1400" dirty="0" err="1" smtClean="0"/>
              <a:t>N°s</a:t>
            </a:r>
            <a:r>
              <a:rPr lang="fr-FR" sz="1400" dirty="0"/>
              <a:t> </a:t>
            </a:r>
            <a:r>
              <a:rPr lang="fr-FR" sz="1400" dirty="0" smtClean="0"/>
              <a:t>1&amp;2. </a:t>
            </a:r>
          </a:p>
          <a:p>
            <a:pPr marL="363538" indent="-363538" algn="just">
              <a:buNone/>
            </a:pPr>
            <a:r>
              <a:rPr lang="fr-FR" sz="1400" dirty="0" err="1" smtClean="0"/>
              <a:t>Berrouche</a:t>
            </a:r>
            <a:r>
              <a:rPr lang="fr-FR" sz="1400" dirty="0"/>
              <a:t>, Z. ; Berkane, Y. (2007). La mise en place du système LMD </a:t>
            </a:r>
            <a:r>
              <a:rPr lang="fr-FR" sz="1400" dirty="0" smtClean="0"/>
              <a:t>en </a:t>
            </a:r>
            <a:r>
              <a:rPr lang="fr-FR" sz="1400" dirty="0"/>
              <a:t>Algérie : entre la nécessité d’une </a:t>
            </a:r>
            <a:r>
              <a:rPr lang="fr-FR" sz="1400" dirty="0" smtClean="0"/>
              <a:t>réforme </a:t>
            </a:r>
            <a:r>
              <a:rPr lang="fr-FR" sz="1400" dirty="0"/>
              <a:t>et les difficultés du terrain.</a:t>
            </a:r>
            <a:r>
              <a:rPr lang="fr-FR" sz="1400" i="1" dirty="0"/>
              <a:t> </a:t>
            </a:r>
            <a:r>
              <a:rPr lang="fr-FR" sz="1400" i="1" dirty="0" smtClean="0"/>
              <a:t>Revue </a:t>
            </a:r>
            <a:r>
              <a:rPr lang="fr-FR" sz="1400" i="1" dirty="0"/>
              <a:t>des Sciences Économiques et de </a:t>
            </a:r>
            <a:r>
              <a:rPr lang="fr-FR" sz="1400" i="1" dirty="0" smtClean="0"/>
              <a:t>Gestion</a:t>
            </a:r>
            <a:r>
              <a:rPr lang="fr-FR" sz="1400" dirty="0" smtClean="0"/>
              <a:t>, </a:t>
            </a:r>
            <a:r>
              <a:rPr lang="fr-FR" sz="1400" dirty="0"/>
              <a:t>N° 7. </a:t>
            </a:r>
            <a:endParaRPr lang="fr-FR" sz="1400" dirty="0" smtClean="0"/>
          </a:p>
          <a:p>
            <a:pPr marL="363538" indent="-363538" algn="just">
              <a:buNone/>
            </a:pPr>
            <a:r>
              <a:rPr lang="fr-FR" sz="1400" dirty="0" err="1" smtClean="0"/>
              <a:t>Caruth</a:t>
            </a:r>
            <a:r>
              <a:rPr lang="fr-FR" sz="1400" dirty="0"/>
              <a:t>, G.-D. ; </a:t>
            </a:r>
            <a:r>
              <a:rPr lang="fr-FR" sz="1400" dirty="0" err="1"/>
              <a:t>Caruth</a:t>
            </a:r>
            <a:r>
              <a:rPr lang="fr-FR" sz="1400" dirty="0"/>
              <a:t>, D.-L. (2013). </a:t>
            </a:r>
            <a:r>
              <a:rPr lang="fr-FR" sz="1400" dirty="0" err="1"/>
              <a:t>toward</a:t>
            </a:r>
            <a:r>
              <a:rPr lang="fr-FR" sz="1400" dirty="0"/>
              <a:t> an </a:t>
            </a:r>
            <a:r>
              <a:rPr lang="fr-FR" sz="1400" dirty="0" err="1"/>
              <a:t>understanding</a:t>
            </a:r>
            <a:r>
              <a:rPr lang="fr-FR" sz="1400" dirty="0"/>
              <a:t> of </a:t>
            </a:r>
            <a:r>
              <a:rPr lang="fr-FR" sz="1400" dirty="0" err="1" smtClean="0"/>
              <a:t>andragogy’srole</a:t>
            </a:r>
            <a:r>
              <a:rPr lang="fr-FR" sz="1400" dirty="0" smtClean="0"/>
              <a:t>.</a:t>
            </a:r>
            <a:r>
              <a:rPr lang="fr-FR" sz="1400" dirty="0"/>
              <a:t> In </a:t>
            </a:r>
            <a:r>
              <a:rPr lang="fr-FR" sz="1400" dirty="0" smtClean="0"/>
              <a:t>the </a:t>
            </a:r>
            <a:r>
              <a:rPr lang="fr-FR" sz="1400" dirty="0"/>
              <a:t>online curriculum of the us </a:t>
            </a:r>
            <a:r>
              <a:rPr lang="fr-FR" sz="1400" dirty="0" err="1"/>
              <a:t>higher</a:t>
            </a:r>
            <a:r>
              <a:rPr lang="fr-FR" sz="1400" dirty="0"/>
              <a:t> </a:t>
            </a:r>
            <a:r>
              <a:rPr lang="fr-FR" sz="1400" dirty="0" err="1"/>
              <a:t>education</a:t>
            </a:r>
            <a:r>
              <a:rPr lang="fr-FR" sz="1400" dirty="0"/>
              <a:t> system International </a:t>
            </a:r>
            <a:r>
              <a:rPr lang="fr-FR" sz="1400" dirty="0" err="1"/>
              <a:t>Women</a:t>
            </a:r>
            <a:r>
              <a:rPr lang="fr-FR" sz="1400" dirty="0"/>
              <a:t> Online </a:t>
            </a:r>
            <a:r>
              <a:rPr lang="fr-FR" sz="1400" i="1" dirty="0"/>
              <a:t>Journal of Distance </a:t>
            </a:r>
            <a:r>
              <a:rPr lang="fr-FR" sz="1400" i="1" dirty="0" smtClean="0"/>
              <a:t>Education</a:t>
            </a:r>
            <a:r>
              <a:rPr lang="fr-FR" sz="1400" dirty="0"/>
              <a:t> </a:t>
            </a:r>
            <a:r>
              <a:rPr lang="fr-FR" sz="1400" dirty="0" smtClean="0"/>
              <a:t>, </a:t>
            </a:r>
            <a:r>
              <a:rPr lang="fr-FR" sz="1400" dirty="0"/>
              <a:t>Volume: </a:t>
            </a:r>
            <a:r>
              <a:rPr lang="fr-FR" sz="1400" dirty="0" smtClean="0"/>
              <a:t>2.</a:t>
            </a:r>
            <a:r>
              <a:rPr lang="fr-FR" sz="1400" dirty="0"/>
              <a:t> </a:t>
            </a:r>
            <a:endParaRPr lang="fr-FR" sz="1400" dirty="0" smtClean="0"/>
          </a:p>
          <a:p>
            <a:pPr marL="363538" indent="-363538" algn="just">
              <a:buNone/>
            </a:pPr>
            <a:r>
              <a:rPr lang="fr-FR" sz="1400" dirty="0" err="1" smtClean="0"/>
              <a:t>Melouah</a:t>
            </a:r>
            <a:r>
              <a:rPr lang="fr-FR" sz="1400" dirty="0" smtClean="0"/>
              <a:t>, S. (2020).</a:t>
            </a:r>
            <a:r>
              <a:rPr lang="fr-FR" sz="1400" dirty="0"/>
              <a:t> polycopié de cours « </a:t>
            </a:r>
            <a:r>
              <a:rPr lang="fr-FR" sz="1400" i="1" dirty="0"/>
              <a:t>techniques du travail universitaire</a:t>
            </a:r>
            <a:r>
              <a:rPr lang="fr-FR" sz="1400" dirty="0"/>
              <a:t> </a:t>
            </a:r>
            <a:r>
              <a:rPr lang="fr-FR" sz="1400" i="1" dirty="0"/>
              <a:t>1 et 2</a:t>
            </a:r>
            <a:r>
              <a:rPr lang="fr-FR" sz="1400" dirty="0" smtClean="0"/>
              <a:t>», département de français, université </a:t>
            </a:r>
            <a:r>
              <a:rPr lang="fr-FR" sz="1400" dirty="0" err="1" smtClean="0"/>
              <a:t>Badji</a:t>
            </a:r>
            <a:r>
              <a:rPr lang="fr-FR" sz="1400" dirty="0" smtClean="0"/>
              <a:t> Mokhtar d’Annaba (Algérie).  </a:t>
            </a:r>
          </a:p>
          <a:p>
            <a:pPr marL="363538" indent="-363538" algn="just">
              <a:buNone/>
            </a:pPr>
            <a:r>
              <a:rPr lang="fr-FR" sz="1400" dirty="0" err="1" smtClean="0"/>
              <a:t>Miliani</a:t>
            </a:r>
            <a:r>
              <a:rPr lang="fr-FR" sz="1400" dirty="0"/>
              <a:t>, M. (2010). </a:t>
            </a:r>
            <a:r>
              <a:rPr lang="fr-FR" sz="1400" dirty="0" smtClean="0"/>
              <a:t>Gérer </a:t>
            </a:r>
            <a:r>
              <a:rPr lang="fr-FR" sz="1400" dirty="0"/>
              <a:t>le pédagogique dans le </a:t>
            </a:r>
            <a:r>
              <a:rPr lang="fr-FR" sz="1400" dirty="0" smtClean="0"/>
              <a:t>LMD…</a:t>
            </a:r>
            <a:r>
              <a:rPr lang="fr-FR" sz="1400" dirty="0"/>
              <a:t> </a:t>
            </a:r>
            <a:r>
              <a:rPr lang="fr-FR" sz="1400" dirty="0" smtClean="0"/>
              <a:t>autrement, </a:t>
            </a:r>
            <a:r>
              <a:rPr lang="fr-FR" sz="1400" dirty="0"/>
              <a:t>Université d'automne 21/10/2010, </a:t>
            </a:r>
            <a:r>
              <a:rPr lang="fr-FR" sz="1400" i="1" dirty="0"/>
              <a:t>communication</a:t>
            </a:r>
            <a:r>
              <a:rPr lang="fr-FR" sz="1400" dirty="0"/>
              <a:t>. Université de Mostaganem</a:t>
            </a:r>
            <a:r>
              <a:rPr lang="fr-FR" sz="1400" dirty="0" smtClean="0"/>
              <a:t>.</a:t>
            </a:r>
          </a:p>
          <a:p>
            <a:pPr marL="363538" indent="-363538" algn="just">
              <a:buNone/>
            </a:pPr>
            <a:r>
              <a:rPr lang="fr-FR" sz="1400" dirty="0" err="1"/>
              <a:t>Miliani</a:t>
            </a:r>
            <a:r>
              <a:rPr lang="fr-FR" sz="1400" dirty="0"/>
              <a:t>, M.</a:t>
            </a:r>
            <a:r>
              <a:rPr lang="fr-FR" sz="1400" dirty="0" smtClean="0"/>
              <a:t>(</a:t>
            </a:r>
            <a:r>
              <a:rPr lang="fr-FR" sz="1400" dirty="0"/>
              <a:t>2017). La réforme LMD : un problème d'</a:t>
            </a:r>
            <a:r>
              <a:rPr lang="fr-FR" sz="1400" dirty="0" err="1"/>
              <a:t>implementation</a:t>
            </a:r>
            <a:r>
              <a:rPr lang="en-US" sz="1400" dirty="0"/>
              <a:t>, </a:t>
            </a:r>
            <a:r>
              <a:rPr lang="fr-FR" sz="1400" i="1" dirty="0" err="1" smtClean="0"/>
              <a:t>Insaniyat</a:t>
            </a:r>
            <a:r>
              <a:rPr lang="fr-FR" sz="1400" dirty="0"/>
              <a:t>, n°s75-76, janvier - juin 2017, p. 129-148. </a:t>
            </a:r>
          </a:p>
          <a:p>
            <a:pPr marL="0" indent="0">
              <a:buNone/>
            </a:pPr>
            <a:endParaRPr lang="fr-CA" b="1" u="sng" dirty="0" smtClean="0">
              <a:solidFill>
                <a:schemeClr val="bg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b="1" u="sng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Références </a:t>
            </a:r>
            <a:r>
              <a:rPr lang="fr-CA" b="1" u="sng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sitographiques</a:t>
            </a:r>
            <a:endParaRPr lang="fr-FR" dirty="0">
              <a:solidFill>
                <a:schemeClr val="bg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fr-FR" sz="1000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1844840" y="5724519"/>
            <a:ext cx="6975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fr-FR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 « UBMA : universitaire </a:t>
            </a:r>
            <a:r>
              <a:rPr lang="fr-FR" sz="1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Badji</a:t>
            </a:r>
            <a:r>
              <a:rPr lang="fr-FR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Mokhtar d’Annaba ». Disponible sur : </a:t>
            </a:r>
            <a:r>
              <a:rPr lang="fr-FR" sz="13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http://www.univ-annaba.dz/</a:t>
            </a:r>
            <a:r>
              <a:rPr lang="fr-FR" sz="13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(Consultée, le </a:t>
            </a:r>
            <a:r>
              <a:rPr lang="fr-FR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01/02/2024).</a:t>
            </a:r>
            <a:endParaRPr lang="fr-FR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toile à 7 branches 4"/>
          <p:cNvSpPr/>
          <p:nvPr/>
        </p:nvSpPr>
        <p:spPr>
          <a:xfrm>
            <a:off x="8170872" y="6205560"/>
            <a:ext cx="793616" cy="476672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8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5"/>
    </mc:Choice>
    <mc:Fallback xmlns="">
      <p:transition spd="slow" advTm="17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54.1|3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1|2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0.8"/>
</p:tagLst>
</file>

<file path=ppt/theme/theme1.xml><?xml version="1.0" encoding="utf-8"?>
<a:theme xmlns:a="http://schemas.openxmlformats.org/drawingml/2006/main" name="template">
  <a:themeElements>
    <a:clrScheme name="template 6">
      <a:dk1>
        <a:srgbClr val="4D4D4D"/>
      </a:dk1>
      <a:lt1>
        <a:srgbClr val="FFFFFF"/>
      </a:lt1>
      <a:dk2>
        <a:srgbClr val="4D4D4D"/>
      </a:dk2>
      <a:lt2>
        <a:srgbClr val="1D47B2"/>
      </a:lt2>
      <a:accent1>
        <a:srgbClr val="4880D6"/>
      </a:accent1>
      <a:accent2>
        <a:srgbClr val="7FACE4"/>
      </a:accent2>
      <a:accent3>
        <a:srgbClr val="FFFFFF"/>
      </a:accent3>
      <a:accent4>
        <a:srgbClr val="404040"/>
      </a:accent4>
      <a:accent5>
        <a:srgbClr val="B1C0E8"/>
      </a:accent5>
      <a:accent6>
        <a:srgbClr val="729BCF"/>
      </a:accent6>
      <a:hlink>
        <a:srgbClr val="A3C4F1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66CC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B8E2"/>
        </a:accent5>
        <a:accent6>
          <a:srgbClr val="5C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33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1D47B2"/>
        </a:lt2>
        <a:accent1>
          <a:srgbClr val="4880D6"/>
        </a:accent1>
        <a:accent2>
          <a:srgbClr val="7FACE4"/>
        </a:accent2>
        <a:accent3>
          <a:srgbClr val="FFFFFF"/>
        </a:accent3>
        <a:accent4>
          <a:srgbClr val="404040"/>
        </a:accent4>
        <a:accent5>
          <a:srgbClr val="B1C0E8"/>
        </a:accent5>
        <a:accent6>
          <a:srgbClr val="729BCF"/>
        </a:accent6>
        <a:hlink>
          <a:srgbClr val="A3C4F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640</Words>
  <Application>Microsoft Office PowerPoint</Application>
  <PresentationFormat>Affichage à l'écran (4:3)</PresentationFormat>
  <Paragraphs>94</Paragraphs>
  <Slides>9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Candara</vt:lpstr>
      <vt:lpstr>georgia</vt:lpstr>
      <vt:lpstr>Microsoft Sans Serif</vt:lpstr>
      <vt:lpstr>Tahoma</vt:lpstr>
      <vt:lpstr>Times New Roman</vt:lpstr>
      <vt:lpstr>template</vt:lpstr>
      <vt:lpstr>La réforme Licence Master Doctorat</vt:lpstr>
      <vt:lpstr>1. Historique et définition</vt:lpstr>
      <vt:lpstr>L. M. D. en Algérie</vt:lpstr>
      <vt:lpstr>Principaux dysfonctionnements:  </vt:lpstr>
      <vt:lpstr>2.1. Premier changement: une architecture en trois grades </vt:lpstr>
      <vt:lpstr>Présentation PowerPoint</vt:lpstr>
      <vt:lpstr>Présentation PowerPoint</vt:lpstr>
      <vt:lpstr>Application: </vt:lpstr>
      <vt:lpstr>Références bibliographiques 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HP</cp:lastModifiedBy>
  <cp:revision>50</cp:revision>
  <dcterms:created xsi:type="dcterms:W3CDTF">2005-12-15T13:44:20Z</dcterms:created>
  <dcterms:modified xsi:type="dcterms:W3CDTF">2024-02-08T18:04:09Z</dcterms:modified>
</cp:coreProperties>
</file>