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336" r:id="rId2"/>
    <p:sldId id="344" r:id="rId3"/>
    <p:sldId id="343" r:id="rId4"/>
    <p:sldId id="337" r:id="rId5"/>
    <p:sldId id="338" r:id="rId6"/>
    <p:sldId id="345" r:id="rId7"/>
    <p:sldId id="339" r:id="rId8"/>
    <p:sldId id="340" r:id="rId9"/>
    <p:sldId id="341" r:id="rId10"/>
    <p:sldId id="342" r:id="rId11"/>
  </p:sldIdLst>
  <p:sldSz cx="10058400" cy="7772400"/>
  <p:notesSz cx="10058400" cy="7772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97" autoAdjust="0"/>
  </p:normalViewPr>
  <p:slideViewPr>
    <p:cSldViewPr>
      <p:cViewPr varScale="1">
        <p:scale>
          <a:sx n="50" d="100"/>
          <a:sy n="50" d="100"/>
        </p:scale>
        <p:origin x="1812" y="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3F8D644-9F77-46ED-8FB8-887DA701ABEF}" type="datetimeFigureOut">
              <a:rPr lang="fr-FR" smtClean="0"/>
              <a:t>07/11/2022</a:t>
            </a:fld>
            <a:endParaRPr lang="fr-FR"/>
          </a:p>
        </p:txBody>
      </p:sp>
      <p:sp>
        <p:nvSpPr>
          <p:cNvPr id="4" name="Espace réservé de l'image des diapositives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17343281-7F64-4F2A-83D3-47C71B0A6B42}" type="slidenum">
              <a:rPr lang="fr-FR" smtClean="0"/>
              <a:t>‹N°›</a:t>
            </a:fld>
            <a:endParaRPr lang="fr-FR"/>
          </a:p>
        </p:txBody>
      </p:sp>
    </p:spTree>
    <p:extLst>
      <p:ext uri="{BB962C8B-B14F-4D97-AF65-F5344CB8AC3E}">
        <p14:creationId xmlns:p14="http://schemas.microsoft.com/office/powerpoint/2010/main" val="3809034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62A9CCF6-5CBD-408C-8672-4A0D73C440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a:extLst>
              <a:ext uri="{FF2B5EF4-FFF2-40B4-BE49-F238E27FC236}">
                <a16:creationId xmlns:a16="http://schemas.microsoft.com/office/drawing/2014/main" id="{4390C4F9-48D8-4E82-BE50-381BDA938D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p>
        </p:txBody>
      </p:sp>
      <p:sp>
        <p:nvSpPr>
          <p:cNvPr id="4" name="Espace réservé du numéro de diapositive 3">
            <a:extLst>
              <a:ext uri="{FF2B5EF4-FFF2-40B4-BE49-F238E27FC236}">
                <a16:creationId xmlns:a16="http://schemas.microsoft.com/office/drawing/2014/main" id="{B0E4B342-A5ED-46B6-BD4C-D5851A6AC5F5}"/>
              </a:ext>
            </a:extLst>
          </p:cNvPr>
          <p:cNvSpPr>
            <a:spLocks noGrp="1"/>
          </p:cNvSpPr>
          <p:nvPr>
            <p:ph type="sldNum" sz="quarter" idx="5"/>
          </p:nvPr>
        </p:nvSpPr>
        <p:spPr/>
        <p:txBody>
          <a:bodyPr/>
          <a:lstStyle/>
          <a:p>
            <a:pPr fontAlgn="auto" latinLnBrk="1">
              <a:spcBef>
                <a:spcPts val="0"/>
              </a:spcBef>
              <a:spcAft>
                <a:spcPts val="0"/>
              </a:spcAft>
              <a:defRPr/>
            </a:pPr>
            <a:fld id="{A39461EC-5C24-4D0B-9BAA-1EE1C2C0F5D0}" type="slidenum">
              <a:rPr lang="en-US" smtClean="0">
                <a:solidFill>
                  <a:prstClr val="black"/>
                </a:solidFill>
                <a:latin typeface="맑은 고딕"/>
                <a:ea typeface="+mn-ea"/>
              </a:rPr>
              <a:pPr fontAlgn="auto" latinLnBrk="1">
                <a:spcBef>
                  <a:spcPts val="0"/>
                </a:spcBef>
                <a:spcAft>
                  <a:spcPts val="0"/>
                </a:spcAft>
                <a:defRPr/>
              </a:pPr>
              <a:t>1</a:t>
            </a:fld>
            <a:endParaRPr lang="en-US">
              <a:solidFill>
                <a:prstClr val="black"/>
              </a:solidFill>
              <a:latin typeface="맑은 고딕"/>
              <a:ea typeface="+mn-ea"/>
            </a:endParaRPr>
          </a:p>
        </p:txBody>
      </p:sp>
    </p:spTree>
    <p:extLst>
      <p:ext uri="{BB962C8B-B14F-4D97-AF65-F5344CB8AC3E}">
        <p14:creationId xmlns:p14="http://schemas.microsoft.com/office/powerpoint/2010/main" val="387572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a:t>Etymologiquement</a:t>
            </a:r>
            <a:r>
              <a:rPr lang="fr-CA" dirty="0"/>
              <a:t>, le terme de phonétique est d’origine grecque, il dérive de «</a:t>
            </a:r>
            <a:r>
              <a:rPr lang="fr-CA" dirty="0" err="1"/>
              <a:t>phônêtikos</a:t>
            </a:r>
            <a:r>
              <a:rPr lang="fr-CA" dirty="0"/>
              <a:t>, dont l’élément </a:t>
            </a:r>
            <a:r>
              <a:rPr lang="fr-CA" dirty="0" err="1"/>
              <a:t>phônê</a:t>
            </a:r>
            <a:r>
              <a:rPr lang="fr-CA" dirty="0"/>
              <a:t> signifie son.» (Dictionnaire Le Nouveau Petit Robert, 1995 : 1661</a:t>
            </a:r>
          </a:p>
          <a:p>
            <a:r>
              <a:rPr lang="fr-CA" dirty="0"/>
              <a:t>La définition de la phonétique : En nous appuyant sur la filiation grecque du terme, nous disons que la phonétique est la partie de la linguistique qui «étudie les unités minimales non-pertinentes du langage humain, celles qui ne modifient pas le sens des monèmes.» (GARDES-TAMINE, J., 2008 :9)</a:t>
            </a:r>
            <a:endParaRPr lang="fr-FR" dirty="0"/>
          </a:p>
        </p:txBody>
      </p:sp>
      <p:sp>
        <p:nvSpPr>
          <p:cNvPr id="4" name="Espace réservé du numéro de diapositive 3"/>
          <p:cNvSpPr>
            <a:spLocks noGrp="1"/>
          </p:cNvSpPr>
          <p:nvPr>
            <p:ph type="sldNum" sz="quarter" idx="5"/>
          </p:nvPr>
        </p:nvSpPr>
        <p:spPr/>
        <p:txBody>
          <a:bodyPr/>
          <a:lstStyle/>
          <a:p>
            <a:fld id="{17343281-7F64-4F2A-83D3-47C71B0A6B42}" type="slidenum">
              <a:rPr lang="fr-FR" smtClean="0"/>
              <a:t>4</a:t>
            </a:fld>
            <a:endParaRPr lang="fr-FR"/>
          </a:p>
        </p:txBody>
      </p:sp>
    </p:spTree>
    <p:extLst>
      <p:ext uri="{BB962C8B-B14F-4D97-AF65-F5344CB8AC3E}">
        <p14:creationId xmlns:p14="http://schemas.microsoft.com/office/powerpoint/2010/main" val="1558672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Il s’agit de la branche de la linguistique qui s’occupe «des unités minimales de la langue dont le rôle est de distinguer le sens des unités de la première articulation du langage humain, les monèmes. C’est pourquoi la phonologie se nomme la phonétique fonctionnelle.» Ibid., p.13).</a:t>
            </a:r>
            <a:endParaRPr lang="fr-FR" dirty="0"/>
          </a:p>
        </p:txBody>
      </p:sp>
      <p:sp>
        <p:nvSpPr>
          <p:cNvPr id="4" name="Espace réservé du numéro de diapositive 3"/>
          <p:cNvSpPr>
            <a:spLocks noGrp="1"/>
          </p:cNvSpPr>
          <p:nvPr>
            <p:ph type="sldNum" sz="quarter" idx="5"/>
          </p:nvPr>
        </p:nvSpPr>
        <p:spPr/>
        <p:txBody>
          <a:bodyPr/>
          <a:lstStyle/>
          <a:p>
            <a:fld id="{17343281-7F64-4F2A-83D3-47C71B0A6B42}" type="slidenum">
              <a:rPr lang="fr-FR" smtClean="0"/>
              <a:t>5</a:t>
            </a:fld>
            <a:endParaRPr lang="fr-FR"/>
          </a:p>
        </p:txBody>
      </p:sp>
    </p:spTree>
    <p:extLst>
      <p:ext uri="{BB962C8B-B14F-4D97-AF65-F5344CB8AC3E}">
        <p14:creationId xmlns:p14="http://schemas.microsoft.com/office/powerpoint/2010/main" val="216159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 premier exemple est celui de la prononciation du verbe du premier groupe ¨ramener¨ avec les trois variantes du phonème /r/. Le phonologue ne tient pas compte de l’articulation [ram(ǝ)ne] avec le [r] roulé (apical, bourguignon, marseillais), de la prononciation [</a:t>
            </a:r>
            <a:r>
              <a:rPr lang="fr-CA" dirty="0" err="1"/>
              <a:t>ʀam</a:t>
            </a:r>
            <a:r>
              <a:rPr lang="fr-CA" dirty="0"/>
              <a:t>(ǝ)ne] avec le [ʀ] dit : «grasseyé», de la réalisation [ᴚ</a:t>
            </a:r>
            <a:r>
              <a:rPr lang="fr-CA" dirty="0" err="1"/>
              <a:t>am</a:t>
            </a:r>
            <a:r>
              <a:rPr lang="fr-CA" dirty="0"/>
              <a:t>(ǝ)ne] avec le [ᴚ] fricatif, dit :«parisien», pour la simple raison qu’elles ne modifient pas le sens. La phonologie intervient là où il y a un changement de sens. Les trois variantes auxquelles nous avons affaire ont trait à des prononciations individuelles ou régionales. Nous parlons de réalisations individuelles car les usagers du français n’articulent pas tous de la même manière.</a:t>
            </a:r>
          </a:p>
          <a:p>
            <a:r>
              <a:rPr lang="fr-CA" dirty="0"/>
              <a:t>Si nous prenons comme exemple les locuteurs algériens, les hommes, en majorité, ont l’habitude de se servir du [r] roulé (apical). La gent féminine, quant à elle, fait usage du [ʀ] grasseyé ou du [ᴚ]fricatif, dit : «parisien». Concernant les réalisations régionales, le [r] roulé (apical, bourguignon, marseillais), comme son nom l’indique, est utilisé, dans le midi de la France, notamment à Marseille, en Bourgogne, en Pyrénées et en Corrèze. Le [ᴚ] fricatif, dit : «parisien» est employé en Ile-de-France (en région parisienne).</a:t>
            </a:r>
            <a:endParaRPr lang="fr-FR" dirty="0"/>
          </a:p>
        </p:txBody>
      </p:sp>
      <p:sp>
        <p:nvSpPr>
          <p:cNvPr id="4" name="Espace réservé du numéro de diapositive 3"/>
          <p:cNvSpPr>
            <a:spLocks noGrp="1"/>
          </p:cNvSpPr>
          <p:nvPr>
            <p:ph type="sldNum" sz="quarter" idx="5"/>
          </p:nvPr>
        </p:nvSpPr>
        <p:spPr/>
        <p:txBody>
          <a:bodyPr/>
          <a:lstStyle/>
          <a:p>
            <a:fld id="{17343281-7F64-4F2A-83D3-47C71B0A6B42}" type="slidenum">
              <a:rPr lang="fr-FR" smtClean="0"/>
              <a:t>7</a:t>
            </a:fld>
            <a:endParaRPr lang="fr-FR"/>
          </a:p>
        </p:txBody>
      </p:sp>
    </p:spTree>
    <p:extLst>
      <p:ext uri="{BB962C8B-B14F-4D97-AF65-F5344CB8AC3E}">
        <p14:creationId xmlns:p14="http://schemas.microsoft.com/office/powerpoint/2010/main" val="184133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 second exemple concerne les sons [b] et [v], en kabyle. Dans cette variété du berbère, lorsqu’un locuteur parle du père, il réalise [baba] ou [</a:t>
            </a:r>
            <a:r>
              <a:rPr lang="fr-CA" dirty="0" err="1"/>
              <a:t>vava</a:t>
            </a:r>
            <a:r>
              <a:rPr lang="fr-CA" dirty="0"/>
              <a:t>] sans aucune altération du sens. Il s’agit de deux unités minimales non-distinctives (non-pertinentes) auxquelles s’intéresse la phonétique. Cependant, en français, le [b] et le [v] permettent d’opposer les mots ¨beau et veau¨, ¨boire et voir¨. Ce sont deux phonèmes étudiés en phonologie.</a:t>
            </a:r>
            <a:endParaRPr lang="fr-FR" dirty="0"/>
          </a:p>
        </p:txBody>
      </p:sp>
      <p:sp>
        <p:nvSpPr>
          <p:cNvPr id="4" name="Espace réservé du numéro de diapositive 3"/>
          <p:cNvSpPr>
            <a:spLocks noGrp="1"/>
          </p:cNvSpPr>
          <p:nvPr>
            <p:ph type="sldNum" sz="quarter" idx="5"/>
          </p:nvPr>
        </p:nvSpPr>
        <p:spPr/>
        <p:txBody>
          <a:bodyPr/>
          <a:lstStyle/>
          <a:p>
            <a:fld id="{17343281-7F64-4F2A-83D3-47C71B0A6B42}" type="slidenum">
              <a:rPr lang="fr-FR" smtClean="0"/>
              <a:t>8</a:t>
            </a:fld>
            <a:endParaRPr lang="fr-FR"/>
          </a:p>
        </p:txBody>
      </p:sp>
    </p:spTree>
    <p:extLst>
      <p:ext uri="{BB962C8B-B14F-4D97-AF65-F5344CB8AC3E}">
        <p14:creationId xmlns:p14="http://schemas.microsoft.com/office/powerpoint/2010/main" val="2075976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 a. La phonétique est une science ancienne, dont la naissance remonte à l’antiquité</a:t>
            </a:r>
          </a:p>
          <a:p>
            <a:r>
              <a:rPr lang="fr-CA" dirty="0"/>
              <a:t>grecque. La phonologie a vu le jour, en 1928 avec les travaux du Cercle linguistique</a:t>
            </a:r>
          </a:p>
          <a:p>
            <a:r>
              <a:rPr lang="fr-CA" dirty="0"/>
              <a:t>de Prague : Roman JAKOBSON et Nikolaï TROUBETZKOY ont été les premiers à</a:t>
            </a:r>
          </a:p>
          <a:p>
            <a:r>
              <a:rPr lang="fr-CA" dirty="0"/>
              <a:t>parler des oppositions phonologiques.</a:t>
            </a:r>
          </a:p>
          <a:p>
            <a:r>
              <a:rPr lang="fr-CA" dirty="0"/>
              <a:t> b. En phonétique, les phones doivent être placés entre crochets droits.</a:t>
            </a:r>
          </a:p>
          <a:p>
            <a:r>
              <a:rPr lang="fr-CA" dirty="0"/>
              <a:t> c. Lorsque les unités minimales ne se mettent pas entre crochets droits, nous parlons</a:t>
            </a:r>
          </a:p>
          <a:p>
            <a:r>
              <a:rPr lang="fr-CA" dirty="0"/>
              <a:t>de graphèmes, les plus petites unités minimales distinctives de l’écriture.</a:t>
            </a:r>
          </a:p>
          <a:p>
            <a:r>
              <a:rPr lang="fr-CA" dirty="0"/>
              <a:t> d. En phonologie, les unités de base pertinentes, les phonèmes, sont placées entre</a:t>
            </a:r>
          </a:p>
          <a:p>
            <a:r>
              <a:rPr lang="fr-CA" dirty="0"/>
              <a:t>barres obliques.</a:t>
            </a:r>
          </a:p>
          <a:p>
            <a:r>
              <a:rPr lang="fr-CA" dirty="0"/>
              <a:t> e. La phonologie repose sur les termes de ¨pertinence¨ et d’¨opposition¨. Le premier</a:t>
            </a:r>
          </a:p>
          <a:p>
            <a:r>
              <a:rPr lang="fr-CA" dirty="0"/>
              <a:t>est défini ainsi : «c’est la propriété qui permet à un phonème, à un trait phonologique,</a:t>
            </a:r>
          </a:p>
          <a:p>
            <a:r>
              <a:rPr lang="fr-CA" dirty="0"/>
              <a:t>d’assurer une fonction distinctive dans une langue donnée, en s’opposant aux autres</a:t>
            </a:r>
          </a:p>
          <a:p>
            <a:r>
              <a:rPr lang="fr-CA" dirty="0"/>
              <a:t>unités de même niveau. Il n’y a plus pertinence quand l’unité considérée perd cette</a:t>
            </a:r>
          </a:p>
          <a:p>
            <a:r>
              <a:rPr lang="fr-CA" dirty="0"/>
              <a:t>fonction distinctive.» (DUBOIS, J. et.al.1973 : 370).</a:t>
            </a:r>
          </a:p>
          <a:p>
            <a:r>
              <a:rPr lang="fr-CA" dirty="0"/>
              <a:t> Le second, celui d’opposition, est «la différence entre deux unités distinctives.</a:t>
            </a:r>
          </a:p>
          <a:p>
            <a:r>
              <a:rPr lang="fr-CA" dirty="0"/>
              <a:t>C’est une différence phonique qui a une valeur linguistique.» (Ibid.).</a:t>
            </a:r>
          </a:p>
          <a:p>
            <a:r>
              <a:rPr lang="fr-CA" dirty="0"/>
              <a:t> Notons que l’opposition phonologique est représentée par l’abréviation vs, qui se lit</a:t>
            </a:r>
          </a:p>
          <a:p>
            <a:r>
              <a:rPr lang="fr-CA" dirty="0"/>
              <a:t>versus. C’est une préposition qui signifie, en latin, «contre et en français opposé à, par</a:t>
            </a:r>
          </a:p>
          <a:p>
            <a:r>
              <a:rPr lang="fr-CA" dirty="0"/>
              <a:t>opposition à.» (Dictionnaire Le Nouveau Petit Robert, 1995 : 2378).</a:t>
            </a:r>
          </a:p>
          <a:p>
            <a:r>
              <a:rPr lang="fr-CA" dirty="0"/>
              <a:t> L’opposition phonologique s’appuie sur le terme de commutation qui consiste à</a:t>
            </a:r>
          </a:p>
          <a:p>
            <a:r>
              <a:rPr lang="fr-CA" dirty="0"/>
              <a:t>«substituer un phonème à un autre sur l’axe paradigmatique.» (DUBOIS, J. et al.</a:t>
            </a:r>
          </a:p>
          <a:p>
            <a:r>
              <a:rPr lang="fr-CA" dirty="0"/>
              <a:t>1973 : 368).</a:t>
            </a:r>
          </a:p>
          <a:p>
            <a:r>
              <a:rPr lang="fr-CA" dirty="0"/>
              <a:t>e. En phonologie, deux mots qui sont distincts sur le plan sémantique et dont les signifiants ne diffèrent que par un seul phonème constituent une paire minimale.</a:t>
            </a:r>
            <a:endParaRPr lang="fr-FR" dirty="0"/>
          </a:p>
        </p:txBody>
      </p:sp>
      <p:sp>
        <p:nvSpPr>
          <p:cNvPr id="4" name="Espace réservé du numéro de diapositive 3"/>
          <p:cNvSpPr>
            <a:spLocks noGrp="1"/>
          </p:cNvSpPr>
          <p:nvPr>
            <p:ph type="sldNum" sz="quarter" idx="5"/>
          </p:nvPr>
        </p:nvSpPr>
        <p:spPr/>
        <p:txBody>
          <a:bodyPr/>
          <a:lstStyle/>
          <a:p>
            <a:fld id="{17343281-7F64-4F2A-83D3-47C71B0A6B42}" type="slidenum">
              <a:rPr lang="fr-FR" smtClean="0"/>
              <a:t>9</a:t>
            </a:fld>
            <a:endParaRPr lang="fr-FR"/>
          </a:p>
        </p:txBody>
      </p:sp>
    </p:spTree>
    <p:extLst>
      <p:ext uri="{BB962C8B-B14F-4D97-AF65-F5344CB8AC3E}">
        <p14:creationId xmlns:p14="http://schemas.microsoft.com/office/powerpoint/2010/main" val="1725319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Exemples relatifs à la paire minimale : 1. /f/ vs /v/ sont deux phonèmes dans /</a:t>
            </a:r>
            <a:r>
              <a:rPr lang="fr-CA" dirty="0" err="1"/>
              <a:t>fwar</a:t>
            </a:r>
            <a:r>
              <a:rPr lang="fr-CA" dirty="0"/>
              <a:t>/ et /</a:t>
            </a:r>
            <a:r>
              <a:rPr lang="fr-CA" dirty="0" err="1"/>
              <a:t>vwar</a:t>
            </a:r>
            <a:r>
              <a:rPr lang="fr-CA" dirty="0"/>
              <a:t>/. Foire et voir constituent une paire minimale. 2. /p/ vs /b/ sont deux phonèmes dans /par/ et /bar/. Par et barre forment une paire minimale. 3. /s/ vs /z/ sont deux phonèmes dans /</a:t>
            </a:r>
            <a:r>
              <a:rPr lang="fr-CA" dirty="0" err="1"/>
              <a:t>sᴐn</a:t>
            </a:r>
            <a:r>
              <a:rPr lang="fr-CA" dirty="0"/>
              <a:t>/ et /</a:t>
            </a:r>
            <a:r>
              <a:rPr lang="fr-CA" dirty="0" err="1"/>
              <a:t>zᴐn</a:t>
            </a:r>
            <a:r>
              <a:rPr lang="fr-CA" dirty="0"/>
              <a:t>/. Sonne et zone constituent une paire minimale. /ʃ/ vs /ʒ/ sont deux phonèmes dans /</a:t>
            </a:r>
            <a:r>
              <a:rPr lang="fr-CA" dirty="0" err="1"/>
              <a:t>ʃɛr</a:t>
            </a:r>
            <a:r>
              <a:rPr lang="fr-CA" dirty="0"/>
              <a:t>/ et /</a:t>
            </a:r>
            <a:r>
              <a:rPr lang="fr-CA" dirty="0" err="1"/>
              <a:t>ʒɛr</a:t>
            </a:r>
            <a:r>
              <a:rPr lang="fr-CA" dirty="0"/>
              <a:t>/. Cher et gère forment une paire minimale.</a:t>
            </a:r>
            <a:endParaRPr lang="fr-FR" dirty="0"/>
          </a:p>
        </p:txBody>
      </p:sp>
      <p:sp>
        <p:nvSpPr>
          <p:cNvPr id="4" name="Espace réservé du numéro de diapositive 3"/>
          <p:cNvSpPr>
            <a:spLocks noGrp="1"/>
          </p:cNvSpPr>
          <p:nvPr>
            <p:ph type="sldNum" sz="quarter" idx="5"/>
          </p:nvPr>
        </p:nvSpPr>
        <p:spPr/>
        <p:txBody>
          <a:bodyPr/>
          <a:lstStyle/>
          <a:p>
            <a:fld id="{17343281-7F64-4F2A-83D3-47C71B0A6B42}" type="slidenum">
              <a:rPr lang="fr-FR" smtClean="0"/>
              <a:t>10</a:t>
            </a:fld>
            <a:endParaRPr lang="fr-FR"/>
          </a:p>
        </p:txBody>
      </p:sp>
    </p:spTree>
    <p:extLst>
      <p:ext uri="{BB962C8B-B14F-4D97-AF65-F5344CB8AC3E}">
        <p14:creationId xmlns:p14="http://schemas.microsoft.com/office/powerpoint/2010/main" val="2465491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2441"/>
            <a:ext cx="10058400" cy="1218795"/>
          </a:xfrm>
          <a:prstGeom prst="rect">
            <a:avLst/>
          </a:prstGeom>
        </p:spPr>
        <p:txBody>
          <a:bodyPr anchor="ctr"/>
          <a:lstStyle>
            <a:lvl1pPr marL="0" indent="0" algn="ctr">
              <a:buNone/>
              <a:defRPr sz="3960" b="0" baseline="0">
                <a:solidFill>
                  <a:schemeClr val="tx1">
                    <a:lumMod val="75000"/>
                    <a:lumOff val="25000"/>
                  </a:schemeClr>
                </a:solidFill>
                <a:latin typeface="+mj-lt"/>
                <a:cs typeface="Arial" pitchFamily="34" charset="0"/>
              </a:defRPr>
            </a:lvl1pPr>
          </a:lstStyle>
          <a:p>
            <a:pPr lvl="0"/>
            <a:r>
              <a:rPr lang="fr-FR" altLang="ko-KR"/>
              <a:t>Cliquez pour modifier les styles du texte du masque</a:t>
            </a:r>
          </a:p>
        </p:txBody>
      </p:sp>
      <p:sp>
        <p:nvSpPr>
          <p:cNvPr id="11" name="Text Placeholder 9"/>
          <p:cNvSpPr>
            <a:spLocks noGrp="1"/>
          </p:cNvSpPr>
          <p:nvPr>
            <p:ph type="body" sz="quarter" idx="11"/>
          </p:nvPr>
        </p:nvSpPr>
        <p:spPr>
          <a:xfrm>
            <a:off x="0" y="1156217"/>
            <a:ext cx="10058400" cy="236988"/>
          </a:xfrm>
          <a:prstGeom prst="rect">
            <a:avLst/>
          </a:prstGeom>
        </p:spPr>
        <p:txBody>
          <a:bodyPr anchor="ctr"/>
          <a:lstStyle>
            <a:lvl1pPr marL="0" indent="0" algn="ctr">
              <a:buNone/>
              <a:defRPr sz="1540" b="0" baseline="0">
                <a:solidFill>
                  <a:schemeClr val="tx1">
                    <a:lumMod val="75000"/>
                    <a:lumOff val="25000"/>
                  </a:schemeClr>
                </a:solidFill>
                <a:latin typeface="+mn-lt"/>
                <a:cs typeface="Arial" pitchFamily="34" charset="0"/>
              </a:defRPr>
            </a:lvl1pPr>
          </a:lstStyle>
          <a:p>
            <a:pPr lvl="0"/>
            <a:r>
              <a:rPr lang="fr-FR" altLang="ko-KR"/>
              <a:t>Cliquez pour modifier les styles du texte du masque</a:t>
            </a:r>
          </a:p>
        </p:txBody>
      </p:sp>
    </p:spTree>
    <p:extLst>
      <p:ext uri="{BB962C8B-B14F-4D97-AF65-F5344CB8AC3E}">
        <p14:creationId xmlns:p14="http://schemas.microsoft.com/office/powerpoint/2010/main" val="32900943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29049" y="676649"/>
            <a:ext cx="8239125" cy="619125"/>
          </a:xfrm>
          <a:custGeom>
            <a:avLst/>
            <a:gdLst/>
            <a:ahLst/>
            <a:cxnLst/>
            <a:rect l="l" t="t" r="r" b="b"/>
            <a:pathLst>
              <a:path w="8239125" h="619125">
                <a:moveTo>
                  <a:pt x="8238750" y="19812"/>
                </a:moveTo>
                <a:lnTo>
                  <a:pt x="8238750" y="0"/>
                </a:lnTo>
                <a:lnTo>
                  <a:pt x="0" y="0"/>
                </a:lnTo>
                <a:lnTo>
                  <a:pt x="0" y="618744"/>
                </a:lnTo>
                <a:lnTo>
                  <a:pt x="9144" y="618744"/>
                </a:lnTo>
                <a:lnTo>
                  <a:pt x="9144" y="19812"/>
                </a:lnTo>
                <a:lnTo>
                  <a:pt x="19812" y="9144"/>
                </a:lnTo>
                <a:lnTo>
                  <a:pt x="19812" y="19812"/>
                </a:lnTo>
                <a:lnTo>
                  <a:pt x="8238750" y="19812"/>
                </a:lnTo>
                <a:close/>
              </a:path>
              <a:path w="8239125" h="619125">
                <a:moveTo>
                  <a:pt x="19812" y="19812"/>
                </a:moveTo>
                <a:lnTo>
                  <a:pt x="19812" y="9144"/>
                </a:lnTo>
                <a:lnTo>
                  <a:pt x="9144" y="19812"/>
                </a:lnTo>
                <a:lnTo>
                  <a:pt x="19812" y="19812"/>
                </a:lnTo>
                <a:close/>
              </a:path>
              <a:path w="8239125" h="619125">
                <a:moveTo>
                  <a:pt x="19812" y="618744"/>
                </a:moveTo>
                <a:lnTo>
                  <a:pt x="19812" y="19812"/>
                </a:lnTo>
                <a:lnTo>
                  <a:pt x="9144" y="19812"/>
                </a:lnTo>
                <a:lnTo>
                  <a:pt x="9144" y="618744"/>
                </a:lnTo>
                <a:lnTo>
                  <a:pt x="19812" y="618744"/>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4301735" y="584701"/>
            <a:ext cx="1532254" cy="452119"/>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a:xfrm>
            <a:off x="915295" y="1855723"/>
            <a:ext cx="8227808" cy="497903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3">
            <a:extLst>
              <a:ext uri="{FF2B5EF4-FFF2-40B4-BE49-F238E27FC236}">
                <a16:creationId xmlns:a16="http://schemas.microsoft.com/office/drawing/2014/main" id="{FD0BCAD0-D454-4FFA-A85C-86C603628427}"/>
              </a:ext>
            </a:extLst>
          </p:cNvPr>
          <p:cNvSpPr txBox="1">
            <a:spLocks noChangeArrowheads="1"/>
          </p:cNvSpPr>
          <p:nvPr/>
        </p:nvSpPr>
        <p:spPr bwMode="auto">
          <a:xfrm>
            <a:off x="2388358" y="3626154"/>
            <a:ext cx="5161973" cy="71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685800" indent="-22860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lnSpc>
                <a:spcPct val="90000"/>
              </a:lnSpc>
              <a:spcBef>
                <a:spcPts val="1100"/>
              </a:spcBef>
            </a:pPr>
            <a:endParaRPr lang="fr-FR" altLang="fr-FR" sz="1540" b="1" dirty="0">
              <a:solidFill>
                <a:srgbClr val="000000"/>
              </a:solidFill>
              <a:latin typeface="Times New Roman" panose="02020603050405020304" pitchFamily="18" charset="0"/>
              <a:ea typeface="Arial Unicode MS"/>
              <a:cs typeface="Times New Roman" panose="02020603050405020304" pitchFamily="18" charset="0"/>
            </a:endParaRPr>
          </a:p>
        </p:txBody>
      </p:sp>
      <p:sp>
        <p:nvSpPr>
          <p:cNvPr id="9" name="Rectangle à coins arrondis 3">
            <a:extLst>
              <a:ext uri="{FF2B5EF4-FFF2-40B4-BE49-F238E27FC236}">
                <a16:creationId xmlns:a16="http://schemas.microsoft.com/office/drawing/2014/main" id="{38DAE273-F074-482E-8AFC-04DCA5570161}"/>
              </a:ext>
            </a:extLst>
          </p:cNvPr>
          <p:cNvSpPr/>
          <p:nvPr/>
        </p:nvSpPr>
        <p:spPr>
          <a:xfrm>
            <a:off x="8534400" y="1"/>
            <a:ext cx="1524000" cy="1706030"/>
          </a:xfrm>
          <a:prstGeom prst="roundRect">
            <a:avLst/>
          </a:prstGeom>
          <a:blipFill dpi="0" rotWithShape="1">
            <a:blip r:embed="rId5" cstate="print"/>
            <a:srcRect/>
            <a:stretch>
              <a:fillRect/>
            </a:stretch>
          </a:blipFill>
          <a:ln w="28575" cap="flat" cmpd="sng" algn="ctr">
            <a:noFill/>
            <a:prstDash val="solid"/>
          </a:ln>
          <a:effectLst/>
        </p:spPr>
        <p:txBody>
          <a:bodyPr anchor="ctr"/>
          <a:lstStyle/>
          <a:p>
            <a:pPr algn="ctr" latinLnBrk="1">
              <a:defRPr/>
            </a:pPr>
            <a:endParaRPr lang="fr-FR" sz="1485" kern="0">
              <a:ln w="76200">
                <a:solidFill>
                  <a:prstClr val="black"/>
                </a:solidFill>
              </a:ln>
              <a:solidFill>
                <a:prstClr val="white"/>
              </a:solidFill>
              <a:latin typeface="Candara"/>
              <a:ea typeface="MS PGothic" panose="020B0400000000000000" pitchFamily="34" charset="-128"/>
            </a:endParaRPr>
          </a:p>
        </p:txBody>
      </p:sp>
      <p:sp>
        <p:nvSpPr>
          <p:cNvPr id="10" name="Rectangle 3">
            <a:extLst>
              <a:ext uri="{FF2B5EF4-FFF2-40B4-BE49-F238E27FC236}">
                <a16:creationId xmlns:a16="http://schemas.microsoft.com/office/drawing/2014/main" id="{7958B071-D7B5-4C98-9FDF-626699DA4A78}"/>
              </a:ext>
            </a:extLst>
          </p:cNvPr>
          <p:cNvSpPr>
            <a:spLocks noChangeArrowheads="1"/>
          </p:cNvSpPr>
          <p:nvPr/>
        </p:nvSpPr>
        <p:spPr bwMode="auto">
          <a:xfrm>
            <a:off x="1847850" y="709602"/>
            <a:ext cx="6915150" cy="954428"/>
          </a:xfrm>
          <a:prstGeom prst="rect">
            <a:avLst/>
          </a:prstGeom>
          <a:noFill/>
          <a:ln>
            <a:noFill/>
          </a:ln>
          <a:effectLst/>
        </p:spPr>
        <p:txBody>
          <a:bodyPr lIns="75438" tIns="37719" rIns="75438" bIns="37719" anchor="ctr">
            <a:spAutoFit/>
          </a:bodyPr>
          <a:lstStyle/>
          <a:p>
            <a:pPr defTabSz="754380">
              <a:defRPr/>
            </a:pPr>
            <a:endParaRPr lang="fr-FR" altLang="fr-FR" sz="907" b="1" dirty="0">
              <a:solidFill>
                <a:srgbClr val="000000"/>
              </a:solidFill>
              <a:ea typeface="Times New Roman" panose="02020603050405020304" pitchFamily="18" charset="0"/>
              <a:cs typeface="+mj-cs"/>
            </a:endParaRPr>
          </a:p>
          <a:p>
            <a:pPr defTabSz="754380">
              <a:defRPr/>
            </a:pPr>
            <a:r>
              <a:rPr lang="fr-FR" altLang="fr-FR" sz="1200" b="1" dirty="0">
                <a:latin typeface="Times New Roman" panose="02020603050405020304" pitchFamily="18" charset="0"/>
                <a:ea typeface="Times New Roman" panose="02020603050405020304" pitchFamily="18" charset="0"/>
                <a:cs typeface="Times New Roman" panose="02020603050405020304" pitchFamily="18" charset="0"/>
              </a:rPr>
              <a:t>BADJI MOKHTAR</a:t>
            </a:r>
            <a:r>
              <a:rPr lang="ar-DZ" altLang="fr-FR" sz="12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altLang="fr-FR" sz="1200" b="1" dirty="0">
                <a:latin typeface="Times New Roman" panose="02020603050405020304" pitchFamily="18" charset="0"/>
                <a:ea typeface="Times New Roman" panose="02020603050405020304" pitchFamily="18" charset="0"/>
                <a:cs typeface="Times New Roman" panose="02020603050405020304" pitchFamily="18" charset="0"/>
              </a:rPr>
              <a:t>-</a:t>
            </a:r>
            <a:r>
              <a:rPr lang="ar-DZ" altLang="fr-FR" sz="12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altLang="fr-FR" sz="1200" b="1" dirty="0">
                <a:latin typeface="Times New Roman" panose="02020603050405020304" pitchFamily="18" charset="0"/>
                <a:ea typeface="Times New Roman" panose="02020603050405020304" pitchFamily="18" charset="0"/>
                <a:cs typeface="Times New Roman" panose="02020603050405020304" pitchFamily="18" charset="0"/>
              </a:rPr>
              <a:t>ANNABA UNIVERSITY                             </a:t>
            </a:r>
            <a:r>
              <a:rPr lang="ar-DZ" altLang="fr-FR" sz="12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altLang="fr-FR" sz="1200" b="1" dirty="0">
                <a:latin typeface="Times New Roman" panose="02020603050405020304" pitchFamily="18" charset="0"/>
                <a:ea typeface="Times New Roman" panose="02020603050405020304" pitchFamily="18" charset="0"/>
                <a:cs typeface="Times New Roman" panose="02020603050405020304" pitchFamily="18" charset="0"/>
              </a:rPr>
              <a:t>                    </a:t>
            </a:r>
            <a:r>
              <a:rPr lang="ar-SA" altLang="fr-FR" sz="1200" b="1" dirty="0">
                <a:latin typeface="Times New Roman" panose="02020603050405020304" pitchFamily="18" charset="0"/>
                <a:ea typeface="Times New Roman" panose="02020603050405020304" pitchFamily="18" charset="0"/>
                <a:cs typeface="Times New Roman" panose="02020603050405020304" pitchFamily="18" charset="0"/>
              </a:rPr>
              <a:t>جامعة باجي مختار- عناب</a:t>
            </a:r>
            <a:r>
              <a:rPr lang="ar-DZ" altLang="fr-FR" sz="1200" b="1" dirty="0">
                <a:latin typeface="Times New Roman" panose="02020603050405020304" pitchFamily="18" charset="0"/>
                <a:ea typeface="Times New Roman" panose="02020603050405020304" pitchFamily="18" charset="0"/>
                <a:cs typeface="Times New Roman" panose="02020603050405020304" pitchFamily="18" charset="0"/>
              </a:rPr>
              <a:t>ة</a:t>
            </a:r>
            <a:endParaRPr lang="fr-FR" altLang="fr-FR" sz="1200" b="1" dirty="0">
              <a:latin typeface="Times New Roman" panose="02020603050405020304" pitchFamily="18" charset="0"/>
              <a:ea typeface="Times New Roman" panose="02020603050405020304" pitchFamily="18" charset="0"/>
              <a:cs typeface="Times New Roman" panose="02020603050405020304" pitchFamily="18" charset="0"/>
            </a:endParaRPr>
          </a:p>
          <a:p>
            <a:pPr defTabSz="754380">
              <a:defRPr/>
            </a:pPr>
            <a:r>
              <a:rPr lang="fr-FR" altLang="fr-FR" sz="1200" b="1" dirty="0">
                <a:latin typeface="Times New Roman" panose="02020603050405020304" pitchFamily="18" charset="0"/>
                <a:ea typeface="Times New Roman" panose="02020603050405020304" pitchFamily="18" charset="0"/>
                <a:cs typeface="Times New Roman" panose="02020603050405020304" pitchFamily="18" charset="0"/>
              </a:rPr>
              <a:t>UNIVERSITE BADJI MOKHTAR-ANNABA</a:t>
            </a:r>
          </a:p>
          <a:p>
            <a:pPr defTabSz="754380">
              <a:defRPr/>
            </a:pPr>
            <a:r>
              <a:rPr lang="fr-FR" sz="1200" b="1" i="0" dirty="0">
                <a:effectLst/>
                <a:latin typeface="Times New Roman" panose="02020603050405020304" pitchFamily="18" charset="0"/>
                <a:cs typeface="Times New Roman" panose="02020603050405020304" pitchFamily="18" charset="0"/>
              </a:rPr>
              <a:t>Faculté des lettres et des langues </a:t>
            </a:r>
            <a:endParaRPr lang="fr-FR" altLang="fr-FR" sz="1200" b="1" dirty="0">
              <a:latin typeface="Times New Roman" panose="02020603050405020304" pitchFamily="18" charset="0"/>
              <a:ea typeface="Times New Roman" panose="02020603050405020304" pitchFamily="18" charset="0"/>
              <a:cs typeface="Times New Roman" panose="02020603050405020304" pitchFamily="18" charset="0"/>
            </a:endParaRPr>
          </a:p>
          <a:p>
            <a:pPr defTabSz="754380" rtl="1">
              <a:defRPr/>
            </a:pPr>
            <a:r>
              <a:rPr lang="ar-SA" altLang="fr-FR" sz="1200" b="1" dirty="0">
                <a:latin typeface="Times New Roman" panose="02020603050405020304" pitchFamily="18" charset="0"/>
                <a:ea typeface="Times New Roman" panose="02020603050405020304" pitchFamily="18" charset="0"/>
                <a:cs typeface="Times New Roman" panose="02020603050405020304" pitchFamily="18" charset="0"/>
              </a:rPr>
              <a:t>قسم اللغة الفرنسية</a:t>
            </a:r>
            <a:r>
              <a:rPr lang="fr-FR" altLang="fr-FR" sz="1200" b="1" dirty="0">
                <a:latin typeface="Times New Roman" panose="02020603050405020304" pitchFamily="18" charset="0"/>
                <a:ea typeface="Times New Roman" panose="02020603050405020304" pitchFamily="18" charset="0"/>
                <a:cs typeface="Times New Roman" panose="02020603050405020304" pitchFamily="18" charset="0"/>
              </a:rPr>
              <a:t>DE PARTEMENT DE FRANÇAIS                                                                                 </a:t>
            </a:r>
          </a:p>
        </p:txBody>
      </p:sp>
      <p:pic>
        <p:nvPicPr>
          <p:cNvPr id="12" name="Image 11">
            <a:extLst>
              <a:ext uri="{FF2B5EF4-FFF2-40B4-BE49-F238E27FC236}">
                <a16:creationId xmlns:a16="http://schemas.microsoft.com/office/drawing/2014/main" id="{6DC102EE-5296-CFC5-A022-3087FF92DB24}"/>
              </a:ext>
            </a:extLst>
          </p:cNvPr>
          <p:cNvPicPr>
            <a:picLocks noChangeAspect="1"/>
          </p:cNvPicPr>
          <p:nvPr/>
        </p:nvPicPr>
        <p:blipFill>
          <a:blip r:embed="rId6"/>
          <a:stretch>
            <a:fillRect/>
          </a:stretch>
        </p:blipFill>
        <p:spPr>
          <a:xfrm>
            <a:off x="0" y="1"/>
            <a:ext cx="1760102" cy="1905000"/>
          </a:xfrm>
          <a:prstGeom prst="rect">
            <a:avLst/>
          </a:prstGeom>
        </p:spPr>
      </p:pic>
      <p:pic>
        <p:nvPicPr>
          <p:cNvPr id="14" name="Image 13">
            <a:extLst>
              <a:ext uri="{FF2B5EF4-FFF2-40B4-BE49-F238E27FC236}">
                <a16:creationId xmlns:a16="http://schemas.microsoft.com/office/drawing/2014/main" id="{68806B12-540F-05BE-6435-26B17BEB49F1}"/>
              </a:ext>
            </a:extLst>
          </p:cNvPr>
          <p:cNvPicPr>
            <a:picLocks noChangeAspect="1"/>
          </p:cNvPicPr>
          <p:nvPr/>
        </p:nvPicPr>
        <p:blipFill>
          <a:blip r:embed="rId7"/>
          <a:stretch>
            <a:fillRect/>
          </a:stretch>
        </p:blipFill>
        <p:spPr>
          <a:xfrm>
            <a:off x="228600" y="1881187"/>
            <a:ext cx="9829800" cy="5891212"/>
          </a:xfrm>
          <a:prstGeom prst="rect">
            <a:avLst/>
          </a:prstGeom>
        </p:spPr>
      </p:pic>
      <p:pic>
        <p:nvPicPr>
          <p:cNvPr id="15" name="Image 14">
            <a:extLst>
              <a:ext uri="{FF2B5EF4-FFF2-40B4-BE49-F238E27FC236}">
                <a16:creationId xmlns:a16="http://schemas.microsoft.com/office/drawing/2014/main" id="{4AC2D3B1-3F4B-A77F-8873-F5C203F8EDF9}"/>
              </a:ext>
            </a:extLst>
          </p:cNvPr>
          <p:cNvPicPr>
            <a:picLocks noChangeAspect="1"/>
          </p:cNvPicPr>
          <p:nvPr/>
        </p:nvPicPr>
        <p:blipFill>
          <a:blip r:embed="rId8"/>
          <a:stretch>
            <a:fillRect/>
          </a:stretch>
        </p:blipFill>
        <p:spPr>
          <a:xfrm>
            <a:off x="0" y="5891213"/>
            <a:ext cx="1487553" cy="1119187"/>
          </a:xfrm>
          <a:prstGeom prst="rect">
            <a:avLst/>
          </a:prstGeom>
        </p:spPr>
      </p:pic>
      <p:pic>
        <p:nvPicPr>
          <p:cNvPr id="18" name="Vidéo 17">
            <a:hlinkClick r:id="" action="ppaction://media"/>
            <a:extLst>
              <a:ext uri="{FF2B5EF4-FFF2-40B4-BE49-F238E27FC236}">
                <a16:creationId xmlns:a16="http://schemas.microsoft.com/office/drawing/2014/main" id="{9EA876DA-4F98-0E6A-E601-6A57E4C536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7543800" y="5886450"/>
            <a:ext cx="2514599" cy="1885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838"/>
    </mc:Choice>
    <mc:Fallback>
      <p:transition spd="slow" advTm="1583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45" presetClass="entr" presetSubtype="0" repeatCount="indefinite"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3000"/>
                                        <p:tgtEl>
                                          <p:spTgt spid="9"/>
                                        </p:tgtEl>
                                      </p:cBhvr>
                                    </p:animEffect>
                                    <p:anim calcmode="lin" valueType="num">
                                      <p:cBhvr>
                                        <p:cTn id="10" dur="3000" fill="hold"/>
                                        <p:tgtEl>
                                          <p:spTgt spid="9"/>
                                        </p:tgtEl>
                                        <p:attrNameLst>
                                          <p:attrName>ppt_w</p:attrName>
                                        </p:attrNameLst>
                                      </p:cBhvr>
                                      <p:tavLst>
                                        <p:tav tm="0" fmla="#ppt_w*sin(2.5*pi*$)">
                                          <p:val>
                                            <p:fltVal val="0"/>
                                          </p:val>
                                        </p:tav>
                                        <p:tav tm="100000">
                                          <p:val>
                                            <p:fltVal val="1"/>
                                          </p:val>
                                        </p:tav>
                                      </p:tavLst>
                                    </p:anim>
                                    <p:anim calcmode="lin" valueType="num">
                                      <p:cBhvr>
                                        <p:cTn id="11" dur="3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8"/>
                </p:tgtEl>
              </p:cMediaNode>
            </p:video>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8"/>
                                        </p:tgtEl>
                                      </p:cBhvr>
                                    </p:cmd>
                                  </p:childTnLst>
                                </p:cTn>
                              </p:par>
                            </p:childTnLst>
                          </p:cTn>
                        </p:par>
                      </p:childTnLst>
                    </p:cTn>
                  </p:par>
                </p:childTnLst>
              </p:cTn>
              <p:nextCondLst>
                <p:cond evt="onClick" delay="0">
                  <p:tgtEl>
                    <p:spTgt spid="18"/>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2B784-9144-6C28-02FA-6D4B482AA697}"/>
              </a:ext>
            </a:extLst>
          </p:cNvPr>
          <p:cNvSpPr>
            <a:spLocks noGrp="1"/>
          </p:cNvSpPr>
          <p:nvPr>
            <p:ph type="title"/>
          </p:nvPr>
        </p:nvSpPr>
        <p:spPr>
          <a:xfrm>
            <a:off x="1143000" y="767477"/>
            <a:ext cx="6629400" cy="430887"/>
          </a:xfrm>
        </p:spPr>
        <p:txBody>
          <a:bodyPr/>
          <a:lstStyle/>
          <a:p>
            <a:r>
              <a:rPr lang="fr-CA" dirty="0">
                <a:solidFill>
                  <a:schemeClr val="tx2"/>
                </a:solidFill>
              </a:rPr>
              <a:t>Exemples relatifs à la paire minimale </a:t>
            </a:r>
            <a:r>
              <a:rPr lang="fr-CA" dirty="0"/>
              <a:t>:</a:t>
            </a:r>
            <a:endParaRPr lang="fr-FR" dirty="0"/>
          </a:p>
        </p:txBody>
      </p:sp>
      <p:sp>
        <p:nvSpPr>
          <p:cNvPr id="3" name="Espace réservé du texte 2">
            <a:extLst>
              <a:ext uri="{FF2B5EF4-FFF2-40B4-BE49-F238E27FC236}">
                <a16:creationId xmlns:a16="http://schemas.microsoft.com/office/drawing/2014/main" id="{2EED836E-3B60-5ACE-09C1-E6DE4C0BD1B3}"/>
              </a:ext>
            </a:extLst>
          </p:cNvPr>
          <p:cNvSpPr>
            <a:spLocks noGrp="1"/>
          </p:cNvSpPr>
          <p:nvPr>
            <p:ph type="body" idx="1"/>
          </p:nvPr>
        </p:nvSpPr>
        <p:spPr>
          <a:xfrm>
            <a:off x="915295" y="1447800"/>
            <a:ext cx="8227808" cy="5909310"/>
          </a:xfrm>
        </p:spPr>
        <p:txBody>
          <a:bodyPr/>
          <a:lstStyle/>
          <a:p>
            <a:pPr marL="514350" indent="-514350" algn="ctr">
              <a:buAutoNum type="arabicPeriod"/>
            </a:pPr>
            <a:r>
              <a:rPr lang="fr-CA" sz="3200" dirty="0"/>
              <a:t>/f/ vs /v/ </a:t>
            </a:r>
          </a:p>
          <a:p>
            <a:pPr algn="ctr"/>
            <a:r>
              <a:rPr lang="fr-CA" sz="3200" dirty="0">
                <a:highlight>
                  <a:srgbClr val="FFFF00"/>
                </a:highlight>
              </a:rPr>
              <a:t>/</a:t>
            </a:r>
            <a:r>
              <a:rPr lang="fr-CA" sz="3200" dirty="0" err="1">
                <a:highlight>
                  <a:srgbClr val="FFFF00"/>
                </a:highlight>
              </a:rPr>
              <a:t>fwar</a:t>
            </a:r>
            <a:r>
              <a:rPr lang="fr-CA" sz="3200" dirty="0">
                <a:highlight>
                  <a:srgbClr val="FFFF00"/>
                </a:highlight>
              </a:rPr>
              <a:t>/ et /</a:t>
            </a:r>
            <a:r>
              <a:rPr lang="fr-CA" sz="3200" dirty="0" err="1">
                <a:highlight>
                  <a:srgbClr val="FFFF00"/>
                </a:highlight>
              </a:rPr>
              <a:t>vwar</a:t>
            </a:r>
            <a:r>
              <a:rPr lang="fr-CA" sz="3200" dirty="0">
                <a:highlight>
                  <a:srgbClr val="FFFF00"/>
                </a:highlight>
              </a:rPr>
              <a:t>/</a:t>
            </a:r>
          </a:p>
          <a:p>
            <a:pPr algn="ctr"/>
            <a:r>
              <a:rPr lang="fr-CA" sz="3200" dirty="0"/>
              <a:t>Foire et voir constituent une paire minimale. </a:t>
            </a:r>
          </a:p>
          <a:p>
            <a:pPr algn="ctr"/>
            <a:r>
              <a:rPr lang="fr-CA" sz="3200" dirty="0"/>
              <a:t>2. /p/ vs /b/ </a:t>
            </a:r>
          </a:p>
          <a:p>
            <a:pPr algn="ctr"/>
            <a:r>
              <a:rPr lang="fr-CA" sz="3200" dirty="0">
                <a:highlight>
                  <a:srgbClr val="FFFF00"/>
                </a:highlight>
              </a:rPr>
              <a:t> /par/ et /bar/</a:t>
            </a:r>
          </a:p>
          <a:p>
            <a:pPr algn="ctr"/>
            <a:r>
              <a:rPr lang="fr-CA" sz="3200" dirty="0"/>
              <a:t>Par et barre forment une paire minimale. </a:t>
            </a:r>
          </a:p>
          <a:p>
            <a:pPr algn="ctr"/>
            <a:r>
              <a:rPr lang="fr-CA" sz="3200" dirty="0"/>
              <a:t>3. /s/ vs /z/ </a:t>
            </a:r>
          </a:p>
          <a:p>
            <a:pPr algn="ctr"/>
            <a:r>
              <a:rPr lang="fr-CA" sz="3200" dirty="0">
                <a:highlight>
                  <a:srgbClr val="FFFF00"/>
                </a:highlight>
              </a:rPr>
              <a:t>/</a:t>
            </a:r>
            <a:r>
              <a:rPr lang="fr-CA" sz="3200" dirty="0" err="1">
                <a:highlight>
                  <a:srgbClr val="FFFF00"/>
                </a:highlight>
              </a:rPr>
              <a:t>sᴐn</a:t>
            </a:r>
            <a:r>
              <a:rPr lang="fr-CA" sz="3200" dirty="0">
                <a:highlight>
                  <a:srgbClr val="FFFF00"/>
                </a:highlight>
              </a:rPr>
              <a:t>/ et /</a:t>
            </a:r>
            <a:r>
              <a:rPr lang="fr-CA" sz="3200" dirty="0" err="1">
                <a:highlight>
                  <a:srgbClr val="FFFF00"/>
                </a:highlight>
              </a:rPr>
              <a:t>zᴐn</a:t>
            </a:r>
            <a:r>
              <a:rPr lang="fr-CA" sz="3200" dirty="0">
                <a:highlight>
                  <a:srgbClr val="FFFF00"/>
                </a:highlight>
              </a:rPr>
              <a:t>/</a:t>
            </a:r>
          </a:p>
          <a:p>
            <a:pPr algn="ctr"/>
            <a:r>
              <a:rPr lang="fr-CA" sz="3200" dirty="0"/>
              <a:t>Sonne et zone constituent une paire minimale.</a:t>
            </a:r>
          </a:p>
          <a:p>
            <a:pPr algn="ctr"/>
            <a:r>
              <a:rPr lang="fr-CA" sz="3200" dirty="0">
                <a:highlight>
                  <a:srgbClr val="FFFF00"/>
                </a:highlight>
              </a:rPr>
              <a:t>4. /ʃ/ vs /ʒ/ </a:t>
            </a:r>
          </a:p>
          <a:p>
            <a:pPr algn="ctr"/>
            <a:r>
              <a:rPr lang="fr-CA" sz="3200" dirty="0"/>
              <a:t>/</a:t>
            </a:r>
            <a:r>
              <a:rPr lang="fr-CA" sz="3200" dirty="0" err="1"/>
              <a:t>ʃɛr</a:t>
            </a:r>
            <a:r>
              <a:rPr lang="fr-CA" sz="3200" dirty="0"/>
              <a:t>/ et /</a:t>
            </a:r>
            <a:r>
              <a:rPr lang="fr-CA" sz="3200" dirty="0" err="1"/>
              <a:t>ʒɛr</a:t>
            </a:r>
            <a:r>
              <a:rPr lang="fr-CA" sz="3200" dirty="0"/>
              <a:t>/. </a:t>
            </a:r>
          </a:p>
          <a:p>
            <a:pPr algn="ctr"/>
            <a:r>
              <a:rPr lang="fr-CA" sz="3200" dirty="0"/>
              <a:t>Cher et gère forment une paire minimale.</a:t>
            </a:r>
            <a:endParaRPr lang="fr-FR" sz="3200" dirty="0"/>
          </a:p>
        </p:txBody>
      </p:sp>
      <p:pic>
        <p:nvPicPr>
          <p:cNvPr id="5" name="Audio 4">
            <a:hlinkClick r:id="" action="ppaction://media"/>
            <a:extLst>
              <a:ext uri="{FF2B5EF4-FFF2-40B4-BE49-F238E27FC236}">
                <a16:creationId xmlns:a16="http://schemas.microsoft.com/office/drawing/2014/main" id="{3775DCFF-BE8D-90F2-571F-298BAC2EC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904393611"/>
      </p:ext>
    </p:extLst>
  </p:cSld>
  <p:clrMapOvr>
    <a:masterClrMapping/>
  </p:clrMapOvr>
  <mc:AlternateContent xmlns:mc="http://schemas.openxmlformats.org/markup-compatibility/2006">
    <mc:Choice xmlns:p14="http://schemas.microsoft.com/office/powerpoint/2010/main" Requires="p14">
      <p:transition spd="slow" p14:dur="2000" advTm="81186"/>
    </mc:Choice>
    <mc:Fallback>
      <p:transition spd="slow" advTm="8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9477" x="3724275" y="7043738"/>
          <p14:tracePt t="9542" x="3433763" y="6821488"/>
          <p14:tracePt t="9551" x="3589338" y="6254750"/>
          <p14:tracePt t="9556" x="3830638" y="5262563"/>
          <p14:tracePt t="9563" x="3957638" y="4722813"/>
          <p14:tracePt t="9571" x="4129088" y="3998913"/>
          <p14:tracePt t="9579" x="4298950" y="3503613"/>
          <p14:tracePt t="9586" x="4468813" y="3063875"/>
          <p14:tracePt t="9594" x="4767263" y="2425700"/>
          <p14:tracePt t="9601" x="4922838" y="2141538"/>
          <p14:tracePt t="9609" x="5035550" y="1914525"/>
          <p14:tracePt t="9615" x="5164138" y="1589088"/>
          <p14:tracePt t="9623" x="5276850" y="1347788"/>
          <p14:tracePt t="9630" x="5319713" y="1247775"/>
          <p14:tracePt t="9638" x="5376863" y="1163638"/>
          <p14:tracePt t="9644" x="5405438" y="1106488"/>
          <p14:tracePt t="9652" x="5419725" y="1077913"/>
          <p14:tracePt t="9659" x="5448300" y="1049338"/>
          <p14:tracePt t="9666" x="5448300" y="1035050"/>
          <p14:tracePt t="9674" x="5462588" y="1020763"/>
          <p14:tracePt t="9682" x="5476875" y="1006475"/>
          <p14:tracePt t="9711" x="5476875" y="992188"/>
          <p14:tracePt t="9793" x="5476875" y="977900"/>
          <p14:tracePt t="9903" x="5462588" y="992188"/>
          <p14:tracePt t="9910" x="5434013" y="1020763"/>
          <p14:tracePt t="9917" x="5405438" y="1035050"/>
          <p14:tracePt t="9924" x="5376863" y="1077913"/>
          <p14:tracePt t="9934" x="5334000" y="1092200"/>
          <p14:tracePt t="9939" x="5319713" y="1120775"/>
          <p14:tracePt t="9947" x="5305425" y="1135063"/>
          <p14:tracePt t="9953" x="5276850" y="1149350"/>
          <p14:tracePt t="9961" x="5262563" y="1177925"/>
          <p14:tracePt t="9969" x="5235575" y="1190625"/>
          <p14:tracePt t="9976" x="5221288" y="1219200"/>
          <p14:tracePt t="9985" x="5192713" y="1247775"/>
          <p14:tracePt t="9991" x="5178425" y="1262063"/>
          <p14:tracePt t="10000" x="5149850" y="1304925"/>
          <p14:tracePt t="10013" x="5135563" y="1319213"/>
          <p14:tracePt t="10020" x="5135563" y="1333500"/>
          <p14:tracePt t="10027" x="5121275" y="1347788"/>
          <p14:tracePt t="10035" x="5121275" y="1362075"/>
          <p14:tracePt t="10042" x="5106988" y="1362075"/>
          <p14:tracePt t="10050" x="5092700" y="1376363"/>
          <p14:tracePt t="10057" x="5092700" y="1390650"/>
          <p14:tracePt t="10072" x="5078413" y="1390650"/>
          <p14:tracePt t="10079" x="5078413" y="1403350"/>
          <p14:tracePt t="10108" x="5078413" y="1417638"/>
          <p14:tracePt t="10153" x="5078413" y="1431925"/>
          <p14:tracePt t="10197" x="5064125" y="1460500"/>
          <p14:tracePt t="10211" x="5064125" y="1489075"/>
          <p14:tracePt t="10218" x="5049838" y="1503363"/>
          <p14:tracePt t="10234" x="5049838" y="1531938"/>
          <p14:tracePt t="10248" x="5035550" y="1546225"/>
          <p14:tracePt t="10263" x="5035550" y="1560513"/>
          <p14:tracePt t="10270" x="5022850" y="1574800"/>
          <p14:tracePt t="10277" x="5008563" y="1589088"/>
          <p14:tracePt t="10292" x="4994275" y="1617663"/>
          <p14:tracePt t="10300" x="4979988" y="1630363"/>
          <p14:tracePt t="10306" x="4965700" y="1644650"/>
          <p14:tracePt t="10314" x="4951413" y="1673225"/>
          <p14:tracePt t="10321" x="4937125" y="1687513"/>
          <p14:tracePt t="10344" x="4937125" y="1701800"/>
          <p14:tracePt t="10352" x="4922838" y="1701800"/>
          <p14:tracePt t="10367" x="4922838" y="1716088"/>
          <p14:tracePt t="10999" x="4965700" y="1716088"/>
          <p14:tracePt t="11007" x="5035550" y="1716088"/>
          <p14:tracePt t="11013" x="5078413" y="1716088"/>
          <p14:tracePt t="11021" x="5178425" y="1701800"/>
          <p14:tracePt t="11028" x="5249863" y="1687513"/>
          <p14:tracePt t="11038" x="5348288" y="1673225"/>
          <p14:tracePt t="11042" x="5391150" y="1673225"/>
          <p14:tracePt t="11051" x="5448300" y="1644650"/>
          <p14:tracePt t="11057" x="5546725" y="1644650"/>
          <p14:tracePt t="11064" x="5589588" y="1630363"/>
          <p14:tracePt t="11072" x="5661025" y="1617663"/>
          <p14:tracePt t="11079" x="5702300" y="1617663"/>
          <p14:tracePt t="11086" x="5730875" y="1617663"/>
          <p14:tracePt t="11094" x="5730875" y="1603375"/>
          <p14:tracePt t="11102" x="5745163" y="1603375"/>
          <p14:tracePt t="11117" x="5759450" y="1603375"/>
          <p14:tracePt t="11131" x="5773738" y="1603375"/>
          <p14:tracePt t="11167" x="5788025" y="1603375"/>
          <p14:tracePt t="11226" x="5802313" y="1603375"/>
          <p14:tracePt t="11241" x="5830888" y="1603375"/>
          <p14:tracePt t="11256" x="5845175" y="1603375"/>
          <p14:tracePt t="11270" x="5859463" y="1603375"/>
          <p14:tracePt t="11278" x="5859463" y="1617663"/>
          <p14:tracePt t="11286" x="5873750" y="1617663"/>
          <p14:tracePt t="11292" x="5888038" y="1630363"/>
          <p14:tracePt t="11302" x="5888038" y="1644650"/>
          <p14:tracePt t="11307" x="5902325" y="1658938"/>
          <p14:tracePt t="11388" x="5902325" y="1673225"/>
          <p14:tracePt t="11417" x="5916613" y="1673225"/>
          <p14:tracePt t="11424" x="5916613" y="1687513"/>
          <p14:tracePt t="11439" x="5929313" y="1687513"/>
          <p14:tracePt t="11454" x="5929313" y="1701800"/>
          <p14:tracePt t="11859" x="5943600" y="1701800"/>
          <p14:tracePt t="11874" x="5957888" y="1701800"/>
          <p14:tracePt t="11882" x="5986463" y="1716088"/>
          <p14:tracePt t="11899" x="6000750" y="1716088"/>
          <p14:tracePt t="11911" x="6029325" y="1716088"/>
          <p14:tracePt t="11925" x="6043613" y="1716088"/>
          <p14:tracePt t="12065" x="6057900" y="1716088"/>
          <p14:tracePt t="12095" x="6057900" y="1730375"/>
          <p14:tracePt t="12228" x="6072188" y="1730375"/>
          <p14:tracePt t="14873" x="6072188" y="1758950"/>
          <p14:tracePt t="14880" x="6072188" y="1773238"/>
          <p14:tracePt t="14905" x="6072188" y="1801813"/>
          <p14:tracePt t="14909" x="6072188" y="1816100"/>
          <p14:tracePt t="14916" x="6072188" y="1830388"/>
          <p14:tracePt t="14924" x="6057900" y="1857375"/>
          <p14:tracePt t="14931" x="6043613" y="1885950"/>
          <p14:tracePt t="14938" x="6043613" y="1900238"/>
          <p14:tracePt t="14949" x="6029325" y="1914525"/>
          <p14:tracePt t="14955" x="6029325" y="1928813"/>
          <p14:tracePt t="14960" x="6000750" y="1957388"/>
          <p14:tracePt t="14971" x="5972175" y="1971675"/>
          <p14:tracePt t="14975" x="5957888" y="1985963"/>
          <p14:tracePt t="14985" x="5929313" y="2000250"/>
          <p14:tracePt t="14990" x="5902325" y="2014538"/>
          <p14:tracePt t="14998" x="5888038" y="2028825"/>
          <p14:tracePt t="15006" x="5859463" y="2043113"/>
          <p14:tracePt t="15012" x="5845175" y="2043113"/>
          <p14:tracePt t="15021" x="5816600" y="2043113"/>
          <p14:tracePt t="15028" x="5802313" y="2043113"/>
          <p14:tracePt t="15036" x="5773738" y="2055813"/>
          <p14:tracePt t="15041" x="5745163" y="2055813"/>
          <p14:tracePt t="15050" x="5730875" y="2070100"/>
          <p14:tracePt t="15057" x="5702300" y="2070100"/>
          <p14:tracePt t="15064" x="5675313" y="2070100"/>
          <p14:tracePt t="15071" x="5661025" y="2084388"/>
          <p14:tracePt t="15078" x="5646738" y="2084388"/>
          <p14:tracePt t="15087" x="5603875" y="2098675"/>
          <p14:tracePt t="15092" x="5589588" y="2098675"/>
          <p14:tracePt t="15101" x="5575300" y="2112963"/>
          <p14:tracePt t="15107" x="5561013" y="2112963"/>
          <p14:tracePt t="15114" x="5532438" y="2112963"/>
          <p14:tracePt t="15121" x="5503863" y="2112963"/>
          <p14:tracePt t="15129" x="5476875" y="2127250"/>
          <p14:tracePt t="15136" x="5448300" y="2127250"/>
          <p14:tracePt t="15144" x="5405438" y="2141538"/>
          <p14:tracePt t="15152" x="5362575" y="2141538"/>
          <p14:tracePt t="15158" x="5334000" y="2141538"/>
          <p14:tracePt t="15168" x="5305425" y="2155825"/>
          <p14:tracePt t="15173" x="5291138" y="2170113"/>
          <p14:tracePt t="15180" x="5262563" y="2184400"/>
          <p14:tracePt t="15187" x="5221288" y="2184400"/>
          <p14:tracePt t="15195" x="5192713" y="2184400"/>
          <p14:tracePt t="15202" x="5164138" y="2198688"/>
          <p14:tracePt t="15210" x="5135563" y="2212975"/>
          <p14:tracePt t="15218" x="5092700" y="2212975"/>
          <p14:tracePt t="15224" x="5064125" y="2227263"/>
          <p14:tracePt t="15233" x="5035550" y="2227263"/>
          <p14:tracePt t="15239" x="5008563" y="2241550"/>
          <p14:tracePt t="15247" x="4979988" y="2255838"/>
          <p14:tracePt t="15253" x="4951413" y="2255838"/>
          <p14:tracePt t="15260" x="4922838" y="2282825"/>
          <p14:tracePt t="15268" x="4894263" y="2297113"/>
          <p14:tracePt t="15276" x="4851400" y="2297113"/>
          <p14:tracePt t="15285" x="4822825" y="2297113"/>
          <p14:tracePt t="15290" x="4781550" y="2311400"/>
          <p14:tracePt t="15297" x="4752975" y="2325688"/>
          <p14:tracePt t="15305" x="4710113" y="2339975"/>
          <p14:tracePt t="15313" x="4695825" y="2339975"/>
          <p14:tracePt t="15319" x="4667250" y="2339975"/>
          <p14:tracePt t="15326" x="4652963" y="2354263"/>
          <p14:tracePt t="15334" x="4624388" y="2354263"/>
          <p14:tracePt t="15342" x="4610100" y="2354263"/>
          <p14:tracePt t="15351" x="4581525" y="2354263"/>
          <p14:tracePt t="15356" x="4554538" y="2368550"/>
          <p14:tracePt t="15364" x="4540250" y="2368550"/>
          <p14:tracePt t="15371" x="4525963" y="2368550"/>
          <p14:tracePt t="15379" x="4511675" y="2368550"/>
          <p14:tracePt t="15385" x="4497388" y="2368550"/>
          <p14:tracePt t="15393" x="4483100" y="2382838"/>
          <p14:tracePt t="15401" x="4468813" y="2382838"/>
          <p14:tracePt t="15408" x="4454525" y="2382838"/>
          <p14:tracePt t="15418" x="4440238" y="2397125"/>
          <p14:tracePt t="15423" x="4425950" y="2397125"/>
          <p14:tracePt t="15430" x="4411663" y="2397125"/>
          <p14:tracePt t="15437" x="4397375" y="2397125"/>
          <p14:tracePt t="15445" x="4383088" y="2397125"/>
          <p14:tracePt t="15452" x="4368800" y="2397125"/>
          <p14:tracePt t="15460" x="4341813" y="2397125"/>
          <p14:tracePt t="15468" x="4327525" y="2397125"/>
          <p14:tracePt t="15474" x="4313238" y="2397125"/>
          <p14:tracePt t="15482" x="4270375" y="2411413"/>
          <p14:tracePt t="15488" x="4241800" y="2411413"/>
          <p14:tracePt t="15497" x="4213225" y="2411413"/>
          <p14:tracePt t="15503" x="4198938" y="2411413"/>
          <p14:tracePt t="15511" x="4184650" y="2425700"/>
          <p14:tracePt t="15518" x="4170363" y="2425700"/>
          <p14:tracePt t="15526" x="4156075" y="2425700"/>
          <p14:tracePt t="15534" x="4141788" y="2425700"/>
          <p14:tracePt t="15540" x="4129088" y="2425700"/>
          <p14:tracePt t="15555" x="4114800" y="2425700"/>
          <p14:tracePt t="15584" x="4100513" y="2425700"/>
          <p14:tracePt t="15763" x="4129088" y="2425700"/>
          <p14:tracePt t="15769" x="4170363" y="2411413"/>
          <p14:tracePt t="15777" x="4213225" y="2411413"/>
          <p14:tracePt t="15785" x="4241800" y="2411413"/>
          <p14:tracePt t="15791" x="4270375" y="2411413"/>
          <p14:tracePt t="15797" x="4284663" y="2411413"/>
          <p14:tracePt t="15805" x="4298950" y="2411413"/>
          <p14:tracePt t="15813" x="4327525" y="2411413"/>
          <p14:tracePt t="15819" x="4356100" y="2411413"/>
          <p14:tracePt t="15827" x="4368800" y="2411413"/>
          <p14:tracePt t="15835" x="4397375" y="2411413"/>
          <p14:tracePt t="15842" x="4425950" y="2411413"/>
          <p14:tracePt t="15851" x="4454525" y="2411413"/>
          <p14:tracePt t="15856" x="4468813" y="2411413"/>
          <p14:tracePt t="15864" x="4483100" y="2411413"/>
          <p14:tracePt t="15871" x="4497388" y="2411413"/>
          <p14:tracePt t="15886" x="4525963" y="2411413"/>
          <p14:tracePt t="15893" x="4540250" y="2411413"/>
          <p14:tracePt t="15908" x="4554538" y="2411413"/>
          <p14:tracePt t="15915" x="4568825" y="2411413"/>
          <p14:tracePt t="15922" x="4581525" y="2411413"/>
          <p14:tracePt t="15937" x="4610100" y="2411413"/>
          <p14:tracePt t="15945" x="4624388" y="2411413"/>
          <p14:tracePt t="15952" x="4638675" y="2411413"/>
          <p14:tracePt t="15959" x="4667250" y="2411413"/>
          <p14:tracePt t="15967" x="4681538" y="2411413"/>
          <p14:tracePt t="15974" x="4695825" y="2411413"/>
          <p14:tracePt t="15982" x="4710113" y="2411413"/>
          <p14:tracePt t="15997" x="4724400" y="2411413"/>
          <p14:tracePt t="16527" x="4710113" y="2411413"/>
          <p14:tracePt t="16532" x="4695825" y="2411413"/>
          <p14:tracePt t="16539" x="4667250" y="2425700"/>
          <p14:tracePt t="16547" x="4638675" y="2454275"/>
          <p14:tracePt t="16554" x="4610100" y="2468563"/>
          <p14:tracePt t="16562" x="4595813" y="2482850"/>
          <p14:tracePt t="16569" x="4568825" y="2495550"/>
          <p14:tracePt t="16577" x="4554538" y="2509838"/>
          <p14:tracePt t="16584" x="4540250" y="2524125"/>
          <p14:tracePt t="16591" x="4525963" y="2524125"/>
          <p14:tracePt t="16606" x="4511675" y="2538413"/>
          <p14:tracePt t="16613" x="4497388" y="2538413"/>
          <p14:tracePt t="16651" x="4483100" y="2552700"/>
          <p14:tracePt t="16717" x="4525963" y="2552700"/>
          <p14:tracePt t="16724" x="4568825" y="2552700"/>
          <p14:tracePt t="16731" x="4610100" y="2552700"/>
          <p14:tracePt t="16738" x="4652963" y="2552700"/>
          <p14:tracePt t="16747" x="4695825" y="2552700"/>
          <p14:tracePt t="16753" x="4752975" y="2552700"/>
          <p14:tracePt t="16760" x="4808538" y="2552700"/>
          <p14:tracePt t="16768" x="4865688" y="2552700"/>
          <p14:tracePt t="16776" x="4908550" y="2538413"/>
          <p14:tracePt t="16785" x="4951413" y="2538413"/>
          <p14:tracePt t="16790" x="4994275" y="2538413"/>
          <p14:tracePt t="16797" x="5035550" y="2524125"/>
          <p14:tracePt t="16804" x="5078413" y="2524125"/>
          <p14:tracePt t="16812" x="5121275" y="2524125"/>
          <p14:tracePt t="16819" x="5149850" y="2524125"/>
          <p14:tracePt t="16827" x="5178425" y="2524125"/>
          <p14:tracePt t="16835" x="5207000" y="2524125"/>
          <p14:tracePt t="16842" x="5221288" y="2524125"/>
          <p14:tracePt t="16850" x="5235575" y="2524125"/>
          <p14:tracePt t="16856" x="5249863" y="2524125"/>
          <p14:tracePt t="16886" x="5262563" y="2524125"/>
          <p14:tracePt t="16918" x="5276850" y="2524125"/>
          <p14:tracePt t="17062" x="5262563" y="2524125"/>
          <p14:tracePt t="17085" x="5249863" y="2524125"/>
          <p14:tracePt t="17121" x="5235575" y="2524125"/>
          <p14:tracePt t="17268" x="5249863" y="2524125"/>
          <p14:tracePt t="17284" x="5262563" y="2524125"/>
          <p14:tracePt t="17290" x="5276850" y="2524125"/>
          <p14:tracePt t="17297" x="5291138" y="2524125"/>
          <p14:tracePt t="17304" x="5305425" y="2524125"/>
          <p14:tracePt t="17312" x="5319713" y="2524125"/>
          <p14:tracePt t="17319" x="5334000" y="2524125"/>
          <p14:tracePt t="17327" x="5362575" y="2524125"/>
          <p14:tracePt t="17334" x="5376863" y="2524125"/>
          <p14:tracePt t="17341" x="5391150" y="2524125"/>
          <p14:tracePt t="17350" x="5419725" y="2524125"/>
          <p14:tracePt t="17356" x="5434013" y="2524125"/>
          <p14:tracePt t="17371" x="5462588" y="2524125"/>
          <p14:tracePt t="17378" x="5476875" y="2524125"/>
          <p14:tracePt t="17386" x="5489575" y="2524125"/>
          <p14:tracePt t="17393" x="5518150" y="2524125"/>
          <p14:tracePt t="17400" x="5546725" y="2524125"/>
          <p14:tracePt t="17408" x="5575300" y="2524125"/>
          <p14:tracePt t="17417" x="5589588" y="2524125"/>
          <p14:tracePt t="17422" x="5618163" y="2524125"/>
          <p14:tracePt t="17430" x="5646738" y="2524125"/>
          <p14:tracePt t="17437" x="5675313" y="2524125"/>
          <p14:tracePt t="17444" x="5702300" y="2524125"/>
          <p14:tracePt t="17459" x="5730875" y="2524125"/>
          <p14:tracePt t="17474" x="5745163" y="2524125"/>
          <p14:tracePt t="17481" x="5759450" y="2524125"/>
          <p14:tracePt t="17488" x="5773738" y="2524125"/>
          <p14:tracePt t="17496" x="5788025" y="2524125"/>
          <p14:tracePt t="17511" x="5802313" y="2524125"/>
          <p14:tracePt t="17526" x="5816600" y="2524125"/>
          <p14:tracePt t="17533" x="5830888" y="2524125"/>
          <p14:tracePt t="18548" x="5816600" y="2524125"/>
          <p14:tracePt t="18555" x="5773738" y="2524125"/>
          <p14:tracePt t="18564" x="5716588" y="2524125"/>
          <p14:tracePt t="18570" x="5661025" y="2524125"/>
          <p14:tracePt t="18577" x="5603875" y="2524125"/>
          <p14:tracePt t="18585" x="5546725" y="2524125"/>
          <p14:tracePt t="18591" x="5503863" y="2524125"/>
          <p14:tracePt t="18601" x="5434013" y="2524125"/>
          <p14:tracePt t="18606" x="5348288" y="2524125"/>
          <p14:tracePt t="18613" x="5262563" y="2524125"/>
          <p14:tracePt t="18620" x="5092700" y="2524125"/>
          <p14:tracePt t="18628" x="4994275" y="2552700"/>
          <p14:tracePt t="18635" x="4865688" y="2566988"/>
          <p14:tracePt t="18643" x="4681538" y="2595563"/>
          <p14:tracePt t="18651" x="4568825" y="2624138"/>
          <p14:tracePt t="18657" x="4397375" y="2638425"/>
          <p14:tracePt t="18666" x="4198938" y="2681288"/>
          <p14:tracePt t="18671" x="3929063" y="2722563"/>
          <p14:tracePt t="18680" x="3632200" y="2808288"/>
          <p14:tracePt t="18686" x="3448050" y="2851150"/>
          <p14:tracePt t="18694" x="3248025" y="2935288"/>
          <p14:tracePt t="18701" x="2979738" y="3035300"/>
          <p14:tracePt t="18709" x="2695575" y="3133725"/>
          <p14:tracePt t="18719" x="2368550" y="3262313"/>
          <p14:tracePt t="18723" x="2241550" y="3305175"/>
          <p14:tracePt t="18732" x="2057400" y="3389313"/>
          <p14:tracePt t="18738" x="1858963" y="3460750"/>
          <p14:tracePt t="18745" x="1660525" y="3517900"/>
          <p14:tracePt t="18752" x="1503363" y="3573463"/>
          <p14:tracePt t="18760" x="1347788" y="3616325"/>
          <p14:tracePt t="18767" x="1276350" y="3644900"/>
          <p14:tracePt t="18776" x="1163638" y="3673475"/>
          <p14:tracePt t="18785" x="1106488" y="3716338"/>
          <p14:tracePt t="18790" x="1006475" y="3773488"/>
          <p14:tracePt t="18797" x="950913" y="3786188"/>
          <p14:tracePt t="18804" x="922338" y="3829050"/>
          <p14:tracePt t="18812" x="879475" y="3843338"/>
          <p14:tracePt t="18819" x="836613" y="3871913"/>
          <p14:tracePt t="18827" x="822325" y="3886200"/>
          <p14:tracePt t="18835" x="808038" y="3900488"/>
          <p14:tracePt t="18841" x="781050" y="3914775"/>
          <p14:tracePt t="18856" x="766763" y="3929063"/>
          <p14:tracePt t="18870" x="752475" y="3929063"/>
          <p14:tracePt t="18878" x="738188" y="3943350"/>
          <p14:tracePt t="18887" x="738188" y="3957638"/>
          <p14:tracePt t="18893" x="723900" y="3957638"/>
          <p14:tracePt t="18907" x="709613" y="3957638"/>
          <p14:tracePt t="18915" x="709613" y="3971925"/>
          <p14:tracePt t="18922" x="695325" y="3971925"/>
          <p14:tracePt t="18937" x="681038" y="3971925"/>
          <p14:tracePt t="19055" x="709613" y="3943350"/>
          <p14:tracePt t="19063" x="752475" y="3929063"/>
          <p14:tracePt t="19069" x="808038" y="3886200"/>
          <p14:tracePt t="19076" x="879475" y="3843338"/>
          <p14:tracePt t="19085" x="979488" y="3800475"/>
          <p14:tracePt t="19091" x="1063625" y="3773488"/>
          <p14:tracePt t="19100" x="1177925" y="3702050"/>
          <p14:tracePt t="19106" x="1319213" y="3602038"/>
          <p14:tracePt t="19113" x="1617663" y="3432175"/>
          <p14:tracePt t="19121" x="1914525" y="3262313"/>
          <p14:tracePt t="19128" x="2127250" y="3176588"/>
          <p14:tracePt t="19135" x="2298700" y="3092450"/>
          <p14:tracePt t="19143" x="2497138" y="3021013"/>
          <p14:tracePt t="19151" x="2738438" y="2949575"/>
          <p14:tracePt t="19157" x="2908300" y="2908300"/>
          <p14:tracePt t="19167" x="3063875" y="2879725"/>
          <p14:tracePt t="19172" x="3178175" y="2836863"/>
          <p14:tracePt t="19180" x="3276600" y="2822575"/>
          <p14:tracePt t="19187" x="3390900" y="2808288"/>
          <p14:tracePt t="19195" x="3503613" y="2794000"/>
          <p14:tracePt t="19202" x="3589338" y="2794000"/>
          <p14:tracePt t="19209" x="3646488" y="2794000"/>
          <p14:tracePt t="19218" x="3687763" y="2794000"/>
          <p14:tracePt t="19224" x="3716338" y="2794000"/>
          <p14:tracePt t="19232" x="3744913" y="2794000"/>
          <p14:tracePt t="19238" x="3773488" y="2794000"/>
          <p14:tracePt t="19247" x="3787775" y="2794000"/>
          <p14:tracePt t="19261" x="3816350" y="2794000"/>
          <p14:tracePt t="19277" x="3830638" y="2794000"/>
          <p14:tracePt t="19290" x="3859213" y="2794000"/>
          <p14:tracePt t="19304" x="3873500" y="2794000"/>
          <p14:tracePt t="19312" x="3873500" y="2808288"/>
          <p14:tracePt t="19320" x="3887788" y="2808288"/>
          <p14:tracePt t="19327" x="3902075" y="2822575"/>
          <p14:tracePt t="19342" x="3914775" y="2822575"/>
          <p14:tracePt t="19351" x="3914775" y="2836863"/>
          <p14:tracePt t="19364" x="3929063" y="2836863"/>
          <p14:tracePt t="19393" x="3929063" y="2851150"/>
          <p14:tracePt t="19402" x="3943350" y="2851150"/>
          <p14:tracePt t="19407" x="3943350" y="2879725"/>
          <p14:tracePt t="19423" x="3957638" y="2908300"/>
          <p14:tracePt t="19437" x="3957638" y="2921000"/>
          <p14:tracePt t="19459" x="3957638" y="2935288"/>
          <p14:tracePt t="19562" x="3971925" y="2935288"/>
          <p14:tracePt t="19576" x="4000500" y="2935288"/>
          <p14:tracePt t="19585" x="4000500" y="2949575"/>
          <p14:tracePt t="19591" x="4014788" y="2949575"/>
          <p14:tracePt t="19600" x="4029075" y="2949575"/>
          <p14:tracePt t="19607" x="4043363" y="2949575"/>
          <p14:tracePt t="19614" x="4057650" y="2949575"/>
          <p14:tracePt t="19621" x="4071938" y="2949575"/>
          <p14:tracePt t="19628" x="4086225" y="2949575"/>
          <p14:tracePt t="19636" x="4114800" y="2949575"/>
          <p14:tracePt t="19643" x="4129088" y="2949575"/>
          <p14:tracePt t="19651" x="4156075" y="2949575"/>
          <p14:tracePt t="19658" x="4170363" y="2949575"/>
          <p14:tracePt t="19668" x="4198938" y="2949575"/>
          <p14:tracePt t="19672" x="4227513" y="2949575"/>
          <p14:tracePt t="19679" x="4241800" y="2949575"/>
          <p14:tracePt t="19687" x="4256088" y="2949575"/>
          <p14:tracePt t="19694" x="4270375" y="2949575"/>
          <p14:tracePt t="19731" x="4284663" y="2949575"/>
          <p14:tracePt t="20003" x="4313238" y="2949575"/>
          <p14:tracePt t="20011" x="4341813" y="2949575"/>
          <p14:tracePt t="20018" x="4368800" y="2949575"/>
          <p14:tracePt t="20025" x="4411663" y="2949575"/>
          <p14:tracePt t="20034" x="4468813" y="2949575"/>
          <p14:tracePt t="20040" x="4511675" y="2949575"/>
          <p14:tracePt t="20047" x="4554538" y="2963863"/>
          <p14:tracePt t="20054" x="4610100" y="2963863"/>
          <p14:tracePt t="20062" x="4710113" y="2963863"/>
          <p14:tracePt t="20069" x="4808538" y="2963863"/>
          <p14:tracePt t="20077" x="4937125" y="2978150"/>
          <p14:tracePt t="20084" x="5035550" y="2978150"/>
          <p14:tracePt t="20091" x="5149850" y="2992438"/>
          <p14:tracePt t="20100" x="5262563" y="2992438"/>
          <p14:tracePt t="20107" x="5376863" y="3006725"/>
          <p14:tracePt t="20113" x="5462588" y="3021013"/>
          <p14:tracePt t="20121" x="5561013" y="3035300"/>
          <p14:tracePt t="20128" x="5632450" y="3049588"/>
          <p14:tracePt t="20135" x="5716588" y="3063875"/>
          <p14:tracePt t="20143" x="5816600" y="3078163"/>
          <p14:tracePt t="20151" x="5888038" y="3092450"/>
          <p14:tracePt t="20157" x="5986463" y="3133725"/>
          <p14:tracePt t="20166" x="6057900" y="3148013"/>
          <p14:tracePt t="20172" x="6143625" y="3176588"/>
          <p14:tracePt t="20180" x="6170613" y="3190875"/>
          <p14:tracePt t="20187" x="6199188" y="3205163"/>
          <p14:tracePt t="20194" x="6213475" y="3219450"/>
          <p14:tracePt t="20201" x="6242050" y="3233738"/>
          <p14:tracePt t="20209" x="6256338" y="3248025"/>
          <p14:tracePt t="20219" x="6270625" y="3248025"/>
          <p14:tracePt t="20554" x="6284913" y="3248025"/>
          <p14:tracePt t="20562" x="6342063" y="3205163"/>
          <p14:tracePt t="20569" x="6411913" y="3162300"/>
          <p14:tracePt t="20576" x="6483350" y="3148013"/>
          <p14:tracePt t="20584" x="6554788" y="3106738"/>
          <p14:tracePt t="20591" x="6638925" y="3078163"/>
          <p14:tracePt t="20599" x="6837363" y="3049588"/>
          <p14:tracePt t="20606" x="6965950" y="2992438"/>
          <p14:tracePt t="20613" x="7064375" y="2978150"/>
          <p14:tracePt t="20620" x="7164388" y="2963863"/>
          <p14:tracePt t="20627" x="7277100" y="2935288"/>
          <p14:tracePt t="20635" x="7405688" y="2921000"/>
          <p14:tracePt t="20643" x="7489825" y="2908300"/>
          <p14:tracePt t="20650" x="7561263" y="2879725"/>
          <p14:tracePt t="20657" x="7632700" y="2879725"/>
          <p14:tracePt t="20666" x="7704138" y="2879725"/>
          <p14:tracePt t="20671" x="7759700" y="2865438"/>
          <p14:tracePt t="20679" x="7831138" y="2865438"/>
          <p14:tracePt t="20686" x="7916863" y="2851150"/>
          <p14:tracePt t="20694" x="7972425" y="2851150"/>
          <p14:tracePt t="20701" x="8029575" y="2851150"/>
          <p14:tracePt t="20709" x="8058150" y="2851150"/>
          <p14:tracePt t="20719" x="8101013" y="2851150"/>
          <p14:tracePt t="20723" x="8115300" y="2851150"/>
          <p14:tracePt t="20730" x="8170863" y="2851150"/>
          <p14:tracePt t="20747" x="8185150" y="2851150"/>
          <p14:tracePt t="20752" x="8199438" y="2851150"/>
          <p14:tracePt t="20759" x="8213725" y="2851150"/>
          <p14:tracePt t="20796" x="8228013" y="2851150"/>
          <p14:tracePt t="20811" x="8242300" y="2865438"/>
          <p14:tracePt t="20827" x="8256588" y="2865438"/>
          <p14:tracePt t="20877" x="8270875" y="2879725"/>
          <p14:tracePt t="20892" x="8285163" y="2908300"/>
          <p14:tracePt t="20902" x="8285163" y="2921000"/>
          <p14:tracePt t="20907" x="8299450" y="2935288"/>
          <p14:tracePt t="20915" x="8299450" y="2949575"/>
          <p14:tracePt t="20921" x="8313738" y="2963863"/>
          <p14:tracePt t="20929" x="8313738" y="2978150"/>
          <p14:tracePt t="21502" x="8285163" y="2978150"/>
          <p14:tracePt t="21509" x="8256588" y="2949575"/>
          <p14:tracePt t="21517" x="8213725" y="2879725"/>
          <p14:tracePt t="21524" x="8170863" y="2822575"/>
          <p14:tracePt t="21532" x="8115300" y="2736850"/>
          <p14:tracePt t="21539" x="8043863" y="2595563"/>
          <p14:tracePt t="21546" x="7874000" y="2268538"/>
          <p14:tracePt t="21553" x="7802563" y="2112963"/>
          <p14:tracePt t="21561" x="7704138" y="1928813"/>
          <p14:tracePt t="21568" x="7632700" y="1758950"/>
          <p14:tracePt t="21577" x="7561263" y="1503363"/>
          <p14:tracePt t="21583" x="7518400" y="1362075"/>
          <p14:tracePt t="21590" x="7504113" y="1177925"/>
          <p14:tracePt t="21598" x="7477125" y="1077913"/>
          <p14:tracePt t="21605" x="7477125" y="950913"/>
          <p14:tracePt t="21613" x="7462838" y="822325"/>
          <p14:tracePt t="21620" x="7462838" y="652463"/>
          <p14:tracePt t="25588" x="6796088" y="765175"/>
          <p14:tracePt t="25598" x="6610350" y="879475"/>
          <p14:tracePt t="25603" x="6497638" y="992188"/>
          <p14:tracePt t="25610" x="6242050" y="1276350"/>
          <p14:tracePt t="25618" x="6115050" y="1417638"/>
          <p14:tracePt t="25627" x="5986463" y="1560513"/>
          <p14:tracePt t="25634" x="5902325" y="1658938"/>
          <p14:tracePt t="25639" x="5702300" y="1914525"/>
          <p14:tracePt t="25648" x="5546725" y="2141538"/>
          <p14:tracePt t="25654" x="5476875" y="2297113"/>
          <p14:tracePt t="25662" x="5434013" y="2382838"/>
          <p14:tracePt t="25669" x="5391150" y="2468563"/>
          <p14:tracePt t="25677" x="5362575" y="2552700"/>
          <p14:tracePt t="25684" x="5334000" y="2609850"/>
          <p14:tracePt t="25691" x="5319713" y="2695575"/>
          <p14:tracePt t="25700" x="5305425" y="2779713"/>
          <p14:tracePt t="25706" x="5305425" y="2836863"/>
          <p14:tracePt t="25715" x="5305425" y="2865438"/>
          <p14:tracePt t="25720" x="5305425" y="2908300"/>
          <p14:tracePt t="25728" x="5305425" y="2935288"/>
          <p14:tracePt t="25735" x="5305425" y="2963863"/>
          <p14:tracePt t="25743" x="5305425" y="2978150"/>
          <p14:tracePt t="25750" x="5305425" y="2992438"/>
          <p14:tracePt t="25757" x="5319713" y="3006725"/>
          <p14:tracePt t="25767" x="5334000" y="3006725"/>
          <p14:tracePt t="25772" x="5334000" y="3021013"/>
          <p14:tracePt t="25779" x="5334000" y="3035300"/>
          <p14:tracePt t="25794" x="5348288" y="3049588"/>
          <p14:tracePt t="25801" x="5348288" y="3063875"/>
          <p14:tracePt t="25810" x="5348288" y="3078163"/>
          <p14:tracePt t="25818" x="5348288" y="3106738"/>
          <p14:tracePt t="25824" x="5348288" y="3121025"/>
          <p14:tracePt t="25834" x="5348288" y="3148013"/>
          <p14:tracePt t="25838" x="5348288" y="3176588"/>
          <p14:tracePt t="25850" x="5348288" y="3190875"/>
          <p14:tracePt t="25852" x="5348288" y="3205163"/>
          <p14:tracePt t="25868" x="5348288" y="3219450"/>
          <p14:tracePt t="26221" x="5319713" y="3219450"/>
          <p14:tracePt t="26229" x="5291138" y="3233738"/>
          <p14:tracePt t="26235" x="5276850" y="3233738"/>
          <p14:tracePt t="26243" x="5235575" y="3233738"/>
          <p14:tracePt t="26250" x="5221288" y="3233738"/>
          <p14:tracePt t="26257" x="5207000" y="3248025"/>
          <p14:tracePt t="26267" x="5192713" y="3248025"/>
          <p14:tracePt t="26272" x="5164138" y="3248025"/>
          <p14:tracePt t="26286" x="5135563" y="3248025"/>
          <p14:tracePt t="26294" x="5106988" y="3262313"/>
          <p14:tracePt t="26301" x="5092700" y="3262313"/>
          <p14:tracePt t="26308" x="5064125" y="3276600"/>
          <p14:tracePt t="26317" x="5049838" y="3276600"/>
          <p14:tracePt t="26323" x="5022850" y="3276600"/>
          <p14:tracePt t="26334" x="4994275" y="3290888"/>
          <p14:tracePt t="26338" x="4979988" y="3290888"/>
          <p14:tracePt t="26346" x="4951413" y="3305175"/>
          <p14:tracePt t="26360" x="4937125" y="3305175"/>
          <p14:tracePt t="26368" x="4922838" y="3319463"/>
          <p14:tracePt t="26374" x="4908550" y="3333750"/>
          <p14:tracePt t="26390" x="4894263" y="3333750"/>
          <p14:tracePt t="26398" x="4894263" y="3346450"/>
          <p14:tracePt t="26404" x="4879975" y="3346450"/>
          <p14:tracePt t="26418" x="4865688" y="3360738"/>
          <p14:tracePt t="26434" x="4851400" y="3360738"/>
          <p14:tracePt t="26449" x="4851400" y="3375025"/>
          <p14:tracePt t="26470" x="4851400" y="3389313"/>
          <p14:tracePt t="26478" x="4837113" y="3389313"/>
          <p14:tracePt t="26492" x="4837113" y="3403600"/>
          <p14:tracePt t="26529" x="4837113" y="3417888"/>
          <p14:tracePt t="26574" x="4837113" y="3432175"/>
          <p14:tracePt t="26677" x="4837113" y="3446463"/>
          <p14:tracePt t="27059" x="4837113" y="3432175"/>
          <p14:tracePt t="27067" x="4865688" y="3432175"/>
          <p14:tracePt t="27074" x="4865688" y="3417888"/>
          <p14:tracePt t="27083" x="4894263" y="3417888"/>
          <p14:tracePt t="27088" x="4922838" y="3389313"/>
          <p14:tracePt t="27096" x="4951413" y="3375025"/>
          <p14:tracePt t="27102" x="4965700" y="3375025"/>
          <p14:tracePt t="27110" x="4994275" y="3360738"/>
          <p14:tracePt t="27126" x="5008563" y="3360738"/>
          <p14:tracePt t="27134" x="5022850" y="3346450"/>
          <p14:tracePt t="27139" x="5035550" y="3346450"/>
          <p14:tracePt t="27149" x="5049838" y="3333750"/>
          <p14:tracePt t="27154" x="5064125" y="3333750"/>
          <p14:tracePt t="27162" x="5078413" y="3333750"/>
          <p14:tracePt t="27168" x="5092700" y="3333750"/>
          <p14:tracePt t="27177" x="5106988" y="3333750"/>
          <p14:tracePt t="27184" x="5121275" y="3333750"/>
          <p14:tracePt t="27191" x="5135563" y="3333750"/>
          <p14:tracePt t="27206" x="5164138" y="3333750"/>
          <p14:tracePt t="27220" x="5178425" y="3333750"/>
          <p14:tracePt t="27228" x="5192713" y="3333750"/>
          <p14:tracePt t="27235" x="5207000" y="3333750"/>
          <p14:tracePt t="27243" x="5221288" y="3333750"/>
          <p14:tracePt t="27257" x="5235575" y="3333750"/>
          <p14:tracePt t="27272" x="5262563" y="3333750"/>
          <p14:tracePt t="27286" x="5276850" y="3333750"/>
          <p14:tracePt t="27294" x="5291138" y="3333750"/>
          <p14:tracePt t="27301" x="5305425" y="3346450"/>
          <p14:tracePt t="27309" x="5319713" y="3346450"/>
          <p14:tracePt t="27317" x="5334000" y="3346450"/>
          <p14:tracePt t="27324" x="5348288" y="3346450"/>
          <p14:tracePt t="27333" x="5376863" y="3346450"/>
          <p14:tracePt t="27337" x="5391150" y="3360738"/>
          <p14:tracePt t="27345" x="5405438" y="3360738"/>
          <p14:tracePt t="27353" x="5434013" y="3360738"/>
          <p14:tracePt t="27360" x="5448300" y="3360738"/>
          <p14:tracePt t="27375" x="5462588" y="3360738"/>
          <p14:tracePt t="27383" x="5476875" y="3360738"/>
          <p14:tracePt t="27397" x="5489575" y="3375025"/>
          <p14:tracePt t="27412" x="5503863" y="3375025"/>
          <p14:tracePt t="27794" x="5518150" y="3375025"/>
          <p14:tracePt t="27808" x="5532438" y="3375025"/>
          <p14:tracePt t="27823" x="5546725" y="3375025"/>
          <p14:tracePt t="27831" x="5575300" y="3375025"/>
          <p14:tracePt t="27845" x="5589588" y="3375025"/>
          <p14:tracePt t="27852" x="5603875" y="3375025"/>
          <p14:tracePt t="27860" x="5618163" y="3375025"/>
          <p14:tracePt t="27867" x="5632450" y="3375025"/>
          <p14:tracePt t="27874" x="5646738" y="3375025"/>
          <p14:tracePt t="27883" x="5661025" y="3375025"/>
          <p14:tracePt t="27889" x="5675313" y="3375025"/>
          <p14:tracePt t="27904" x="5689600" y="3375025"/>
          <p14:tracePt t="27913" x="5702300" y="3375025"/>
          <p14:tracePt t="27933" x="5716588" y="3375025"/>
          <p14:tracePt t="27949" x="5730875" y="3375025"/>
          <p14:tracePt t="27970" x="5745163" y="3375025"/>
          <p14:tracePt t="27978" x="5759450" y="3389313"/>
          <p14:tracePt t="32439" x="5745163" y="3389313"/>
          <p14:tracePt t="32446" x="5745163" y="3403600"/>
          <p14:tracePt t="32453" x="5730875" y="3417888"/>
          <p14:tracePt t="32461" x="5730875" y="3432175"/>
          <p14:tracePt t="32476" x="5702300" y="3446463"/>
          <p14:tracePt t="32482" x="5702300" y="3460750"/>
          <p14:tracePt t="32489" x="5689600" y="3475038"/>
          <p14:tracePt t="32499" x="5675313" y="3489325"/>
          <p14:tracePt t="32504" x="5661025" y="3503613"/>
          <p14:tracePt t="32511" x="5646738" y="3532188"/>
          <p14:tracePt t="32519" x="5618163" y="3546475"/>
          <p14:tracePt t="32528" x="5603875" y="3573463"/>
          <p14:tracePt t="32534" x="5575300" y="3602038"/>
          <p14:tracePt t="32541" x="5561013" y="3630613"/>
          <p14:tracePt t="32549" x="5532438" y="3644900"/>
          <p14:tracePt t="32556" x="5532438" y="3673475"/>
          <p14:tracePt t="32564" x="5518150" y="3673475"/>
          <p14:tracePt t="32570" x="5503863" y="3702050"/>
          <p14:tracePt t="32578" x="5489575" y="3702050"/>
          <p14:tracePt t="32585" x="5489575" y="3716338"/>
          <p14:tracePt t="32592" x="5476875" y="3730625"/>
          <p14:tracePt t="32599" x="5476875" y="3744913"/>
          <p14:tracePt t="32607" x="5448300" y="3773488"/>
          <p14:tracePt t="32616" x="5434013" y="3786188"/>
          <p14:tracePt t="32622" x="5419725" y="3814763"/>
          <p14:tracePt t="32630" x="5391150" y="3857625"/>
          <p14:tracePt t="32636" x="5362575" y="3886200"/>
          <p14:tracePt t="32644" x="5348288" y="3914775"/>
          <p14:tracePt t="32651" x="5319713" y="3943350"/>
          <p14:tracePt t="32659" x="5291138" y="3957638"/>
          <p14:tracePt t="32666" x="5262563" y="3971925"/>
          <p14:tracePt t="32674" x="5235575" y="3998913"/>
          <p14:tracePt t="32682" x="5221288" y="4013200"/>
          <p14:tracePt t="32688" x="5207000" y="4027488"/>
          <p14:tracePt t="32696" x="5192713" y="4041775"/>
          <p14:tracePt t="32702" x="5178425" y="4041775"/>
          <p14:tracePt t="32917" x="5164138" y="4041775"/>
          <p14:tracePt t="32924" x="5135563" y="4041775"/>
          <p14:tracePt t="32932" x="5106988" y="4056063"/>
          <p14:tracePt t="32938" x="5092700" y="4056063"/>
          <p14:tracePt t="32944" x="5064125" y="4056063"/>
          <p14:tracePt t="32952" x="5035550" y="4056063"/>
          <p14:tracePt t="32960" x="4994275" y="4056063"/>
          <p14:tracePt t="32967" x="4965700" y="4056063"/>
          <p14:tracePt t="32975" x="4922838" y="4056063"/>
          <p14:tracePt t="32982" x="4879975" y="4056063"/>
          <p14:tracePt t="32989" x="4837113" y="4056063"/>
          <p14:tracePt t="32998" x="4808538" y="4041775"/>
          <p14:tracePt t="33005" x="4781550" y="4041775"/>
          <p14:tracePt t="33011" x="4752975" y="4027488"/>
          <p14:tracePt t="33018" x="4724400" y="4013200"/>
          <p14:tracePt t="33028" x="4695825" y="4013200"/>
          <p14:tracePt t="33034" x="4681538" y="3998913"/>
          <p14:tracePt t="33041" x="4652963" y="3986213"/>
          <p14:tracePt t="33049" x="4610100" y="3986213"/>
          <p14:tracePt t="33056" x="4595813" y="3971925"/>
          <p14:tracePt t="33064" x="4581525" y="3971925"/>
          <p14:tracePt t="33070" x="4554538" y="3971925"/>
          <p14:tracePt t="33078" x="4540250" y="3971925"/>
          <p14:tracePt t="33093" x="4511675" y="3971925"/>
          <p14:tracePt t="33107" x="4497388" y="3971925"/>
          <p14:tracePt t="33122" x="4483100" y="3971925"/>
          <p14:tracePt t="33130" x="4468813" y="3971925"/>
          <p14:tracePt t="33159" x="4454525" y="3971925"/>
          <p14:tracePt t="33541" x="4468813" y="3971925"/>
          <p14:tracePt t="33549" x="4483100" y="3957638"/>
          <p14:tracePt t="33556" x="4497388" y="3957638"/>
          <p14:tracePt t="33565" x="4525963" y="3943350"/>
          <p14:tracePt t="33570" x="4554538" y="3943350"/>
          <p14:tracePt t="33578" x="4581525" y="3943350"/>
          <p14:tracePt t="33585" x="4610100" y="3943350"/>
          <p14:tracePt t="33592" x="4652963" y="3929063"/>
          <p14:tracePt t="33600" x="4695825" y="3929063"/>
          <p14:tracePt t="33607" x="4724400" y="3914775"/>
          <p14:tracePt t="33616" x="4767263" y="3914775"/>
          <p14:tracePt t="33621" x="4795838" y="3900488"/>
          <p14:tracePt t="33630" x="4837113" y="3900488"/>
          <p14:tracePt t="33636" x="4865688" y="3900488"/>
          <p14:tracePt t="33644" x="4908550" y="3900488"/>
          <p14:tracePt t="33651" x="4937125" y="3886200"/>
          <p14:tracePt t="33659" x="4965700" y="3886200"/>
          <p14:tracePt t="33667" x="4994275" y="3886200"/>
          <p14:tracePt t="33674" x="5022850" y="3886200"/>
          <p14:tracePt t="33681" x="5049838" y="3886200"/>
          <p14:tracePt t="33688" x="5064125" y="3886200"/>
          <p14:tracePt t="33699" x="5078413" y="3886200"/>
          <p14:tracePt t="33702" x="5092700" y="3886200"/>
          <p14:tracePt t="33717" x="5106988" y="3886200"/>
          <p14:tracePt t="33725" x="5121275" y="3886200"/>
          <p14:tracePt t="33732" x="5135563" y="3886200"/>
          <p14:tracePt t="33748" x="5149850" y="3886200"/>
          <p14:tracePt t="33754" x="5164138" y="3886200"/>
          <p14:tracePt t="33761" x="5178425" y="3886200"/>
          <p14:tracePt t="33768" x="5192713" y="3886200"/>
          <p14:tracePt t="33783" x="5207000" y="3886200"/>
          <p14:tracePt t="33798" x="5235575" y="3886200"/>
          <p14:tracePt t="33815" x="5249863" y="3886200"/>
          <p14:tracePt t="33827" x="5262563" y="3886200"/>
          <p14:tracePt t="33835" x="5276850" y="3886200"/>
          <p14:tracePt t="33842" x="5291138" y="3886200"/>
          <p14:tracePt t="33857" x="5305425" y="3886200"/>
          <p14:tracePt t="33866" x="5319713" y="3886200"/>
          <p14:tracePt t="33872" x="5334000" y="3886200"/>
          <p14:tracePt t="33883" x="5348288" y="3886200"/>
          <p14:tracePt t="33894" x="5376863" y="3886200"/>
          <p14:tracePt t="33901" x="5391150" y="3886200"/>
          <p14:tracePt t="33909" x="5405438" y="3900488"/>
          <p14:tracePt t="33917" x="5434013" y="3900488"/>
          <p14:tracePt t="33923" x="5448300" y="3900488"/>
          <p14:tracePt t="33932" x="5462588" y="3900488"/>
          <p14:tracePt t="33938" x="5476875" y="3900488"/>
          <p14:tracePt t="33945" x="5518150" y="3900488"/>
          <p14:tracePt t="33952" x="5532438" y="3900488"/>
          <p14:tracePt t="33961" x="5546725" y="3900488"/>
          <p14:tracePt t="33967" x="5561013" y="3900488"/>
          <p14:tracePt t="33974" x="5575300" y="3900488"/>
          <p14:tracePt t="33982" x="5589588" y="3900488"/>
          <p14:tracePt t="33989" x="5603875" y="3900488"/>
          <p14:tracePt t="33999" x="5618163" y="3900488"/>
          <p14:tracePt t="34004" x="5632450" y="3900488"/>
          <p14:tracePt t="34018" x="5646738" y="3900488"/>
          <p14:tracePt t="34027" x="5661025" y="3900488"/>
          <p14:tracePt t="34041" x="5675313" y="3900488"/>
          <p14:tracePt t="34048" x="5689600" y="3900488"/>
          <p14:tracePt t="35703" x="5702300" y="3900488"/>
          <p14:tracePt t="35710" x="5716588" y="3857625"/>
          <p14:tracePt t="35718" x="5759450" y="3814763"/>
          <p14:tracePt t="35724" x="5759450" y="3786188"/>
          <p14:tracePt t="35733" x="5788025" y="3744913"/>
          <p14:tracePt t="35738" x="5816600" y="3702050"/>
          <p14:tracePt t="35749" x="5859463" y="3616325"/>
          <p14:tracePt t="35753" x="5902325" y="3573463"/>
          <p14:tracePt t="35760" x="6072188" y="3333750"/>
          <p14:tracePt t="35767" x="6156325" y="3248025"/>
          <p14:tracePt t="35777" x="6227763" y="3190875"/>
          <p14:tracePt t="35783" x="6299200" y="3121025"/>
          <p14:tracePt t="35790" x="6370638" y="3035300"/>
          <p14:tracePt t="35799" x="6526213" y="2865438"/>
          <p14:tracePt t="35804" x="6681788" y="2695575"/>
          <p14:tracePt t="35813" x="6810375" y="2538413"/>
          <p14:tracePt t="35818" x="6908800" y="2454275"/>
          <p14:tracePt t="35828" x="7037388" y="2339975"/>
          <p14:tracePt t="35834" x="7135813" y="2255838"/>
          <p14:tracePt t="35841" x="7250113" y="2155825"/>
          <p14:tracePt t="35848" x="7377113" y="2028825"/>
          <p14:tracePt t="35856" x="7462838" y="1943100"/>
          <p14:tracePt t="35866" x="7532688" y="1843088"/>
          <p14:tracePt t="35870" x="7604125" y="1801813"/>
          <p14:tracePt t="35878" x="7632700" y="1758950"/>
          <p14:tracePt t="35886" x="7646988" y="1758950"/>
          <p14:tracePt t="35893" x="7689850" y="1730375"/>
          <p14:tracePt t="36217" x="7661275" y="1758950"/>
          <p14:tracePt t="36223" x="7646988" y="1801813"/>
          <p14:tracePt t="36231" x="7604125" y="1871663"/>
          <p14:tracePt t="36237" x="7575550" y="1914525"/>
          <p14:tracePt t="36248" x="7546975" y="1971675"/>
          <p14:tracePt t="36252" x="7532688" y="2000250"/>
          <p14:tracePt t="36260" x="7504113" y="2043113"/>
          <p14:tracePt t="36267" x="7462838" y="2141538"/>
          <p14:tracePt t="36275" x="7405688" y="2268538"/>
          <p14:tracePt t="36282" x="7377113" y="2325688"/>
          <p14:tracePt t="36289" x="7334250" y="2382838"/>
          <p14:tracePt t="36298" x="7319963" y="2425700"/>
          <p14:tracePt t="36304" x="7305675" y="2468563"/>
          <p14:tracePt t="36311" x="7264400" y="2538413"/>
          <p14:tracePt t="36318" x="7235825" y="2624138"/>
          <p14:tracePt t="36327" x="7192963" y="2722563"/>
          <p14:tracePt t="36333" x="7164388" y="2794000"/>
          <p14:tracePt t="36341" x="7150100" y="2865438"/>
          <p14:tracePt t="36349" x="7121525" y="2908300"/>
          <p14:tracePt t="36356" x="7121525" y="2949575"/>
          <p14:tracePt t="36365" x="7107238" y="2978150"/>
          <p14:tracePt t="36370" x="7092950" y="3006725"/>
          <p14:tracePt t="36377" x="7078663" y="3021013"/>
          <p14:tracePt t="36384" x="7078663" y="3035300"/>
          <p14:tracePt t="36797" x="7078663" y="3021013"/>
          <p14:tracePt t="36804" x="7078663" y="2992438"/>
          <p14:tracePt t="36811" x="7078663" y="2908300"/>
          <p14:tracePt t="36818" x="7078663" y="2822575"/>
          <p14:tracePt t="36827" x="7078663" y="2779713"/>
          <p14:tracePt t="36833" x="7078663" y="2736850"/>
          <p14:tracePt t="36840" x="7107238" y="2638425"/>
          <p14:tracePt t="36849" x="7135813" y="2495550"/>
          <p14:tracePt t="36855" x="7164388" y="2382838"/>
          <p14:tracePt t="36865" x="7192963" y="2311400"/>
          <p14:tracePt t="36870" x="7221538" y="2268538"/>
          <p14:tracePt t="36877" x="7264400" y="2198688"/>
          <p14:tracePt t="36885" x="7305675" y="2141538"/>
          <p14:tracePt t="36892" x="7348538" y="2070100"/>
          <p14:tracePt t="36900" x="7434263" y="1957388"/>
          <p14:tracePt t="36907" x="7477125" y="1885950"/>
          <p14:tracePt t="36914" x="7504113" y="1816100"/>
          <p14:tracePt t="36922" x="7546975" y="1744663"/>
          <p14:tracePt t="36930" x="7575550" y="1716088"/>
          <p14:tracePt t="36936" x="7589838" y="1658938"/>
          <p14:tracePt t="36944" x="7618413" y="1603375"/>
          <p14:tracePt t="36950" x="7646988" y="1574800"/>
          <p14:tracePt t="36958" x="7661275" y="1517650"/>
          <p14:tracePt t="36965" x="7689850" y="1474788"/>
          <p14:tracePt t="36973" x="7704138" y="1431925"/>
          <p14:tracePt t="36982" x="7716838" y="1403350"/>
          <p14:tracePt t="36987" x="7731125" y="1376363"/>
          <p14:tracePt t="36996" x="7745413" y="1362075"/>
          <p14:tracePt t="37002" x="7745413" y="1347788"/>
          <p14:tracePt t="37017" x="7759700" y="1333500"/>
          <p14:tracePt t="37024" x="7759700" y="1319213"/>
          <p14:tracePt t="37039" x="7773988" y="1304925"/>
          <p14:tracePt t="37053" x="7773988" y="1290638"/>
          <p14:tracePt t="37077" x="7788275" y="1290638"/>
          <p14:tracePt t="37082" x="7788275" y="1276350"/>
          <p14:tracePt t="37090" x="7802563" y="1262063"/>
          <p14:tracePt t="37106" x="7816850" y="1247775"/>
          <p14:tracePt t="37114" x="7816850" y="1233488"/>
          <p14:tracePt t="37120" x="7845425" y="1219200"/>
          <p14:tracePt t="37127" x="7845425" y="1177925"/>
          <p14:tracePt t="37134" x="7874000" y="1163638"/>
          <p14:tracePt t="37142" x="7874000" y="1149350"/>
          <p14:tracePt t="37149" x="7888288" y="1120775"/>
          <p14:tracePt t="37157" x="7888288" y="1106488"/>
          <p14:tracePt t="37166" x="7902575" y="1092200"/>
          <p14:tracePt t="37171" x="7902575" y="1063625"/>
          <p14:tracePt t="37180" x="7902575" y="1049338"/>
          <p14:tracePt t="37186" x="7902575" y="1020763"/>
          <p14:tracePt t="37193" x="7916863" y="992188"/>
          <p14:tracePt t="37200" x="7916863" y="965200"/>
          <p14:tracePt t="37208" x="7916863" y="936625"/>
          <p14:tracePt t="37215" x="7916863" y="922338"/>
          <p14:tracePt t="37223" x="7916863" y="908050"/>
          <p14:tracePt t="37232" x="7916863" y="893763"/>
          <p14:tracePt t="37237" x="7916863" y="879475"/>
          <p14:tracePt t="37245" x="7916863" y="865188"/>
          <p14:tracePt t="37260" x="7916863" y="850900"/>
          <p14:tracePt t="37274" x="7916863" y="836613"/>
          <p14:tracePt t="37282" x="7916863" y="822325"/>
          <p14:tracePt t="37289" x="7916863" y="808038"/>
          <p14:tracePt t="37303" x="7916863" y="793750"/>
          <p14:tracePt t="37311" x="7916863" y="779463"/>
          <p14:tracePt t="37325" x="7916863" y="752475"/>
          <p14:tracePt t="37340" x="7916863" y="738188"/>
          <p14:tracePt t="37355" x="7916863" y="723900"/>
          <p14:tracePt t="37364" x="7916863" y="709613"/>
          <p14:tracePt t="37458" x="7916863" y="695325"/>
          <p14:tracePt t="37481" x="7902575" y="681038"/>
          <p14:tracePt t="37494" x="7888288" y="666750"/>
          <p14:tracePt t="37510" x="7874000" y="652463"/>
          <p14:tracePt t="37524" x="7859713" y="638175"/>
          <p14:tracePt t="37539" x="7859713" y="623888"/>
          <p14:tracePt t="37547" x="7845425" y="623888"/>
          <p14:tracePt t="37553" x="7831138" y="609600"/>
          <p14:tracePt t="37561" x="7831138" y="595313"/>
          <p14:tracePt t="37568" x="7831138" y="581025"/>
          <p14:tracePt t="42568" x="7532688" y="638175"/>
          <p14:tracePt t="42573" x="7489825" y="666750"/>
          <p14:tracePt t="42581" x="7462838" y="681038"/>
          <p14:tracePt t="42588" x="7434263" y="738188"/>
          <p14:tracePt t="42597" x="7391400" y="779463"/>
          <p14:tracePt t="42603" x="7348538" y="836613"/>
          <p14:tracePt t="42610" x="7319963" y="879475"/>
          <p14:tracePt t="42619" x="7277100" y="965200"/>
          <p14:tracePt t="42626" x="7221538" y="1077913"/>
          <p14:tracePt t="42634" x="7135813" y="1262063"/>
          <p14:tracePt t="42639" x="7092950" y="1417638"/>
          <p14:tracePt t="42647" x="7050088" y="1531938"/>
          <p14:tracePt t="42653" x="7008813" y="1701800"/>
          <p14:tracePt t="42663" x="6965950" y="1957388"/>
          <p14:tracePt t="42668" x="6923088" y="2141538"/>
          <p14:tracePt t="42679" x="6894513" y="2255838"/>
          <p14:tracePt t="42682" x="6894513" y="2354263"/>
          <p14:tracePt t="42690" x="6894513" y="2468563"/>
          <p14:tracePt t="42698" x="6894513" y="2566988"/>
          <p14:tracePt t="42707" x="6908800" y="2681288"/>
          <p14:tracePt t="42714" x="6923088" y="2722563"/>
          <p14:tracePt t="42719" x="7008813" y="2851150"/>
          <p14:tracePt t="42726" x="7008813" y="2879725"/>
          <p14:tracePt t="42734" x="7037388" y="2908300"/>
          <p14:tracePt t="43035" x="7008813" y="2935288"/>
          <p14:tracePt t="43043" x="6980238" y="2949575"/>
          <p14:tracePt t="43050" x="6923088" y="2992438"/>
          <p14:tracePt t="43058" x="6851650" y="3049588"/>
          <p14:tracePt t="43067" x="6781800" y="3078163"/>
          <p14:tracePt t="43072" x="6710363" y="3121025"/>
          <p14:tracePt t="43081" x="6554788" y="3276600"/>
          <p14:tracePt t="43087" x="6370638" y="3432175"/>
          <p14:tracePt t="43096" x="6057900" y="3673475"/>
          <p14:tracePt t="43102" x="5916613" y="3800475"/>
          <p14:tracePt t="43109" x="5646738" y="4084638"/>
          <p14:tracePt t="43116" x="5362575" y="4481513"/>
          <p14:tracePt t="43124" x="5149850" y="4722813"/>
          <p14:tracePt t="43131" x="5035550" y="4851400"/>
          <p14:tracePt t="43138" x="4894263" y="5021263"/>
          <p14:tracePt t="43149" x="4752975" y="5219700"/>
          <p14:tracePt t="43153" x="4638675" y="5432425"/>
          <p14:tracePt t="43163" x="4568825" y="5559425"/>
          <p14:tracePt t="43167" x="4525963" y="5645150"/>
          <p14:tracePt t="43176" x="4483100" y="5702300"/>
          <p14:tracePt t="43182" x="4468813" y="5729288"/>
          <p14:tracePt t="43190" x="4454525" y="5772150"/>
          <p14:tracePt t="43197" x="4454525" y="5786438"/>
          <p14:tracePt t="43205" x="4454525" y="5815013"/>
          <p14:tracePt t="43219" x="4454525" y="5829300"/>
          <p14:tracePt t="43249" x="4454525" y="5843588"/>
          <p14:tracePt t="43322" x="4454525" y="5857875"/>
          <p14:tracePt t="43447" x="4468813" y="5857875"/>
          <p14:tracePt t="43463" x="4483100" y="5857875"/>
          <p14:tracePt t="43476" x="4497388" y="5857875"/>
          <p14:tracePt t="43491" x="4511675" y="5857875"/>
          <p14:tracePt t="43498" x="4511675" y="5843588"/>
          <p14:tracePt t="43506" x="4540250" y="5815013"/>
          <p14:tracePt t="43513" x="4540250" y="5800725"/>
          <p14:tracePt t="43520" x="4554538" y="5757863"/>
          <p14:tracePt t="43529" x="4568825" y="5729288"/>
          <p14:tracePt t="43535" x="4568825" y="5716588"/>
          <p14:tracePt t="43543" x="4581525" y="5702300"/>
          <p14:tracePt t="43550" x="4595813" y="5673725"/>
          <p14:tracePt t="43557" x="4610100" y="5616575"/>
          <p14:tracePt t="43564" x="4610100" y="5573713"/>
          <p14:tracePt t="43572" x="4610100" y="5530850"/>
          <p14:tracePt t="43580" x="4624388" y="5489575"/>
          <p14:tracePt t="43587" x="4624388" y="5461000"/>
          <p14:tracePt t="43596" x="4624388" y="5446713"/>
          <p14:tracePt t="43601" x="4624388" y="5432425"/>
          <p14:tracePt t="43609" x="4624388" y="5403850"/>
          <p14:tracePt t="43615" x="4624388" y="5389563"/>
          <p14:tracePt t="43624" x="4624388" y="5375275"/>
          <p14:tracePt t="43631" x="4624388" y="5360988"/>
          <p14:tracePt t="43646" x="4624388" y="5346700"/>
          <p14:tracePt t="43661" x="4624388" y="5332413"/>
          <p14:tracePt t="43667" x="4624388" y="5318125"/>
          <p14:tracePt t="43682" x="4610100" y="5318125"/>
          <p14:tracePt t="43778" x="4595813" y="5318125"/>
          <p14:tracePt t="44616" x="4595813" y="5303838"/>
          <p14:tracePt t="44637" x="4595813" y="5289550"/>
          <p14:tracePt t="44645" x="4610100" y="5276850"/>
          <p14:tracePt t="44652" x="4638675" y="5276850"/>
          <p14:tracePt t="44659" x="4667250" y="5262563"/>
          <p14:tracePt t="44667" x="4681538" y="5248275"/>
          <p14:tracePt t="44675" x="4695825" y="5248275"/>
          <p14:tracePt t="44680" x="4724400" y="5233988"/>
          <p14:tracePt t="44688" x="4738688" y="5233988"/>
          <p14:tracePt t="44695" x="4752975" y="5219700"/>
          <p14:tracePt t="44703" x="4767263" y="5219700"/>
          <p14:tracePt t="44711" x="4781550" y="5219700"/>
          <p14:tracePt t="44718" x="4795838" y="5219700"/>
          <p14:tracePt t="44725" x="4808538" y="5219700"/>
          <p14:tracePt t="44733" x="4822825" y="5219700"/>
          <p14:tracePt t="44739" x="4837113" y="5205413"/>
          <p14:tracePt t="44747" x="4851400" y="5205413"/>
          <p14:tracePt t="44755" x="4865688" y="5205413"/>
          <p14:tracePt t="44761" x="4894263" y="5205413"/>
          <p14:tracePt t="44769" x="4908550" y="5205413"/>
          <p14:tracePt t="44777" x="4922838" y="5191125"/>
          <p14:tracePt t="44784" x="4951413" y="5191125"/>
          <p14:tracePt t="44791" x="4979988" y="5191125"/>
          <p14:tracePt t="44798" x="4994275" y="5191125"/>
          <p14:tracePt t="44806" x="5008563" y="5191125"/>
          <p14:tracePt t="44813" x="5035550" y="5191125"/>
          <p14:tracePt t="44821" x="5049838" y="5176838"/>
          <p14:tracePt t="44828" x="5064125" y="5176838"/>
          <p14:tracePt t="44836" x="5092700" y="5162550"/>
          <p14:tracePt t="44844" x="5121275" y="5162550"/>
          <p14:tracePt t="44850" x="5149850" y="5162550"/>
          <p14:tracePt t="44858" x="5178425" y="5162550"/>
          <p14:tracePt t="44865" x="5207000" y="5148263"/>
          <p14:tracePt t="44872" x="5235575" y="5148263"/>
          <p14:tracePt t="44879" x="5249863" y="5133975"/>
          <p14:tracePt t="44897" x="5276850" y="5133975"/>
          <p14:tracePt t="44901" x="5291138" y="5133975"/>
          <p14:tracePt t="44908" x="5305425" y="5119688"/>
          <p14:tracePt t="45203" x="5319713" y="5091113"/>
          <p14:tracePt t="45211" x="5334000" y="5091113"/>
          <p14:tracePt t="45218" x="5348288" y="5076825"/>
          <p14:tracePt t="45225" x="5376863" y="5064125"/>
          <p14:tracePt t="45232" x="5391150" y="5049838"/>
          <p14:tracePt t="45240" x="5419725" y="5035550"/>
          <p14:tracePt t="45248" x="5448300" y="5021263"/>
          <p14:tracePt t="45256" x="5462588" y="4992688"/>
          <p14:tracePt t="45262" x="5476875" y="4992688"/>
          <p14:tracePt t="45270" x="5489575" y="4978400"/>
          <p14:tracePt t="45278" x="5503863" y="4964113"/>
          <p14:tracePt t="45284" x="5518150" y="4949825"/>
          <p14:tracePt t="45292" x="5532438" y="4949825"/>
          <p14:tracePt t="45298" x="5546725" y="4949825"/>
          <p14:tracePt t="45307" x="5546725" y="4935538"/>
          <p14:tracePt t="45314" x="5561013" y="4935538"/>
          <p14:tracePt t="47232" x="5561013" y="4906963"/>
          <p14:tracePt t="47239" x="5561013" y="4851400"/>
          <p14:tracePt t="47246" x="5575300" y="4751388"/>
          <p14:tracePt t="47253" x="5575300" y="4708525"/>
          <p14:tracePt t="47262" x="5575300" y="4651375"/>
          <p14:tracePt t="47268" x="5618163" y="4481513"/>
          <p14:tracePt t="47276" x="5661025" y="4283075"/>
          <p14:tracePt t="47283" x="5702300" y="4184650"/>
          <p14:tracePt t="47290" x="5759450" y="4027488"/>
          <p14:tracePt t="47297" x="5916613" y="3759200"/>
          <p14:tracePt t="47305" x="6129338" y="3417888"/>
          <p14:tracePt t="47312" x="6242050" y="3262313"/>
          <p14:tracePt t="47319" x="6327775" y="3121025"/>
          <p14:tracePt t="47328" x="6440488" y="2992438"/>
          <p14:tracePt t="47334" x="6554788" y="2836863"/>
          <p14:tracePt t="47341" x="6738938" y="2595563"/>
          <p14:tracePt t="47348" x="6865938" y="2454275"/>
          <p14:tracePt t="47356" x="6994525" y="2311400"/>
          <p14:tracePt t="47364" x="7078663" y="2212975"/>
          <p14:tracePt t="47371" x="7164388" y="2127250"/>
          <p14:tracePt t="47379" x="7250113" y="2028825"/>
          <p14:tracePt t="47386" x="7334250" y="1871663"/>
          <p14:tracePt t="47394" x="7419975" y="1744663"/>
          <p14:tracePt t="47400" x="7504113" y="1617663"/>
          <p14:tracePt t="47409" x="7546975" y="1560513"/>
          <p14:tracePt t="47414" x="7604125" y="1489075"/>
          <p14:tracePt t="47422" x="7632700" y="1460500"/>
          <p14:tracePt t="47429" x="7661275" y="1431925"/>
          <p14:tracePt t="47436" x="7661275" y="1417638"/>
          <p14:tracePt t="47445" x="7675563" y="1403350"/>
          <p14:tracePt t="47451" x="7689850" y="1390650"/>
          <p14:tracePt t="47461" x="7704138" y="1390650"/>
          <p14:tracePt t="47466" x="7704138" y="1376363"/>
          <p14:tracePt t="47592" x="7704138" y="1362075"/>
          <p14:tracePt t="47599" x="7704138" y="1333500"/>
          <p14:tracePt t="47606" x="7704138" y="1304925"/>
          <p14:tracePt t="47613" x="7716838" y="1290638"/>
          <p14:tracePt t="47621" x="7731125" y="1262063"/>
          <p14:tracePt t="47629" x="7731125" y="1233488"/>
          <p14:tracePt t="47635" x="7731125" y="1219200"/>
          <p14:tracePt t="47644" x="7731125" y="1204913"/>
          <p14:tracePt t="47650" x="7731125" y="1177925"/>
          <p14:tracePt t="47658" x="7731125" y="1149350"/>
          <p14:tracePt t="47666" x="7745413" y="1120775"/>
          <p14:tracePt t="47672" x="7745413" y="1092200"/>
          <p14:tracePt t="47680" x="7745413" y="1049338"/>
          <p14:tracePt t="47687" x="7745413" y="1035050"/>
          <p14:tracePt t="47695" x="7745413" y="992188"/>
          <p14:tracePt t="47702" x="7745413" y="977900"/>
          <p14:tracePt t="47710" x="7745413" y="965200"/>
          <p14:tracePt t="47716" x="7745413" y="950913"/>
          <p14:tracePt t="47725" x="7745413" y="922338"/>
          <p14:tracePt t="47731" x="7745413" y="908050"/>
          <p14:tracePt t="47739" x="7745413" y="893763"/>
          <p14:tracePt t="47747" x="7745413" y="865188"/>
          <p14:tracePt t="47762" x="7745413" y="850900"/>
          <p14:tracePt t="48099" x="7745413" y="836613"/>
          <p14:tracePt t="48106" x="7745413" y="793750"/>
          <p14:tracePt t="48113" x="7745413" y="779463"/>
          <p14:tracePt t="48120" x="7745413" y="752475"/>
          <p14:tracePt t="48129" x="7745413" y="738188"/>
          <p14:tracePt t="48135" x="7731125" y="709613"/>
          <p14:tracePt t="48150" x="7731125" y="695325"/>
          <p14:tracePt t="48164" x="7731125" y="681038"/>
          <p14:tracePt t="48172" x="7731125" y="666750"/>
          <p14:tracePt t="48400" x="7731125" y="652463"/>
          <p14:tracePt t="48444" x="7731125" y="638175"/>
          <p14:tracePt t="64150" x="7518400" y="695325"/>
          <p14:tracePt t="64155" x="7477125" y="765175"/>
          <p14:tracePt t="64163" x="7250113" y="1333500"/>
          <p14:tracePt t="64169" x="7107238" y="1730375"/>
          <p14:tracePt t="64178" x="6994525" y="2070100"/>
          <p14:tracePt t="64183" x="6837363" y="2609850"/>
          <p14:tracePt t="64192" x="6767513" y="2921000"/>
          <p14:tracePt t="64198" x="6667500" y="3375025"/>
          <p14:tracePt t="64206" x="6511925" y="3986213"/>
          <p14:tracePt t="64213" x="6454775" y="4211638"/>
          <p14:tracePt t="64220" x="6299200" y="4708525"/>
          <p14:tracePt t="64227" x="6184900" y="5176838"/>
          <p14:tracePt t="64234" x="6115050" y="5346700"/>
          <p14:tracePt t="64244" x="6057900" y="5516563"/>
          <p14:tracePt t="64250" x="6015038" y="5688013"/>
          <p14:tracePt t="64258" x="5916613" y="5942013"/>
          <p14:tracePt t="64264" x="5859463" y="6084888"/>
          <p14:tracePt t="64272" x="5802313" y="6183313"/>
          <p14:tracePt t="64279" x="5773738" y="6254750"/>
          <p14:tracePt t="64286" x="5730875" y="6297613"/>
          <p14:tracePt t="64294" x="5716588" y="6340475"/>
          <p14:tracePt t="64301" x="5689600" y="6354763"/>
          <p14:tracePt t="64310" x="5675313" y="6381750"/>
          <p14:tracePt t="64316" x="5661025" y="6396038"/>
          <p14:tracePt t="64323" x="5646738" y="6410325"/>
          <p14:tracePt t="64330" x="5618163" y="6438900"/>
          <p14:tracePt t="64346" x="5618163" y="6453188"/>
          <p14:tracePt t="64353" x="5603875" y="6453188"/>
          <p14:tracePt t="64361" x="5603875" y="6467475"/>
          <p14:tracePt t="64367" x="5589588" y="6481763"/>
          <p14:tracePt t="64381" x="5575300" y="6481763"/>
          <p14:tracePt t="64389" x="5561013" y="6496050"/>
          <p14:tracePt t="64396" x="5546725" y="6496050"/>
          <p14:tracePt t="64404" x="5546725" y="6510338"/>
          <p14:tracePt t="64411" x="5518150" y="6524625"/>
          <p14:tracePt t="64419" x="5503863" y="6538913"/>
          <p14:tracePt t="64427" x="5489575" y="6553200"/>
          <p14:tracePt t="64433" x="5434013" y="6567488"/>
          <p14:tracePt t="64441" x="5405438" y="6581775"/>
          <p14:tracePt t="64448" x="5362575" y="6608763"/>
          <p14:tracePt t="64456" x="5334000" y="6623050"/>
          <p14:tracePt t="64462" x="5291138" y="6637338"/>
          <p14:tracePt t="64470" x="5262563" y="6637338"/>
          <p14:tracePt t="64478" x="5235575" y="6651625"/>
          <p14:tracePt t="64486" x="5207000" y="6651625"/>
          <p14:tracePt t="64495" x="5178425" y="6651625"/>
          <p14:tracePt t="64499" x="5149850" y="6665913"/>
          <p14:tracePt t="64508" x="5106988" y="6665913"/>
          <p14:tracePt t="64514" x="5078413" y="6665913"/>
          <p14:tracePt t="64522" x="5049838" y="6665913"/>
          <p14:tracePt t="64529" x="5035550" y="6665913"/>
          <p14:tracePt t="64536" x="5022850" y="6665913"/>
          <p14:tracePt t="64544" x="4994275" y="6665913"/>
          <p14:tracePt t="64566" x="4979988" y="6665913"/>
          <p14:tracePt t="64580" x="4965700" y="6665913"/>
          <p14:tracePt t="64603" x="4951413" y="6665913"/>
          <p14:tracePt t="64610" x="4937125" y="6665913"/>
          <p14:tracePt t="64627" x="4922838" y="6665913"/>
          <p14:tracePt t="64633" x="4922838" y="6651625"/>
          <p14:tracePt t="64639" x="4908550" y="6637338"/>
          <p14:tracePt t="64647" x="4908550" y="6623050"/>
          <p14:tracePt t="64655" x="4894263" y="6608763"/>
          <p14:tracePt t="64661" x="4879975" y="6594475"/>
          <p14:tracePt t="64669" x="4865688" y="6581775"/>
          <p14:tracePt t="64678" x="4851400" y="6581775"/>
          <p14:tracePt t="64683" x="4851400" y="6567488"/>
          <p14:tracePt t="64692" x="4837113" y="6553200"/>
          <p14:tracePt t="64698" x="4822825" y="6553200"/>
          <p14:tracePt t="64706" x="4808538" y="6538913"/>
          <p14:tracePt t="64720" x="4795838" y="6538913"/>
          <p14:tracePt t="64728" x="4781550" y="6524625"/>
          <p14:tracePt t="64743" x="4767263" y="6510338"/>
          <p14:tracePt t="64758" x="4752975" y="6510338"/>
          <p14:tracePt t="64772" x="4738688" y="6496050"/>
          <p14:tracePt t="64794" x="4724400" y="6481763"/>
          <p14:tracePt t="64801" x="4710113" y="6481763"/>
          <p14:tracePt t="64817" x="4695825" y="6481763"/>
          <p14:tracePt t="64838" x="4681538" y="6481763"/>
          <p14:tracePt t="64853" x="4667250" y="6467475"/>
          <p14:tracePt t="64868" x="4652963" y="6467475"/>
          <p14:tracePt t="64892" x="4652963" y="6453188"/>
          <p14:tracePt t="64905" x="4638675" y="6453188"/>
          <p14:tracePt t="65037" x="4638675" y="6438900"/>
          <p14:tracePt t="65082" x="4638675" y="6424613"/>
          <p14:tracePt t="65118" x="4652963" y="6424613"/>
          <p14:tracePt t="65126" x="4667250" y="6424613"/>
          <p14:tracePt t="65141" x="4667250" y="6410325"/>
          <p14:tracePt t="65170" x="4681538" y="6410325"/>
          <p14:tracePt t="65273" x="4681538" y="6396038"/>
          <p14:tracePt t="65302" x="4667250" y="6396038"/>
          <p14:tracePt t="65309" x="4667250" y="6381750"/>
          <p14:tracePt t="65325" x="4652963" y="6381750"/>
          <p14:tracePt t="67523" x="4667250" y="6381750"/>
          <p14:tracePt t="67529" x="4681538" y="6381750"/>
          <p14:tracePt t="67538" x="4695825" y="6381750"/>
          <p14:tracePt t="67546" x="4710113" y="6381750"/>
          <p14:tracePt t="67553" x="4724400" y="6381750"/>
          <p14:tracePt t="67559" x="4738688" y="6381750"/>
          <p14:tracePt t="67566" x="4752975" y="6381750"/>
          <p14:tracePt t="67573" x="4767263" y="6381750"/>
          <p14:tracePt t="67579" x="4781550" y="6381750"/>
          <p14:tracePt t="67587" x="4795838" y="6381750"/>
          <p14:tracePt t="67602" x="4808538" y="6381750"/>
          <p14:tracePt t="67609" x="4822825" y="6381750"/>
          <p14:tracePt t="67616" x="4837113" y="6381750"/>
          <p14:tracePt t="67624" x="4865688" y="6381750"/>
          <p14:tracePt t="67631" x="4908550" y="6381750"/>
          <p14:tracePt t="67639" x="4937125" y="6381750"/>
          <p14:tracePt t="67646" x="4965700" y="6396038"/>
          <p14:tracePt t="67654" x="4994275" y="6410325"/>
          <p14:tracePt t="67661" x="5022850" y="6410325"/>
          <p14:tracePt t="67668" x="5049838" y="6410325"/>
          <p14:tracePt t="67678" x="5078413" y="6424613"/>
          <p14:tracePt t="67683" x="5092700" y="6438900"/>
          <p14:tracePt t="67691" x="5149850" y="6438900"/>
          <p14:tracePt t="67697" x="5178425" y="6438900"/>
          <p14:tracePt t="67708" x="5207000" y="6438900"/>
          <p14:tracePt t="67712" x="5249863" y="6438900"/>
          <p14:tracePt t="67720" x="5276850" y="6453188"/>
          <p14:tracePt t="67727" x="5305425" y="6453188"/>
          <p14:tracePt t="67735" x="5319713" y="6453188"/>
          <p14:tracePt t="67744" x="5348288" y="6453188"/>
          <p14:tracePt t="67749" x="5376863" y="6467475"/>
          <p14:tracePt t="67758" x="5405438" y="6467475"/>
          <p14:tracePt t="67763" x="5419725" y="6467475"/>
          <p14:tracePt t="67772" x="5448300" y="6467475"/>
          <p14:tracePt t="67778" x="5476875" y="6481763"/>
          <p14:tracePt t="67786" x="5489575" y="6481763"/>
          <p14:tracePt t="67801" x="5518150" y="6481763"/>
          <p14:tracePt t="67816" x="5532438" y="6481763"/>
          <p14:tracePt t="67830" x="5546725" y="6481763"/>
          <p14:tracePt t="68557" x="5561013" y="6481763"/>
          <p14:tracePt t="68609" x="5575300" y="6481763"/>
          <p14:tracePt t="68631" x="5575300" y="6467475"/>
          <p14:tracePt t="68646" x="5589588" y="6467475"/>
          <p14:tracePt t="68764" x="5603875" y="6467475"/>
          <p14:tracePt t="68793" x="5618163" y="6467475"/>
          <p14:tracePt t="70154" x="5618163" y="6453188"/>
          <p14:tracePt t="70249" x="5603875" y="6453188"/>
          <p14:tracePt t="70263" x="5575300" y="6453188"/>
          <p14:tracePt t="70271" x="5546725" y="6467475"/>
          <p14:tracePt t="70279" x="5532438" y="6481763"/>
          <p14:tracePt t="70285" x="5518150" y="6481763"/>
          <p14:tracePt t="70297" x="5503863" y="6496050"/>
          <p14:tracePt t="70299" x="5489575" y="6496050"/>
          <p14:tracePt t="70307" x="5462588" y="6510338"/>
          <p14:tracePt t="70315" x="5434013" y="6524625"/>
          <p14:tracePt t="70321" x="5419725" y="6524625"/>
          <p14:tracePt t="70328" x="5391150" y="6538913"/>
          <p14:tracePt t="70336" x="5362575" y="6538913"/>
          <p14:tracePt t="70343" x="5334000" y="6553200"/>
          <p14:tracePt t="70350" x="5305425" y="6553200"/>
          <p14:tracePt t="70359" x="5276850" y="6567488"/>
          <p14:tracePt t="70365" x="5249863" y="6581775"/>
          <p14:tracePt t="70374" x="5221288" y="6581775"/>
          <p14:tracePt t="70379" x="5178425" y="6594475"/>
          <p14:tracePt t="70387" x="5135563" y="6623050"/>
          <p14:tracePt t="70394" x="5049838" y="6651625"/>
          <p14:tracePt t="70402" x="4994275" y="6665913"/>
          <p14:tracePt t="70409" x="4922838" y="6680200"/>
          <p14:tracePt t="70417" x="4865688" y="6694488"/>
          <p14:tracePt t="70427" x="4781550" y="6723063"/>
          <p14:tracePt t="70431" x="4681538" y="6751638"/>
          <p14:tracePt t="70438" x="4554538" y="6780213"/>
          <p14:tracePt t="70446" x="4483100" y="6794500"/>
          <p14:tracePt t="70454" x="4411663" y="6807200"/>
          <p14:tracePt t="70461" x="4368800" y="6821488"/>
          <p14:tracePt t="70468" x="4327525" y="6835775"/>
          <p14:tracePt t="70477" x="4298950" y="6835775"/>
          <p14:tracePt t="70483" x="4284663" y="6835775"/>
          <p14:tracePt t="70491" x="4270375" y="6835775"/>
          <p14:tracePt t="70497" x="4256088" y="6835775"/>
          <p14:tracePt t="70505" x="4241800" y="6835775"/>
          <p14:tracePt t="70520" x="4241800" y="6850063"/>
          <p14:tracePt t="70829" x="4227513" y="6850063"/>
          <p14:tracePt t="70836" x="4227513" y="6864350"/>
          <p14:tracePt t="70850" x="4213225" y="6864350"/>
          <p14:tracePt t="70859" x="4198938" y="6864350"/>
          <p14:tracePt t="70865" x="4184650" y="6864350"/>
          <p14:tracePt t="70879" x="4170363" y="6864350"/>
          <p14:tracePt t="70894" x="4156075" y="6878638"/>
          <p14:tracePt t="70909" x="4141788" y="6878638"/>
          <p14:tracePt t="70915" x="4129088" y="6878638"/>
          <p14:tracePt t="70924" x="4114800" y="6878638"/>
          <p14:tracePt t="70939" x="4086225" y="6878638"/>
          <p14:tracePt t="70952" x="4071938" y="6878638"/>
          <p14:tracePt t="70968" x="4057650" y="6878638"/>
          <p14:tracePt t="71012" x="4043363" y="6878638"/>
          <p14:tracePt t="71034" x="4029075" y="6878638"/>
          <p14:tracePt t="71313" x="4043363" y="6892925"/>
          <p14:tracePt t="71327" x="4057650" y="6892925"/>
          <p14:tracePt t="71357" x="4071938" y="6892925"/>
          <p14:tracePt t="71386" x="4086225" y="6892925"/>
          <p14:tracePt t="71401" x="4100513" y="6892925"/>
          <p14:tracePt t="71416" x="4114800" y="6892925"/>
          <p14:tracePt t="71438" x="4129088" y="6892925"/>
          <p14:tracePt t="71453" x="4141788" y="6892925"/>
          <p14:tracePt t="71460" x="4156075" y="6892925"/>
          <p14:tracePt t="71475" x="4170363" y="6892925"/>
          <p14:tracePt t="71490" x="4184650" y="6892925"/>
          <p14:tracePt t="71504" x="4198938" y="6892925"/>
          <p14:tracePt t="71526" x="4213225" y="6892925"/>
          <p14:tracePt t="71533" x="4227513" y="6892925"/>
          <p14:tracePt t="71556" x="4241800" y="6892925"/>
          <p14:tracePt t="71578" x="4256088" y="6892925"/>
          <p14:tracePt t="71600" x="4270375" y="6892925"/>
          <p14:tracePt t="71608" x="4284663" y="6892925"/>
          <p14:tracePt t="71621" x="4298950" y="6892925"/>
          <p14:tracePt t="71629" x="4313238" y="6892925"/>
          <p14:tracePt t="71636" x="4327525" y="6892925"/>
          <p14:tracePt t="71651" x="4341813" y="6892925"/>
          <p14:tracePt t="71658" x="4356100" y="6892925"/>
          <p14:tracePt t="71674" x="4368800" y="6892925"/>
          <p14:tracePt t="71680" x="4383088" y="6892925"/>
          <p14:tracePt t="71702" x="4397375" y="6892925"/>
          <p14:tracePt t="71732" x="4411663" y="6892925"/>
          <p14:tracePt t="72490" x="4425950" y="6892925"/>
          <p14:tracePt t="72498" x="4440238" y="6892925"/>
          <p14:tracePt t="72505" x="4454525" y="6892925"/>
          <p14:tracePt t="72510" x="4468813" y="6892925"/>
          <p14:tracePt t="72517" x="4497388" y="6892925"/>
          <p14:tracePt t="72525" x="4540250" y="6892925"/>
          <p14:tracePt t="72532" x="4581525" y="6878638"/>
          <p14:tracePt t="72540" x="4624388" y="6878638"/>
          <p14:tracePt t="72547" x="4652963" y="6878638"/>
          <p14:tracePt t="72554" x="4695825" y="6878638"/>
          <p14:tracePt t="72562" x="4738688" y="6864350"/>
          <p14:tracePt t="72569" x="4767263" y="6864350"/>
          <p14:tracePt t="72576" x="4795838" y="6864350"/>
          <p14:tracePt t="72584" x="4822825" y="6864350"/>
          <p14:tracePt t="72591" x="4851400" y="6864350"/>
          <p14:tracePt t="72599" x="4879975" y="6864350"/>
          <p14:tracePt t="72606" x="4908550" y="6864350"/>
          <p14:tracePt t="72613" x="4937125" y="6864350"/>
          <p14:tracePt t="72620" x="4951413" y="6864350"/>
          <p14:tracePt t="72628" x="4965700" y="6864350"/>
          <p14:tracePt t="72636" x="4979988" y="6864350"/>
          <p14:tracePt t="72642" x="5008563" y="6864350"/>
          <p14:tracePt t="72657" x="5035550" y="6864350"/>
          <p14:tracePt t="72673" x="5049838" y="6864350"/>
          <p14:tracePt t="72687" x="5064125" y="6864350"/>
          <p14:tracePt t="72702" x="5078413" y="6864350"/>
          <p14:tracePt t="73019" x="5092700" y="6864350"/>
          <p14:tracePt t="73034" x="5106988" y="6864350"/>
          <p14:tracePt t="73042" x="5121275" y="6864350"/>
          <p14:tracePt t="73056" x="5149850" y="6850063"/>
          <p14:tracePt t="73064" x="5192713" y="6850063"/>
          <p14:tracePt t="73071" x="5221288" y="6850063"/>
          <p14:tracePt t="73079" x="5249863" y="6850063"/>
          <p14:tracePt t="73084" x="5276850" y="6835775"/>
          <p14:tracePt t="73093" x="5319713" y="6835775"/>
          <p14:tracePt t="73099" x="5334000" y="6835775"/>
          <p14:tracePt t="73107" x="5362575" y="6835775"/>
          <p14:tracePt t="73113" x="5391150" y="6821488"/>
          <p14:tracePt t="73121" x="5405438" y="6821488"/>
          <p14:tracePt t="73128" x="5434013" y="6821488"/>
          <p14:tracePt t="73136" x="5462588" y="6821488"/>
          <p14:tracePt t="73143" x="5503863" y="6821488"/>
          <p14:tracePt t="73151" x="5532438" y="6821488"/>
          <p14:tracePt t="73159" x="5546725" y="6821488"/>
          <p14:tracePt t="73165" x="5575300" y="6821488"/>
          <p14:tracePt t="73173" x="5589588" y="6821488"/>
          <p14:tracePt t="73179" x="5618163" y="6821488"/>
          <p14:tracePt t="73194" x="5632450" y="6821488"/>
          <p14:tracePt t="73201" x="5646738" y="6821488"/>
          <p14:tracePt t="73209" x="5661025" y="6821488"/>
          <p14:tracePt t="73790" x="5675313" y="6821488"/>
          <p14:tracePt t="73798" x="5689600" y="6821488"/>
          <p14:tracePt t="73812" x="5716588" y="6821488"/>
          <p14:tracePt t="73827" x="5730875" y="6821488"/>
          <p14:tracePt t="73833" x="5759450" y="6821488"/>
          <p14:tracePt t="73842" x="5773738" y="6821488"/>
          <p14:tracePt t="73849" x="5802313" y="6821488"/>
          <p14:tracePt t="73855" x="5816600" y="6821488"/>
          <p14:tracePt t="73863" x="5859463" y="6821488"/>
          <p14:tracePt t="73871" x="5873750" y="6821488"/>
          <p14:tracePt t="73878" x="5888038" y="6821488"/>
          <p14:tracePt t="73890" x="5916613" y="6821488"/>
          <p14:tracePt t="73893" x="5929313" y="6821488"/>
          <p14:tracePt t="73909" x="5943600" y="6821488"/>
          <p14:tracePt t="73914" x="5957888" y="6821488"/>
          <p14:tracePt t="73929" x="5972175" y="6821488"/>
          <p14:tracePt t="75378" x="5957888" y="6821488"/>
          <p14:tracePt t="75429" x="5957888" y="6765925"/>
          <p14:tracePt t="75437" x="5957888" y="6723063"/>
          <p14:tracePt t="75445" x="5986463" y="6651625"/>
          <p14:tracePt t="75452" x="6000750" y="6608763"/>
          <p14:tracePt t="75462" x="6029325" y="6524625"/>
          <p14:tracePt t="75466" x="6115050" y="6354763"/>
          <p14:tracePt t="75474" x="6156325" y="6240463"/>
          <p14:tracePt t="75480" x="6199188" y="6127750"/>
          <p14:tracePt t="75487" x="6256338" y="6042025"/>
          <p14:tracePt t="75494" x="6313488" y="5942013"/>
          <p14:tracePt t="75501" x="6370638" y="5800725"/>
          <p14:tracePt t="75509" x="6411913" y="5743575"/>
          <p14:tracePt t="75516" x="6469063" y="5659438"/>
          <p14:tracePt t="75526" x="6511925" y="5616575"/>
          <p14:tracePt t="75531" x="6540500" y="5588000"/>
          <p14:tracePt t="75540" x="6554788" y="5573713"/>
          <p14:tracePt t="75546" x="6569075" y="5559425"/>
          <p14:tracePt t="75554" x="6583363" y="5559425"/>
          <p14:tracePt t="75560" x="6583363" y="5545138"/>
          <p14:tracePt t="76342" x="6583363" y="5530850"/>
          <p14:tracePt t="76347" x="6610350" y="5489575"/>
          <p14:tracePt t="76357" x="6624638" y="5432425"/>
          <p14:tracePt t="76363" x="6624638" y="5360988"/>
          <p14:tracePt t="76370" x="6653213" y="5262563"/>
          <p14:tracePt t="76379" x="6753225" y="4964113"/>
          <p14:tracePt t="76385" x="6796088" y="4851400"/>
          <p14:tracePt t="76396" x="7050088" y="4254500"/>
          <p14:tracePt t="76399" x="7250113" y="3786188"/>
          <p14:tracePt t="76407" x="7377113" y="3503613"/>
          <p14:tracePt t="76414" x="7489825" y="3276600"/>
          <p14:tracePt t="76420" x="7689850" y="2808288"/>
          <p14:tracePt t="76427" x="7831138" y="2411413"/>
          <p14:tracePt t="76436" x="7902575" y="2227263"/>
          <p14:tracePt t="76442" x="8001000" y="1900238"/>
          <p14:tracePt t="76450" x="8170863" y="1431925"/>
          <p14:tracePt t="76458" x="8228013" y="1276350"/>
          <p14:tracePt t="76464" x="8299450" y="1120775"/>
          <p14:tracePt t="76473" x="8383588" y="908050"/>
          <p14:tracePt t="76479" x="8426450" y="752475"/>
          <p14:tracePt t="76487" x="8497888" y="595313"/>
          <p14:tracePt t="76494" x="8526463" y="525463"/>
          <p14:tracePt t="76501" x="8540750" y="454025"/>
          <p14:tracePt t="76509" x="8555038" y="411163"/>
          <p14:tracePt t="76516" x="8555038" y="396875"/>
          <p14:tracePt t="76526" x="8569325" y="368300"/>
          <p14:tracePt t="76537" x="8569325" y="354013"/>
          <p14:tracePt t="76833" x="8540750" y="339725"/>
          <p14:tracePt t="76840" x="8512175" y="339725"/>
          <p14:tracePt t="76849" x="8469313" y="339725"/>
          <p14:tracePt t="76856" x="8440738" y="339725"/>
          <p14:tracePt t="76863" x="8412163" y="325438"/>
          <p14:tracePt t="76869" x="8383588" y="325438"/>
          <p14:tracePt t="76877" x="8356600" y="312738"/>
          <p14:tracePt t="76884" x="8313738" y="312738"/>
          <p14:tracePt t="76892" x="8285163" y="312738"/>
          <p14:tracePt t="76899" x="8256588" y="312738"/>
          <p14:tracePt t="76904" x="8213725" y="312738"/>
          <p14:tracePt t="76912" x="8185150" y="312738"/>
          <p14:tracePt t="76919" x="8158163" y="312738"/>
          <p14:tracePt t="76926" x="8143875" y="312738"/>
          <p14:tracePt t="76934" x="8129588" y="325438"/>
          <p14:tracePt t="76941" x="8086725" y="325438"/>
          <p14:tracePt t="76949" x="8086725" y="339725"/>
          <p14:tracePt t="76957" x="8072438" y="354013"/>
          <p14:tracePt t="76963" x="8043863" y="354013"/>
          <p14:tracePt t="76972" x="8029575" y="368300"/>
          <p14:tracePt t="76978" x="8015288" y="382588"/>
          <p14:tracePt t="76985" x="7986713" y="382588"/>
          <p14:tracePt t="76993" x="7972425" y="382588"/>
          <p14:tracePt t="77000" x="7958138" y="396875"/>
          <p14:tracePt t="77007" x="7943850" y="411163"/>
          <p14:tracePt t="77023" x="7916863" y="425450"/>
          <p14:tracePt t="77036" x="7902575" y="425450"/>
          <p14:tracePt t="77044" x="7902575" y="439738"/>
          <p14:tracePt t="77052" x="7888288" y="439738"/>
          <p14:tracePt t="77058" x="7874000" y="454025"/>
          <p14:tracePt t="77073" x="7874000" y="468313"/>
          <p14:tracePt t="77081" x="7859713" y="482600"/>
          <p14:tracePt t="77102" x="7845425" y="496888"/>
          <p14:tracePt t="77118" x="7845425" y="511175"/>
          <p14:tracePt t="77125" x="7831138" y="52546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1ACD14-CEE2-4EAC-AC50-1DDE1F3DA22D}"/>
              </a:ext>
            </a:extLst>
          </p:cNvPr>
          <p:cNvSpPr>
            <a:spLocks noGrp="1"/>
          </p:cNvSpPr>
          <p:nvPr>
            <p:ph type="title"/>
          </p:nvPr>
        </p:nvSpPr>
        <p:spPr>
          <a:xfrm>
            <a:off x="1862211" y="813301"/>
            <a:ext cx="4462389" cy="615553"/>
          </a:xfrm>
        </p:spPr>
        <p:txBody>
          <a:bodyPr/>
          <a:lstStyle/>
          <a:p>
            <a:pPr algn="ctr"/>
            <a:r>
              <a:rPr lang="fr-CA" sz="4000" dirty="0"/>
              <a:t>Le plan du cours :</a:t>
            </a:r>
            <a:endParaRPr lang="fr-FR" sz="4000" dirty="0"/>
          </a:p>
        </p:txBody>
      </p:sp>
      <p:sp>
        <p:nvSpPr>
          <p:cNvPr id="3" name="Espace réservé du texte 2">
            <a:extLst>
              <a:ext uri="{FF2B5EF4-FFF2-40B4-BE49-F238E27FC236}">
                <a16:creationId xmlns:a16="http://schemas.microsoft.com/office/drawing/2014/main" id="{6D3AF6D3-4C83-58CA-03C9-744440BBDCC8}"/>
              </a:ext>
            </a:extLst>
          </p:cNvPr>
          <p:cNvSpPr>
            <a:spLocks noGrp="1"/>
          </p:cNvSpPr>
          <p:nvPr>
            <p:ph type="body" idx="1"/>
          </p:nvPr>
        </p:nvSpPr>
        <p:spPr>
          <a:xfrm>
            <a:off x="304800" y="1855722"/>
            <a:ext cx="9296399" cy="5416868"/>
          </a:xfrm>
        </p:spPr>
        <p:txBody>
          <a:bodyPr/>
          <a:lstStyle/>
          <a:p>
            <a:r>
              <a:rPr lang="fr-CA" sz="3200" dirty="0"/>
              <a:t>1. La phonétique </a:t>
            </a:r>
          </a:p>
          <a:p>
            <a:pPr lvl="1"/>
            <a:r>
              <a:rPr lang="fr-CA" sz="3200" dirty="0"/>
              <a:t>1.1. L’étymologie du terme de phonétique </a:t>
            </a:r>
          </a:p>
          <a:p>
            <a:pPr lvl="1"/>
            <a:r>
              <a:rPr lang="fr-CA" sz="3200" dirty="0"/>
              <a:t>1.2. La définition de la phonétique </a:t>
            </a:r>
          </a:p>
          <a:p>
            <a:pPr lvl="1"/>
            <a:endParaRPr lang="fr-CA" sz="3200" dirty="0"/>
          </a:p>
          <a:p>
            <a:r>
              <a:rPr lang="fr-CA" sz="3200" dirty="0"/>
              <a:t>2. La phonologie </a:t>
            </a:r>
          </a:p>
          <a:p>
            <a:pPr lvl="1"/>
            <a:r>
              <a:rPr lang="fr-CA" sz="3200" dirty="0"/>
              <a:t>2.1. La définition de la phonologie </a:t>
            </a:r>
          </a:p>
          <a:p>
            <a:pPr lvl="1"/>
            <a:endParaRPr lang="fr-CA" sz="3200" dirty="0"/>
          </a:p>
          <a:p>
            <a:r>
              <a:rPr lang="fr-CA" sz="3200" dirty="0"/>
              <a:t>3. Des exemples se rapportant à la différence entre la phonétique et la phonologie </a:t>
            </a:r>
          </a:p>
          <a:p>
            <a:endParaRPr lang="fr-CA" sz="3200" dirty="0"/>
          </a:p>
          <a:p>
            <a:r>
              <a:rPr lang="fr-CA" sz="3200" dirty="0"/>
              <a:t>4. Remarques</a:t>
            </a:r>
            <a:endParaRPr lang="fr-FR" sz="3200" dirty="0"/>
          </a:p>
        </p:txBody>
      </p:sp>
      <p:pic>
        <p:nvPicPr>
          <p:cNvPr id="7" name="Audio 6">
            <a:hlinkClick r:id="" action="ppaction://media"/>
            <a:extLst>
              <a:ext uri="{FF2B5EF4-FFF2-40B4-BE49-F238E27FC236}">
                <a16:creationId xmlns:a16="http://schemas.microsoft.com/office/drawing/2014/main" id="{FD50747A-693D-1F6A-9D93-EE33035357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703093610"/>
      </p:ext>
    </p:extLst>
  </p:cSld>
  <p:clrMapOvr>
    <a:masterClrMapping/>
  </p:clrMapOvr>
  <mc:AlternateContent xmlns:mc="http://schemas.openxmlformats.org/markup-compatibility/2006">
    <mc:Choice xmlns:p14="http://schemas.microsoft.com/office/powerpoint/2010/main" Requires="p14">
      <p:transition spd="slow" p14:dur="2000" advTm="27975"/>
    </mc:Choice>
    <mc:Fallback>
      <p:transition spd="slow" advTm="27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0FFDB6-F69C-D1F7-DE6C-C130E28CCC83}"/>
              </a:ext>
            </a:extLst>
          </p:cNvPr>
          <p:cNvSpPr>
            <a:spLocks noGrp="1"/>
          </p:cNvSpPr>
          <p:nvPr>
            <p:ph type="title"/>
          </p:nvPr>
        </p:nvSpPr>
        <p:spPr>
          <a:xfrm>
            <a:off x="1600200" y="791051"/>
            <a:ext cx="5791200" cy="1107996"/>
          </a:xfrm>
        </p:spPr>
        <p:txBody>
          <a:bodyPr/>
          <a:lstStyle/>
          <a:p>
            <a:r>
              <a:rPr lang="fr-CA" sz="3600" dirty="0"/>
              <a:t>I. Les objectifs du cours :</a:t>
            </a:r>
            <a:endParaRPr lang="fr-FR" sz="3600" dirty="0"/>
          </a:p>
        </p:txBody>
      </p:sp>
      <p:sp>
        <p:nvSpPr>
          <p:cNvPr id="3" name="Espace réservé du texte 2">
            <a:extLst>
              <a:ext uri="{FF2B5EF4-FFF2-40B4-BE49-F238E27FC236}">
                <a16:creationId xmlns:a16="http://schemas.microsoft.com/office/drawing/2014/main" id="{E9849E69-BFC8-C629-7CB4-19F6016707C0}"/>
              </a:ext>
            </a:extLst>
          </p:cNvPr>
          <p:cNvSpPr>
            <a:spLocks noGrp="1"/>
          </p:cNvSpPr>
          <p:nvPr>
            <p:ph type="body" idx="1"/>
          </p:nvPr>
        </p:nvSpPr>
        <p:spPr>
          <a:xfrm>
            <a:off x="915295" y="1855723"/>
            <a:ext cx="8227808" cy="3693319"/>
          </a:xfrm>
        </p:spPr>
        <p:txBody>
          <a:bodyPr/>
          <a:lstStyle/>
          <a:p>
            <a:r>
              <a:rPr lang="fr-CA" sz="4000" dirty="0"/>
              <a:t>Le cours se fixe pour objectifs de faire comprendre aux étudiants que la phonétique n’est pas la phonologie, que les unités minimales étudiées en phonétique diffèrent de celles auxquelles s’intéresse la phonologie</a:t>
            </a:r>
            <a:r>
              <a:rPr lang="fr-CA" dirty="0"/>
              <a:t>.</a:t>
            </a:r>
            <a:endParaRPr lang="fr-FR" dirty="0"/>
          </a:p>
        </p:txBody>
      </p:sp>
      <p:pic>
        <p:nvPicPr>
          <p:cNvPr id="6" name="Vidéo 5">
            <a:hlinkClick r:id="" action="ppaction://media"/>
            <a:extLst>
              <a:ext uri="{FF2B5EF4-FFF2-40B4-BE49-F238E27FC236}">
                <a16:creationId xmlns:a16="http://schemas.microsoft.com/office/drawing/2014/main" id="{4016AC88-EBC6-8DED-4133-762ACEE081B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7543800" y="5886450"/>
            <a:ext cx="2514599" cy="1885950"/>
          </a:xfrm>
          <a:prstGeom prst="rect">
            <a:avLst/>
          </a:prstGeom>
        </p:spPr>
      </p:pic>
    </p:spTree>
    <p:extLst>
      <p:ext uri="{BB962C8B-B14F-4D97-AF65-F5344CB8AC3E}">
        <p14:creationId xmlns:p14="http://schemas.microsoft.com/office/powerpoint/2010/main" val="542324809"/>
      </p:ext>
    </p:extLst>
  </p:cSld>
  <p:clrMapOvr>
    <a:masterClrMapping/>
  </p:clrMapOvr>
  <mc:AlternateContent xmlns:mc="http://schemas.openxmlformats.org/markup-compatibility/2006">
    <mc:Choice xmlns:p14="http://schemas.microsoft.com/office/powerpoint/2010/main" Requires="p14">
      <p:transition spd="slow" p14:dur="2000" advTm="17289"/>
    </mc:Choice>
    <mc:Fallback>
      <p:transition spd="slow" advTm="1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0709C-38D9-FA91-B0E8-2C633B8A4E62}"/>
              </a:ext>
            </a:extLst>
          </p:cNvPr>
          <p:cNvSpPr>
            <a:spLocks noGrp="1"/>
          </p:cNvSpPr>
          <p:nvPr>
            <p:ph type="title"/>
          </p:nvPr>
        </p:nvSpPr>
        <p:spPr>
          <a:xfrm>
            <a:off x="228601" y="917138"/>
            <a:ext cx="8381999" cy="1292662"/>
          </a:xfrm>
        </p:spPr>
        <p:txBody>
          <a:bodyPr/>
          <a:lstStyle/>
          <a:p>
            <a:r>
              <a:rPr lang="fr-CA" sz="2800" dirty="0"/>
              <a:t>       1. La phonétique </a:t>
            </a:r>
            <a:br>
              <a:rPr lang="fr-CA" sz="2800" dirty="0"/>
            </a:br>
            <a:br>
              <a:rPr lang="fr-CA" sz="2800" dirty="0"/>
            </a:br>
            <a:r>
              <a:rPr lang="fr-CA" sz="2800" dirty="0"/>
              <a:t>1.1. L’étymologie du terme de phonétique </a:t>
            </a:r>
            <a:endParaRPr lang="fr-FR" dirty="0"/>
          </a:p>
        </p:txBody>
      </p:sp>
      <p:sp>
        <p:nvSpPr>
          <p:cNvPr id="3" name="Espace réservé du texte 2">
            <a:extLst>
              <a:ext uri="{FF2B5EF4-FFF2-40B4-BE49-F238E27FC236}">
                <a16:creationId xmlns:a16="http://schemas.microsoft.com/office/drawing/2014/main" id="{2D90D7EE-F1BB-AD99-867A-75F5FC5890E3}"/>
              </a:ext>
            </a:extLst>
          </p:cNvPr>
          <p:cNvSpPr>
            <a:spLocks noGrp="1"/>
          </p:cNvSpPr>
          <p:nvPr>
            <p:ph type="body" idx="1"/>
          </p:nvPr>
        </p:nvSpPr>
        <p:spPr>
          <a:xfrm>
            <a:off x="228601" y="2743200"/>
            <a:ext cx="8914502" cy="984885"/>
          </a:xfrm>
        </p:spPr>
        <p:txBody>
          <a:bodyPr/>
          <a:lstStyle/>
          <a:p>
            <a:pPr algn="just"/>
            <a:r>
              <a:rPr lang="fr-CA" sz="3200" dirty="0"/>
              <a:t>«</a:t>
            </a:r>
            <a:r>
              <a:rPr lang="fr-CA" sz="3200" dirty="0" err="1"/>
              <a:t>phônêtikos</a:t>
            </a:r>
            <a:r>
              <a:rPr lang="fr-CA" sz="3200" dirty="0"/>
              <a:t>, dont l’élément </a:t>
            </a:r>
            <a:r>
              <a:rPr lang="fr-CA" sz="3200" dirty="0" err="1"/>
              <a:t>phônê</a:t>
            </a:r>
            <a:r>
              <a:rPr lang="fr-CA" sz="3200" dirty="0"/>
              <a:t> signifie son.» (Dictionnaire Le Nouveau Petit Robert, 1995 : 1661).</a:t>
            </a:r>
            <a:endParaRPr lang="fr-FR" sz="3200" dirty="0"/>
          </a:p>
        </p:txBody>
      </p:sp>
      <p:sp>
        <p:nvSpPr>
          <p:cNvPr id="5" name="ZoneTexte 4">
            <a:extLst>
              <a:ext uri="{FF2B5EF4-FFF2-40B4-BE49-F238E27FC236}">
                <a16:creationId xmlns:a16="http://schemas.microsoft.com/office/drawing/2014/main" id="{D9C96CB0-70D4-F7C8-1BDA-696871A7BD36}"/>
              </a:ext>
            </a:extLst>
          </p:cNvPr>
          <p:cNvSpPr txBox="1"/>
          <p:nvPr/>
        </p:nvSpPr>
        <p:spPr>
          <a:xfrm>
            <a:off x="228601" y="4191000"/>
            <a:ext cx="9144000" cy="3046988"/>
          </a:xfrm>
          <a:prstGeom prst="rect">
            <a:avLst/>
          </a:prstGeom>
          <a:noFill/>
        </p:spPr>
        <p:txBody>
          <a:bodyPr wrap="square">
            <a:spAutoFit/>
          </a:bodyPr>
          <a:lstStyle/>
          <a:p>
            <a:r>
              <a:rPr lang="fr-CA" sz="3200" b="1" dirty="0"/>
              <a:t>1.2. La définition de la phonétique  </a:t>
            </a:r>
          </a:p>
          <a:p>
            <a:endParaRPr lang="fr-CA" sz="3200" b="1" dirty="0"/>
          </a:p>
          <a:p>
            <a:r>
              <a:rPr lang="fr-CA" sz="3200" b="1" dirty="0"/>
              <a:t> </a:t>
            </a:r>
            <a:r>
              <a:rPr lang="fr-CA" sz="3200" dirty="0"/>
              <a:t>la phonétique est la partie de la linguistique qui </a:t>
            </a:r>
          </a:p>
          <a:p>
            <a:r>
              <a:rPr lang="fr-CA" sz="3200" dirty="0"/>
              <a:t>«étudie les unités minimales non-pertinentes du langage humain, celles qui ne modifient pas le sens des monèmes.» (GARDES-TAMINE, J., 2008 :9). </a:t>
            </a:r>
            <a:endParaRPr lang="fr-FR" sz="3200" dirty="0"/>
          </a:p>
        </p:txBody>
      </p:sp>
      <p:pic>
        <p:nvPicPr>
          <p:cNvPr id="9" name="Vidéo 8">
            <a:hlinkClick r:id="" action="ppaction://media"/>
            <a:extLst>
              <a:ext uri="{FF2B5EF4-FFF2-40B4-BE49-F238E27FC236}">
                <a16:creationId xmlns:a16="http://schemas.microsoft.com/office/drawing/2014/main" id="{485DC30C-3751-E715-9138-DA1E022110C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7543800" y="5886450"/>
            <a:ext cx="2514599" cy="1885950"/>
          </a:xfrm>
          <a:prstGeom prst="rect">
            <a:avLst/>
          </a:prstGeom>
        </p:spPr>
      </p:pic>
    </p:spTree>
    <p:extLst>
      <p:ext uri="{BB962C8B-B14F-4D97-AF65-F5344CB8AC3E}">
        <p14:creationId xmlns:p14="http://schemas.microsoft.com/office/powerpoint/2010/main" val="1265300400"/>
      </p:ext>
    </p:extLst>
  </p:cSld>
  <p:clrMapOvr>
    <a:masterClrMapping/>
  </p:clrMapOvr>
  <mc:AlternateContent xmlns:mc="http://schemas.openxmlformats.org/markup-compatibility/2006">
    <mc:Choice xmlns:p14="http://schemas.microsoft.com/office/powerpoint/2010/main" Requires="p14">
      <p:transition spd="slow" p14:dur="2000" advTm="37810"/>
    </mc:Choice>
    <mc:Fallback>
      <p:transition spd="slow" advTm="37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F85862-656A-5301-8FA9-8C0593DD7E69}"/>
              </a:ext>
            </a:extLst>
          </p:cNvPr>
          <p:cNvSpPr>
            <a:spLocks noGrp="1"/>
          </p:cNvSpPr>
          <p:nvPr>
            <p:ph type="title"/>
          </p:nvPr>
        </p:nvSpPr>
        <p:spPr>
          <a:xfrm>
            <a:off x="609600" y="922615"/>
            <a:ext cx="6477000" cy="1723549"/>
          </a:xfrm>
        </p:spPr>
        <p:txBody>
          <a:bodyPr/>
          <a:lstStyle/>
          <a:p>
            <a:r>
              <a:rPr lang="fr-CA" dirty="0"/>
              <a:t>    2. La phonologie </a:t>
            </a:r>
            <a:br>
              <a:rPr lang="fr-CA" dirty="0"/>
            </a:br>
            <a:br>
              <a:rPr lang="fr-CA" dirty="0"/>
            </a:br>
            <a:r>
              <a:rPr lang="fr-CA" dirty="0"/>
              <a:t>2.1. La définition de la phonologie </a:t>
            </a:r>
            <a:br>
              <a:rPr lang="fr-CA" dirty="0"/>
            </a:br>
            <a:endParaRPr lang="fr-FR" dirty="0"/>
          </a:p>
        </p:txBody>
      </p:sp>
      <p:sp>
        <p:nvSpPr>
          <p:cNvPr id="3" name="Espace réservé du texte 2">
            <a:extLst>
              <a:ext uri="{FF2B5EF4-FFF2-40B4-BE49-F238E27FC236}">
                <a16:creationId xmlns:a16="http://schemas.microsoft.com/office/drawing/2014/main" id="{90D3980A-B2E4-43C2-0BDA-E1BA6D4ACE1C}"/>
              </a:ext>
            </a:extLst>
          </p:cNvPr>
          <p:cNvSpPr>
            <a:spLocks noGrp="1"/>
          </p:cNvSpPr>
          <p:nvPr>
            <p:ph type="body" idx="1"/>
          </p:nvPr>
        </p:nvSpPr>
        <p:spPr>
          <a:xfrm>
            <a:off x="915295" y="2806005"/>
            <a:ext cx="8227808" cy="2954655"/>
          </a:xfrm>
        </p:spPr>
        <p:txBody>
          <a:bodyPr/>
          <a:lstStyle/>
          <a:p>
            <a:pPr algn="just"/>
            <a:r>
              <a:rPr lang="fr-CA" sz="3200" dirty="0"/>
              <a:t>«des unités minimales de la langue dont le rôle est de distinguer le sens des unités de la première articulation du langage humain, les monèmes. C’est pourquoi la phonologie se nomme la phonétique fonctionnelle.» (GARDES-TAMINE, J., 2008 :13).</a:t>
            </a:r>
            <a:endParaRPr lang="fr-FR" sz="3200" dirty="0"/>
          </a:p>
        </p:txBody>
      </p:sp>
      <p:pic>
        <p:nvPicPr>
          <p:cNvPr id="6" name="Vidéo 5">
            <a:hlinkClick r:id="" action="ppaction://media"/>
            <a:extLst>
              <a:ext uri="{FF2B5EF4-FFF2-40B4-BE49-F238E27FC236}">
                <a16:creationId xmlns:a16="http://schemas.microsoft.com/office/drawing/2014/main" id="{617DCB2B-C2B1-4CDE-4650-405A7C7C84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7543800" y="5886450"/>
            <a:ext cx="2514599" cy="1885950"/>
          </a:xfrm>
          <a:prstGeom prst="rect">
            <a:avLst/>
          </a:prstGeom>
        </p:spPr>
      </p:pic>
    </p:spTree>
    <p:extLst>
      <p:ext uri="{BB962C8B-B14F-4D97-AF65-F5344CB8AC3E}">
        <p14:creationId xmlns:p14="http://schemas.microsoft.com/office/powerpoint/2010/main" val="189292590"/>
      </p:ext>
    </p:extLst>
  </p:cSld>
  <p:clrMapOvr>
    <a:masterClrMapping/>
  </p:clrMapOvr>
  <mc:AlternateContent xmlns:mc="http://schemas.openxmlformats.org/markup-compatibility/2006">
    <mc:Choice xmlns:p14="http://schemas.microsoft.com/office/powerpoint/2010/main" Requires="p14">
      <p:transition spd="slow" p14:dur="2000" advTm="25412"/>
    </mc:Choice>
    <mc:Fallback>
      <p:transition spd="slow" advTm="2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086DF1A-E13C-F8FF-555F-3814CE1850D2}"/>
              </a:ext>
            </a:extLst>
          </p:cNvPr>
          <p:cNvPicPr>
            <a:picLocks noChangeAspect="1"/>
          </p:cNvPicPr>
          <p:nvPr/>
        </p:nvPicPr>
        <p:blipFill>
          <a:blip r:embed="rId4"/>
          <a:stretch>
            <a:fillRect/>
          </a:stretch>
        </p:blipFill>
        <p:spPr>
          <a:xfrm>
            <a:off x="152400" y="228600"/>
            <a:ext cx="9677400" cy="7086600"/>
          </a:xfrm>
          <a:prstGeom prst="rect">
            <a:avLst/>
          </a:prstGeom>
        </p:spPr>
      </p:pic>
      <p:pic>
        <p:nvPicPr>
          <p:cNvPr id="8" name="Audio 7">
            <a:hlinkClick r:id="" action="ppaction://media"/>
            <a:extLst>
              <a:ext uri="{FF2B5EF4-FFF2-40B4-BE49-F238E27FC236}">
                <a16:creationId xmlns:a16="http://schemas.microsoft.com/office/drawing/2014/main" id="{6A49C3F5-EBED-748F-1F41-DA812E422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85839029"/>
      </p:ext>
    </p:extLst>
  </p:cSld>
  <p:clrMapOvr>
    <a:masterClrMapping/>
  </p:clrMapOvr>
  <mc:AlternateContent xmlns:mc="http://schemas.openxmlformats.org/markup-compatibility/2006">
    <mc:Choice xmlns:p14="http://schemas.microsoft.com/office/powerpoint/2010/main" Requires="p14">
      <p:transition spd="slow" p14:dur="2000" advTm="104001"/>
    </mc:Choice>
    <mc:Fallback>
      <p:transition spd="slow" advTm="104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000EC-EBFB-3077-3E5B-99A3B314A694}"/>
              </a:ext>
            </a:extLst>
          </p:cNvPr>
          <p:cNvSpPr>
            <a:spLocks noGrp="1"/>
          </p:cNvSpPr>
          <p:nvPr>
            <p:ph type="title"/>
          </p:nvPr>
        </p:nvSpPr>
        <p:spPr>
          <a:xfrm>
            <a:off x="915295" y="737101"/>
            <a:ext cx="10286105" cy="1091699"/>
          </a:xfrm>
        </p:spPr>
        <p:txBody>
          <a:bodyPr/>
          <a:lstStyle/>
          <a:p>
            <a:r>
              <a:rPr lang="fr-CA" dirty="0"/>
              <a:t>Des exemples se rapportant à la différence entre la phonétique et la phonologie :</a:t>
            </a:r>
            <a:endParaRPr lang="fr-FR" dirty="0"/>
          </a:p>
        </p:txBody>
      </p:sp>
      <p:sp>
        <p:nvSpPr>
          <p:cNvPr id="3" name="Espace réservé du texte 2">
            <a:extLst>
              <a:ext uri="{FF2B5EF4-FFF2-40B4-BE49-F238E27FC236}">
                <a16:creationId xmlns:a16="http://schemas.microsoft.com/office/drawing/2014/main" id="{423E1287-0C13-6C03-FF9F-5E629A86219F}"/>
              </a:ext>
            </a:extLst>
          </p:cNvPr>
          <p:cNvSpPr>
            <a:spLocks noGrp="1"/>
          </p:cNvSpPr>
          <p:nvPr>
            <p:ph type="body" idx="1"/>
          </p:nvPr>
        </p:nvSpPr>
        <p:spPr>
          <a:xfrm>
            <a:off x="915295" y="1858108"/>
            <a:ext cx="8227808" cy="5416868"/>
          </a:xfrm>
        </p:spPr>
        <p:txBody>
          <a:bodyPr/>
          <a:lstStyle/>
          <a:p>
            <a:pPr algn="ctr"/>
            <a:r>
              <a:rPr lang="fr-CA" sz="3200" dirty="0"/>
              <a:t>¨ramener¨ </a:t>
            </a:r>
          </a:p>
          <a:p>
            <a:pPr algn="ctr"/>
            <a:r>
              <a:rPr lang="fr-CA" sz="3200" dirty="0"/>
              <a:t>/r/</a:t>
            </a:r>
          </a:p>
          <a:p>
            <a:pPr algn="ctr"/>
            <a:endParaRPr lang="fr-CA" sz="3200" dirty="0"/>
          </a:p>
          <a:p>
            <a:pPr algn="ctr"/>
            <a:r>
              <a:rPr lang="fr-CA" sz="3200" dirty="0"/>
              <a:t>[ram(ǝ)ne] </a:t>
            </a:r>
          </a:p>
          <a:p>
            <a:pPr algn="ctr"/>
            <a:endParaRPr lang="fr-CA" sz="3200" dirty="0"/>
          </a:p>
          <a:p>
            <a:pPr algn="ctr"/>
            <a:r>
              <a:rPr lang="fr-CA" sz="3200" dirty="0"/>
              <a:t>avec le [r] roulé (apical, bourguignon, marseillais)</a:t>
            </a:r>
          </a:p>
          <a:p>
            <a:pPr algn="ctr"/>
            <a:endParaRPr lang="fr-CA" sz="3200" dirty="0"/>
          </a:p>
          <a:p>
            <a:pPr algn="ctr"/>
            <a:r>
              <a:rPr lang="fr-CA" sz="3200" dirty="0"/>
              <a:t>[</a:t>
            </a:r>
            <a:r>
              <a:rPr lang="fr-CA" sz="3200" dirty="0" err="1"/>
              <a:t>ʀam</a:t>
            </a:r>
            <a:r>
              <a:rPr lang="fr-CA" sz="3200" dirty="0"/>
              <a:t>(ǝ)ne] </a:t>
            </a:r>
          </a:p>
          <a:p>
            <a:pPr algn="ctr"/>
            <a:endParaRPr lang="fr-CA" sz="3200" dirty="0"/>
          </a:p>
          <a:p>
            <a:pPr algn="ctr"/>
            <a:r>
              <a:rPr lang="fr-CA" sz="3200" dirty="0"/>
              <a:t>avec le [ʀ] dit : «grasseyé», de la réalisation [ᴚ</a:t>
            </a:r>
            <a:r>
              <a:rPr lang="fr-CA" sz="3200" dirty="0" err="1"/>
              <a:t>am</a:t>
            </a:r>
            <a:r>
              <a:rPr lang="fr-CA" sz="3200" dirty="0"/>
              <a:t>(ǝ)ne] avec le [ᴚ] fricatif</a:t>
            </a:r>
            <a:endParaRPr lang="fr-FR" sz="3200" dirty="0"/>
          </a:p>
        </p:txBody>
      </p:sp>
      <p:pic>
        <p:nvPicPr>
          <p:cNvPr id="8" name="Audio 7">
            <a:hlinkClick r:id="" action="ppaction://media"/>
            <a:extLst>
              <a:ext uri="{FF2B5EF4-FFF2-40B4-BE49-F238E27FC236}">
                <a16:creationId xmlns:a16="http://schemas.microsoft.com/office/drawing/2014/main" id="{F71D39D6-25D5-89C5-BE73-10CA5AB2EF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315403820"/>
      </p:ext>
    </p:extLst>
  </p:cSld>
  <p:clrMapOvr>
    <a:masterClrMapping/>
  </p:clrMapOvr>
  <mc:AlternateContent xmlns:mc="http://schemas.openxmlformats.org/markup-compatibility/2006">
    <mc:Choice xmlns:p14="http://schemas.microsoft.com/office/powerpoint/2010/main" Requires="p14">
      <p:transition spd="slow" p14:dur="2000" advTm="105149"/>
    </mc:Choice>
    <mc:Fallback>
      <p:transition spd="slow" advTm="10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000EC-EBFB-3077-3E5B-99A3B314A694}"/>
              </a:ext>
            </a:extLst>
          </p:cNvPr>
          <p:cNvSpPr>
            <a:spLocks noGrp="1"/>
          </p:cNvSpPr>
          <p:nvPr>
            <p:ph type="title"/>
          </p:nvPr>
        </p:nvSpPr>
        <p:spPr>
          <a:xfrm>
            <a:off x="915295" y="737101"/>
            <a:ext cx="10286105" cy="861774"/>
          </a:xfrm>
        </p:spPr>
        <p:txBody>
          <a:bodyPr/>
          <a:lstStyle/>
          <a:p>
            <a:r>
              <a:rPr lang="fr-CA" dirty="0">
                <a:solidFill>
                  <a:schemeClr val="tx2"/>
                </a:solidFill>
              </a:rPr>
              <a:t>Des exemples se rapportant à la différence entre la phonétique et la phonologie :</a:t>
            </a:r>
            <a:endParaRPr lang="fr-FR" dirty="0">
              <a:solidFill>
                <a:schemeClr val="tx2"/>
              </a:solidFill>
            </a:endParaRPr>
          </a:p>
        </p:txBody>
      </p:sp>
      <p:sp>
        <p:nvSpPr>
          <p:cNvPr id="3" name="Espace réservé du texte 2">
            <a:extLst>
              <a:ext uri="{FF2B5EF4-FFF2-40B4-BE49-F238E27FC236}">
                <a16:creationId xmlns:a16="http://schemas.microsoft.com/office/drawing/2014/main" id="{423E1287-0C13-6C03-FF9F-5E629A86219F}"/>
              </a:ext>
            </a:extLst>
          </p:cNvPr>
          <p:cNvSpPr>
            <a:spLocks noGrp="1"/>
          </p:cNvSpPr>
          <p:nvPr>
            <p:ph type="body" idx="1"/>
          </p:nvPr>
        </p:nvSpPr>
        <p:spPr>
          <a:xfrm>
            <a:off x="915295" y="2232660"/>
            <a:ext cx="8227808" cy="3939540"/>
          </a:xfrm>
        </p:spPr>
        <p:txBody>
          <a:bodyPr/>
          <a:lstStyle/>
          <a:p>
            <a:pPr algn="ctr"/>
            <a:r>
              <a:rPr lang="fr-CA" sz="3200" dirty="0"/>
              <a:t>Le second exemple concerne les sons [b] et [v], en kabyle.</a:t>
            </a:r>
          </a:p>
          <a:p>
            <a:pPr algn="ctr"/>
            <a:r>
              <a:rPr lang="fr-CA" sz="3200" dirty="0"/>
              <a:t> [baba] ou [</a:t>
            </a:r>
            <a:r>
              <a:rPr lang="fr-CA" sz="3200" dirty="0" err="1"/>
              <a:t>vava</a:t>
            </a:r>
            <a:r>
              <a:rPr lang="fr-CA" sz="3200" dirty="0"/>
              <a:t>] sans aucune altération du sens. Il s’agit de deux unités minimales non-distinctives (non-pertinentes) </a:t>
            </a:r>
          </a:p>
          <a:p>
            <a:pPr algn="ctr"/>
            <a:r>
              <a:rPr lang="fr-CA" sz="3200" dirty="0"/>
              <a:t>En français, le [b] et le [v] permettent d’opposer les mots « beau et veau », « boire et voir ». Ce sont deux phonèmes étudiés en phonologie.</a:t>
            </a:r>
            <a:endParaRPr lang="fr-FR" sz="3200" dirty="0"/>
          </a:p>
        </p:txBody>
      </p:sp>
      <p:pic>
        <p:nvPicPr>
          <p:cNvPr id="4" name="Audio 3">
            <a:hlinkClick r:id="" action="ppaction://media"/>
            <a:extLst>
              <a:ext uri="{FF2B5EF4-FFF2-40B4-BE49-F238E27FC236}">
                <a16:creationId xmlns:a16="http://schemas.microsoft.com/office/drawing/2014/main" id="{18A30662-DB7F-4BE0-2C7C-445325C259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071558096"/>
      </p:ext>
    </p:extLst>
  </p:cSld>
  <p:clrMapOvr>
    <a:masterClrMapping/>
  </p:clrMapOvr>
  <mc:AlternateContent xmlns:mc="http://schemas.openxmlformats.org/markup-compatibility/2006">
    <mc:Choice xmlns:p14="http://schemas.microsoft.com/office/powerpoint/2010/main" Requires="p14">
      <p:transition spd="slow" p14:dur="2000" advTm="48343"/>
    </mc:Choice>
    <mc:Fallback>
      <p:transition spd="slow" advTm="4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13E7EA-CF1E-DFBE-E5B9-3DBB55231636}"/>
              </a:ext>
            </a:extLst>
          </p:cNvPr>
          <p:cNvSpPr>
            <a:spLocks noGrp="1"/>
          </p:cNvSpPr>
          <p:nvPr>
            <p:ph type="title"/>
          </p:nvPr>
        </p:nvSpPr>
        <p:spPr>
          <a:xfrm>
            <a:off x="1066800" y="738426"/>
            <a:ext cx="4767189" cy="430887"/>
          </a:xfrm>
        </p:spPr>
        <p:txBody>
          <a:bodyPr/>
          <a:lstStyle/>
          <a:p>
            <a:r>
              <a:rPr lang="fr-FR" dirty="0">
                <a:solidFill>
                  <a:schemeClr val="tx2"/>
                </a:solidFill>
              </a:rPr>
              <a:t>Remarques </a:t>
            </a:r>
            <a:r>
              <a:rPr lang="fr-FR" dirty="0"/>
              <a:t>:</a:t>
            </a:r>
          </a:p>
        </p:txBody>
      </p:sp>
      <p:sp>
        <p:nvSpPr>
          <p:cNvPr id="3" name="Espace réservé du texte 2">
            <a:extLst>
              <a:ext uri="{FF2B5EF4-FFF2-40B4-BE49-F238E27FC236}">
                <a16:creationId xmlns:a16="http://schemas.microsoft.com/office/drawing/2014/main" id="{9BCFF8C7-5E59-FDBC-337F-56B8D21C4640}"/>
              </a:ext>
            </a:extLst>
          </p:cNvPr>
          <p:cNvSpPr>
            <a:spLocks noGrp="1"/>
          </p:cNvSpPr>
          <p:nvPr>
            <p:ph type="body" idx="1"/>
          </p:nvPr>
        </p:nvSpPr>
        <p:spPr>
          <a:xfrm>
            <a:off x="228600" y="1371600"/>
            <a:ext cx="9448800" cy="6155531"/>
          </a:xfrm>
        </p:spPr>
        <p:txBody>
          <a:bodyPr/>
          <a:lstStyle/>
          <a:p>
            <a:pPr marL="342900" indent="-342900">
              <a:buAutoNum type="alphaLcPeriod"/>
            </a:pPr>
            <a:r>
              <a:rPr lang="fr-CA" sz="2000" dirty="0"/>
              <a:t>La phonétique est une science ancienne, remonte à l’antiquité grecque. La phonologie a vu le jour, en 1928 avec les travaux du Cercle linguistique de Prague : En phonétique, les phones doivent être placés entre crochets droits. </a:t>
            </a:r>
          </a:p>
          <a:p>
            <a:pPr marL="342900" indent="-342900">
              <a:buAutoNum type="alphaLcPeriod"/>
            </a:pPr>
            <a:r>
              <a:rPr lang="fr-CA" sz="2000" dirty="0"/>
              <a:t> Lorsque les unités minimales ne se mettent pas entre crochets droits, nous parlons de graphèmes, les plus petites unités minimales distinctives de l’écriture. </a:t>
            </a:r>
          </a:p>
          <a:p>
            <a:pPr marL="342900" indent="-342900">
              <a:buAutoNum type="alphaLcPeriod"/>
            </a:pPr>
            <a:r>
              <a:rPr lang="fr-CA" sz="2000" dirty="0"/>
              <a:t>En phonologie, les unités de base pertinentes, les phonèmes, sont placées entre barres obliques. </a:t>
            </a:r>
          </a:p>
          <a:p>
            <a:pPr marL="342900" indent="-342900">
              <a:buAutoNum type="alphaLcPeriod"/>
            </a:pPr>
            <a:r>
              <a:rPr lang="fr-CA" sz="2000" dirty="0"/>
              <a:t>La phonologie repose sur les termes de ¨pertinence¨ et d’¨opposition¨. </a:t>
            </a:r>
          </a:p>
          <a:p>
            <a:r>
              <a:rPr lang="fr-CA" sz="2000" dirty="0"/>
              <a:t>«c’est la propriété qui permet à un phonème, à un trait phonologique, d’assurer une fonction distinctive dans une langue donnée, en s’opposant aux autres unités de même niveau. Il n’y a plus pertinence quand l’unité considérée perd cette fonction distinctive.» (DUBOIS, J. et.al.1973 : 370).</a:t>
            </a:r>
          </a:p>
          <a:p>
            <a:r>
              <a:rPr lang="fr-CA" sz="2000" dirty="0"/>
              <a:t> «la différence entre deux unités distinctives. C’est une différence phonique qui a une valeur linguistique.» (Ibid.). </a:t>
            </a:r>
          </a:p>
          <a:p>
            <a:r>
              <a:rPr lang="fr-CA" sz="2000" dirty="0"/>
              <a:t>«contre et en français opposé à, par opposition à.» (Dictionnaire Le Nouveau Petit Robert, 1995 : 2378). </a:t>
            </a:r>
          </a:p>
          <a:p>
            <a:r>
              <a:rPr lang="fr-CA" sz="2000" dirty="0"/>
              <a:t>«substituer un phonème à un autre sur l’axe paradigmatique.» (DUBOIS, J. et al. 1973 : 368). </a:t>
            </a:r>
          </a:p>
          <a:p>
            <a:r>
              <a:rPr lang="fr-CA" sz="2000" dirty="0"/>
              <a:t>En phonologie, deux mots qui sont distincts sur le plan sémantique et dont les signifiants ne diffèrent que par un seul phonème constituent une paire minimale.</a:t>
            </a:r>
            <a:endParaRPr lang="fr-FR" sz="2000" dirty="0"/>
          </a:p>
        </p:txBody>
      </p:sp>
      <p:pic>
        <p:nvPicPr>
          <p:cNvPr id="5" name="Audio 4">
            <a:hlinkClick r:id="" action="ppaction://media"/>
            <a:extLst>
              <a:ext uri="{FF2B5EF4-FFF2-40B4-BE49-F238E27FC236}">
                <a16:creationId xmlns:a16="http://schemas.microsoft.com/office/drawing/2014/main" id="{72D59455-1BDE-67BA-26EC-E7BDC0FCE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165596741"/>
      </p:ext>
    </p:extLst>
  </p:cSld>
  <p:clrMapOvr>
    <a:masterClrMapping/>
  </p:clrMapOvr>
  <mc:AlternateContent xmlns:mc="http://schemas.openxmlformats.org/markup-compatibility/2006">
    <mc:Choice xmlns:p14="http://schemas.microsoft.com/office/powerpoint/2010/main" Requires="p14">
      <p:transition spd="slow" p14:dur="2000" advTm="147604"/>
    </mc:Choice>
    <mc:Fallback>
      <p:transition spd="slow" advTm="14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563</TotalTime>
  <Words>1757</Words>
  <Application>Microsoft Office PowerPoint</Application>
  <PresentationFormat>Personnalisé</PresentationFormat>
  <Paragraphs>101</Paragraphs>
  <Slides>10</Slides>
  <Notes>7</Notes>
  <HiddenSlides>0</HiddenSlides>
  <MMClips>10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10</vt:i4>
      </vt:variant>
    </vt:vector>
  </HeadingPairs>
  <TitlesOfParts>
    <vt:vector size="16" baseType="lpstr">
      <vt:lpstr>맑은 고딕</vt:lpstr>
      <vt:lpstr>Arial</vt:lpstr>
      <vt:lpstr>Calibri</vt:lpstr>
      <vt:lpstr>Candara</vt:lpstr>
      <vt:lpstr>Times New Roman</vt:lpstr>
      <vt:lpstr>Office Theme</vt:lpstr>
      <vt:lpstr>Présentation PowerPoint</vt:lpstr>
      <vt:lpstr>Le plan du cours :</vt:lpstr>
      <vt:lpstr>I. Les objectifs du cours :</vt:lpstr>
      <vt:lpstr>       1. La phonétique   1.1. L’étymologie du terme de phonétique </vt:lpstr>
      <vt:lpstr>    2. La phonologie   2.1. La définition de la phonologie  </vt:lpstr>
      <vt:lpstr>Présentation PowerPoint</vt:lpstr>
      <vt:lpstr>Des exemples se rapportant à la différence entre la phonétique et la phonologie :</vt:lpstr>
      <vt:lpstr>Des exemples se rapportant à la différence entre la phonétique et la phonologie :</vt:lpstr>
      <vt:lpstr>Remarques :</vt:lpstr>
      <vt:lpstr>Exemples relatifs à la paire minimale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CM4-E21SL [Mode de compatibilit\351])</dc:title>
  <dc:creator>chistelle</dc:creator>
  <cp:lastModifiedBy>LENOVO</cp:lastModifiedBy>
  <cp:revision>8</cp:revision>
  <dcterms:created xsi:type="dcterms:W3CDTF">2022-02-23T01:25:51Z</dcterms:created>
  <dcterms:modified xsi:type="dcterms:W3CDTF">2022-11-07T20:10:02Z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2011-02-04T00:00:00Z</vt:filetime>
  </property>
  <property fmtid="{D5CDD505-2E9C-101B-9397-08002B2CF9AE}" pid="3" name="Creator">
    <vt:lpwstr>PScript5.dll Version 5.2.2</vt:lpwstr>
  </property>
  <property fmtid="{D5CDD505-2E9C-101B-9397-08002B2CF9AE}" pid="4" name="LastSaved">
    <vt:filetime>2022-02-23T00:00:00Z</vt:filetime>
  </property>
</Properties>
</file>