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custDataLst>
    <p:tags r:id="rId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66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AB1F6-35A8-4BD9-9A2C-41F6843C16B8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16505-2E83-468E-A059-46696B5202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613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16505-2E83-468E-A059-46696B5202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783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16505-2E83-468E-A059-46696B5202C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3996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16505-2E83-468E-A059-46696B5202C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82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16505-2E83-468E-A059-46696B5202C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690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316505-2E83-468E-A059-46696B5202C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54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750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842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455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25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049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0849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92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625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867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8200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320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DFDBD3-6676-4CA8-B2E7-BE2FCC64CE1B}" type="datetimeFigureOut">
              <a:rPr lang="fr-FR" smtClean="0"/>
              <a:t>27/01/2024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57BD4-5FCC-4A47-B671-892A5DC3361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5436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12191" y="2956721"/>
            <a:ext cx="9375387" cy="6612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ts val="180"/>
              </a:spcBef>
              <a:spcAft>
                <a:spcPts val="300"/>
              </a:spcAft>
            </a:pPr>
            <a:r>
              <a:rPr lang="fr-FR" sz="2800" b="1" kern="16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INTRODUCTION</a:t>
            </a:r>
            <a:r>
              <a:rPr lang="fr-FR" sz="2800" b="1" kern="1600" spc="-95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kern="16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fr-FR" sz="2800" b="1" kern="1600" spc="-1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kern="1600" spc="-5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CARTOGRAPHIE</a:t>
            </a:r>
            <a:r>
              <a:rPr lang="fr-FR" sz="2800" b="1" kern="1600" spc="-1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kern="16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fr-FR" sz="2800" b="1" kern="1600" spc="-9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2800" b="1" kern="1600" dirty="0">
                <a:solidFill>
                  <a:srgbClr val="5B9BD5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GEOGRAPHIE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357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91904" y="939632"/>
            <a:ext cx="10012907" cy="4978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 marR="74295" algn="just" eaLnBrk="0" hangingPunct="0">
              <a:lnSpc>
                <a:spcPct val="150000"/>
              </a:lnSpc>
              <a:spcBef>
                <a:spcPts val="1315"/>
              </a:spcBef>
              <a:spcAft>
                <a:spcPts val="0"/>
              </a:spcAft>
            </a:pP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Tout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cartographe</a:t>
            </a:r>
            <a:r>
              <a:rPr lang="fr-FR" sz="3600" spc="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n’est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pas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géographe.</a:t>
            </a:r>
            <a:r>
              <a:rPr lang="fr-FR" sz="3600" spc="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360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cartographie</a:t>
            </a:r>
            <a:r>
              <a:rPr lang="fr-FR" sz="3600" spc="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n’est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pas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seul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ressort</a:t>
            </a:r>
            <a:r>
              <a:rPr lang="fr-FR" sz="3600" spc="7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r-FR" sz="3600" spc="6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3600" spc="3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géographie.</a:t>
            </a:r>
            <a:r>
              <a:rPr lang="fr-FR" sz="3600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Mais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tout</a:t>
            </a:r>
            <a:r>
              <a:rPr lang="fr-FR" sz="3600" spc="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géographe</a:t>
            </a:r>
            <a:r>
              <a:rPr lang="fr-FR" sz="3600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doit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être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cartographe,</a:t>
            </a:r>
            <a:r>
              <a:rPr lang="fr-FR" sz="3600" spc="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</a:t>
            </a:r>
            <a:r>
              <a:rPr lang="fr-FR" sz="3600" spc="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36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carte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</a:t>
            </a:r>
            <a:r>
              <a:rPr lang="fr-FR" sz="36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outil</a:t>
            </a:r>
            <a:r>
              <a:rPr lang="fr-FR" sz="3600" spc="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incontournable</a:t>
            </a:r>
            <a:r>
              <a:rPr lang="fr-FR" sz="3600" spc="38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géographie.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Plusieurs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raisons</a:t>
            </a:r>
            <a:r>
              <a:rPr lang="fr-FR" sz="3600" spc="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liées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à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l’essence</a:t>
            </a:r>
            <a:r>
              <a:rPr lang="fr-FR" sz="36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discipline</a:t>
            </a:r>
            <a:r>
              <a:rPr lang="fr-F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36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géographique.</a:t>
            </a:r>
            <a:endParaRPr lang="fr-FR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732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7797" y="899141"/>
            <a:ext cx="11068334" cy="5570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hangingPunct="0">
              <a:lnSpc>
                <a:spcPct val="150000"/>
              </a:lnSpc>
              <a:spcBef>
                <a:spcPts val="740"/>
              </a:spcBef>
              <a:buFont typeface="+mj-lt"/>
              <a:buAutoNum type="arabicPeriod"/>
            </a:pPr>
            <a:r>
              <a:rPr lang="en-US" sz="1600" b="1" dirty="0" err="1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Définition</a:t>
            </a:r>
            <a:r>
              <a:rPr lang="en-US" sz="1600" b="1" spc="-50" dirty="0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n-US" sz="1600" b="1" spc="-55" dirty="0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n-US" sz="1600" b="1" spc="-55" dirty="0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b="1" dirty="0" err="1" smtClean="0">
                <a:solidFill>
                  <a:srgbClr val="5B9BD5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cartographie</a:t>
            </a:r>
            <a:endParaRPr lang="fr-FR" sz="1600" b="1" dirty="0" smtClean="0">
              <a:solidFill>
                <a:srgbClr val="5B9BD5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 eaLnBrk="0" hangingPunct="0">
              <a:spcAft>
                <a:spcPts val="0"/>
              </a:spcAft>
            </a:pP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 eaLnBrk="0" hangingPunct="0">
              <a:spcBef>
                <a:spcPts val="30"/>
              </a:spcBef>
              <a:spcAft>
                <a:spcPts val="0"/>
              </a:spcAft>
            </a:pPr>
            <a:r>
              <a:rPr lang="fr-FR" sz="1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fr-FR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 marR="78740" algn="just" eaLnBrk="0" hangingPunct="0">
              <a:lnSpc>
                <a:spcPct val="149000"/>
              </a:lnSpc>
              <a:spcAft>
                <a:spcPts val="0"/>
              </a:spcAft>
            </a:pPr>
            <a:r>
              <a:rPr lang="fr-FR" sz="16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1600" spc="1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cartographie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fr-FR" sz="1600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pour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objectif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représentation</a:t>
            </a:r>
            <a:r>
              <a:rPr lang="fr-FR" sz="1600" spc="1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fr-FR" sz="1600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Terre</a:t>
            </a:r>
            <a:r>
              <a:rPr lang="fr-FR" sz="1600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sous</a:t>
            </a:r>
            <a:r>
              <a:rPr lang="fr-FR" sz="1600" spc="1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une</a:t>
            </a:r>
            <a:r>
              <a:rPr lang="fr-FR" sz="1600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forme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géométrique</a:t>
            </a:r>
            <a:r>
              <a:rPr lang="fr-FR" sz="1600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fr-FR" sz="1600" spc="3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graphique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r-FR" sz="16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concevant,</a:t>
            </a:r>
            <a:r>
              <a:rPr lang="fr-FR" sz="16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préparant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</a:t>
            </a:r>
            <a:r>
              <a:rPr lang="fr-FR" sz="1600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réalisant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des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cartes.</a:t>
            </a:r>
            <a:endParaRPr lang="fr-FR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3660" eaLnBrk="0" hangingPunct="0">
              <a:spcBef>
                <a:spcPts val="35"/>
              </a:spcBef>
              <a:spcAft>
                <a:spcPts val="0"/>
              </a:spcAft>
            </a:pP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342900" marR="72390" lvl="0" indent="-342900" algn="just" eaLnBrk="0" hangingPunct="0">
              <a:lnSpc>
                <a:spcPct val="149000"/>
              </a:lnSpc>
              <a:spcAft>
                <a:spcPts val="0"/>
              </a:spcAft>
              <a:buSzPts val="1200"/>
              <a:buFont typeface="Symbol" panose="05050102010706020507" pitchFamily="18" charset="2"/>
              <a:buChar char="-"/>
              <a:tabLst>
                <a:tab pos="200660" algn="l"/>
              </a:tabLst>
            </a:pP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</a:t>
            </a:r>
            <a:r>
              <a:rPr lang="fr-FR" sz="1600" spc="29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science,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</a:t>
            </a:r>
            <a:r>
              <a:rPr lang="fr-FR" sz="1600" b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langage, </a:t>
            </a:r>
            <a:r>
              <a:rPr lang="fr-FR" sz="16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b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r>
              <a:rPr lang="fr-FR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fr-FR" sz="1600" b="1" spc="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fr-FR" sz="1600" spc="25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l’ensemble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études</a:t>
            </a:r>
            <a:r>
              <a:rPr lang="fr-FR" sz="1600" i="1" spc="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fr-FR" sz="1600" i="1" spc="26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opérations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scientifiques,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artistiques</a:t>
            </a:r>
            <a:r>
              <a:rPr lang="fr-FR" sz="1600" i="1" spc="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fr-FR" sz="1600" i="1" spc="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intervenant</a:t>
            </a:r>
            <a:r>
              <a:rPr lang="fr-FR" sz="1600" i="1" spc="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à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partir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</a:t>
            </a:r>
            <a:r>
              <a:rPr lang="fr-FR" sz="1600" i="1" spc="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résultats</a:t>
            </a:r>
            <a:r>
              <a:rPr lang="fr-FR" sz="1600" i="1" spc="5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d'observations</a:t>
            </a:r>
            <a:r>
              <a:rPr lang="fr-FR" sz="1600" i="1" spc="1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directes</a:t>
            </a:r>
            <a:r>
              <a:rPr lang="fr-FR" sz="1600" i="1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600" i="1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fr-FR" sz="1600" i="1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l'exploitation</a:t>
            </a:r>
            <a:r>
              <a:rPr lang="fr-FR" sz="1600" i="1" spc="1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d'une</a:t>
            </a:r>
            <a:r>
              <a:rPr lang="fr-FR" sz="1600" i="1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documentation,</a:t>
            </a:r>
            <a:r>
              <a:rPr lang="fr-FR" sz="1600" i="1" spc="1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fr-FR" sz="1600" i="1" spc="1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vue</a:t>
            </a:r>
            <a:r>
              <a:rPr lang="fr-FR" sz="1600" i="1" spc="1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fr-FR" sz="1600" i="1" spc="1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l'élaboration</a:t>
            </a:r>
            <a:r>
              <a:rPr lang="fr-FR" sz="1600" i="1" spc="1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fr-FR" sz="1600" i="1" spc="47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cartes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autres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modes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d'expression, ainsi que</a:t>
            </a:r>
            <a:r>
              <a:rPr lang="fr-FR" sz="1600" i="1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leur utilisation</a:t>
            </a:r>
            <a:r>
              <a:rPr lang="fr-FR" sz="1600" i="1" spc="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742950" marR="72390" lvl="1" indent="-285750" algn="just" eaLnBrk="0" hangingPunct="0">
              <a:lnSpc>
                <a:spcPct val="146000"/>
              </a:lnSpc>
              <a:spcBef>
                <a:spcPts val="30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"/>
              <a:tabLst>
                <a:tab pos="981075" algn="l"/>
              </a:tabLst>
            </a:pPr>
            <a:r>
              <a:rPr lang="fr-FR" sz="1600" b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Science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géographique</a:t>
            </a:r>
            <a:r>
              <a:rPr lang="fr-FR" sz="1600" b="1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  <a:r>
              <a:rPr lang="fr-FR" sz="1600" b="1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i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enjeux</a:t>
            </a:r>
            <a:r>
              <a:rPr lang="fr-FR" sz="1600" b="1" i="1" spc="1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  <a:r>
              <a:rPr lang="fr-FR" sz="1600" b="1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exactitude,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précision,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exhaustivité</a:t>
            </a:r>
            <a:r>
              <a:rPr lang="fr-FR" sz="1600" spc="1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(bases</a:t>
            </a:r>
            <a:r>
              <a:rPr lang="fr-FR" sz="1600" spc="39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mathématiques,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fiabilité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et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précision)</a:t>
            </a:r>
            <a:endParaRPr lang="fr-FR" sz="1600" dirty="0" smtClean="0">
              <a:effectLst/>
              <a:latin typeface="Symbol" panose="05050102010706020507" pitchFamily="18" charset="2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742950" marR="72390" lvl="1" indent="-285750" algn="just" eaLnBrk="0" hangingPunct="0">
              <a:lnSpc>
                <a:spcPct val="148000"/>
              </a:lnSpc>
              <a:spcBef>
                <a:spcPts val="75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"/>
              <a:tabLst>
                <a:tab pos="981075" algn="l"/>
              </a:tabLst>
            </a:pPr>
            <a:r>
              <a:rPr lang="fr-FR" sz="1600" b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Art</a:t>
            </a:r>
            <a:r>
              <a:rPr lang="fr-FR" sz="1600" b="1" spc="9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et</a:t>
            </a:r>
            <a:r>
              <a:rPr lang="fr-FR" sz="1600" b="1" spc="7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langage :</a:t>
            </a:r>
            <a:r>
              <a:rPr lang="fr-FR" sz="1600" b="1" spc="9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i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enjeux</a:t>
            </a:r>
            <a:r>
              <a:rPr lang="fr-FR" sz="1600" b="1" i="1" spc="9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  <a:r>
              <a:rPr lang="fr-FR" sz="1600" b="1" spc="8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esthétique,</a:t>
            </a:r>
            <a:r>
              <a:rPr lang="fr-FR" sz="1600" spc="9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efficacité</a:t>
            </a:r>
            <a:r>
              <a:rPr lang="fr-FR" sz="1600" spc="8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de</a:t>
            </a:r>
            <a:r>
              <a:rPr lang="fr-FR" sz="1600" spc="7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la</a:t>
            </a:r>
            <a:r>
              <a:rPr lang="fr-FR" sz="1600" spc="9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communication</a:t>
            </a:r>
            <a:r>
              <a:rPr lang="fr-FR" sz="1600" spc="1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(Un</a:t>
            </a:r>
            <a:r>
              <a:rPr lang="fr-FR" sz="1600" spc="9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art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:</a:t>
            </a:r>
            <a:r>
              <a:rPr lang="fr-FR" sz="1600" spc="37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qualités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esthétiques,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didactiques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et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de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lisibilité</a:t>
            </a:r>
            <a:r>
              <a:rPr lang="fr-FR" sz="1600" spc="2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sollicitant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les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capacités</a:t>
            </a:r>
            <a:r>
              <a:rPr lang="fr-FR" sz="1600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visuelles</a:t>
            </a:r>
            <a:r>
              <a:rPr lang="fr-FR" sz="1600" spc="37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du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lecteur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; importance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de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la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sémiologie</a:t>
            </a:r>
            <a:r>
              <a:rPr lang="fr-FR" sz="1600" spc="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graphique)</a:t>
            </a:r>
          </a:p>
          <a:p>
            <a:pPr marL="742950" marR="71755" lvl="1" indent="-285750" algn="just" eaLnBrk="0" hangingPunct="0">
              <a:lnSpc>
                <a:spcPct val="148000"/>
              </a:lnSpc>
              <a:spcBef>
                <a:spcPts val="50"/>
              </a:spcBef>
              <a:spcAft>
                <a:spcPts val="0"/>
              </a:spcAft>
              <a:buSzPts val="1200"/>
              <a:buFont typeface="Wingdings" panose="05000000000000000000" pitchFamily="2" charset="2"/>
              <a:buChar char=""/>
              <a:tabLst>
                <a:tab pos="981075" algn="l"/>
              </a:tabLst>
            </a:pPr>
            <a:r>
              <a:rPr lang="fr-FR" sz="1600" b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Techniques</a:t>
            </a:r>
            <a:r>
              <a:rPr lang="fr-FR" sz="1600" b="1" spc="1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  <a:r>
              <a:rPr lang="fr-FR" sz="1600" b="1" spc="8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i="1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enjeux</a:t>
            </a:r>
            <a:r>
              <a:rPr lang="fr-FR" sz="1600" b="1" i="1" spc="8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b="1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:</a:t>
            </a:r>
            <a:r>
              <a:rPr lang="fr-FR" sz="1600" b="1" spc="6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pragmatique,</a:t>
            </a:r>
            <a:r>
              <a:rPr lang="fr-FR" sz="1600" spc="8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outils</a:t>
            </a:r>
            <a:r>
              <a:rPr lang="fr-FR" sz="1600" spc="8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en</a:t>
            </a:r>
            <a:r>
              <a:rPr lang="fr-FR" sz="1600" spc="8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évolution</a:t>
            </a:r>
            <a:r>
              <a:rPr lang="fr-FR" sz="1600" spc="8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constante</a:t>
            </a:r>
            <a:r>
              <a:rPr lang="fr-FR" sz="1600" spc="8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(DAO,</a:t>
            </a:r>
            <a:r>
              <a:rPr lang="fr-FR" sz="1600" spc="40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err="1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CartAO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)</a:t>
            </a:r>
            <a:r>
              <a:rPr lang="fr-FR" sz="1600" spc="15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(emploi</a:t>
            </a:r>
            <a:r>
              <a:rPr lang="fr-FR" sz="1600" spc="15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d’instruments</a:t>
            </a:r>
            <a:r>
              <a:rPr lang="fr-FR" sz="1600" spc="15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de</a:t>
            </a:r>
            <a:r>
              <a:rPr lang="fr-FR" sz="1600" spc="15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plus</a:t>
            </a:r>
            <a:r>
              <a:rPr lang="fr-FR" sz="1600" spc="15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en</a:t>
            </a:r>
            <a:r>
              <a:rPr lang="fr-FR" sz="1600" spc="15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plus</a:t>
            </a:r>
            <a:r>
              <a:rPr lang="fr-FR" sz="1600" spc="15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sophistiqués</a:t>
            </a:r>
            <a:r>
              <a:rPr lang="fr-FR" sz="1600" spc="17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et</a:t>
            </a:r>
            <a:r>
              <a:rPr lang="fr-FR" sz="1600" spc="14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de</a:t>
            </a:r>
            <a:r>
              <a:rPr lang="fr-FR" sz="1600" spc="27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 </a:t>
            </a:r>
            <a:r>
              <a:rPr lang="fr-FR" sz="1600" spc="-5" dirty="0" smtClean="0">
                <a:effectLst/>
                <a:latin typeface="Symbol" panose="05050102010706020507" pitchFamily="18" charset="2"/>
                <a:ea typeface="Times New Roman" panose="02020603050405020304" pitchFamily="18" charset="0"/>
                <a:cs typeface="Symbol" panose="05050102010706020507" pitchFamily="18" charset="2"/>
              </a:rPr>
              <a:t>l’informatique)</a:t>
            </a:r>
            <a:endParaRPr lang="fr-FR" sz="1600" dirty="0">
              <a:effectLst/>
              <a:latin typeface="Symbol" panose="05050102010706020507" pitchFamily="18" charset="2"/>
              <a:ea typeface="Times New Roman" panose="02020603050405020304" pitchFamily="18" charset="0"/>
              <a:cs typeface="Symbol" panose="05050102010706020507" pitchFamily="18" charset="2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692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9684" y="380993"/>
            <a:ext cx="10563367" cy="609601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744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95582" y="2847539"/>
            <a:ext cx="5430333" cy="8237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lnSpc>
                <a:spcPct val="150000"/>
              </a:lnSpc>
              <a:spcBef>
                <a:spcPts val="180"/>
              </a:spcBef>
              <a:spcAft>
                <a:spcPts val="300"/>
              </a:spcAft>
            </a:pPr>
            <a:r>
              <a:rPr lang="fr-FR" sz="3600" b="1" kern="16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Merci pour votre attention</a:t>
            </a:r>
            <a:endParaRPr lang="fr-FR" sz="3600" b="1" kern="1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53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INTRODUCTION - CARTOGRAPHIE ET GEOGRAPHIE"/>
  <p:tag name="ISPRING_PLAYERS_CUSTOMIZATION_2" val="UEsDBBQAAgAIAOOGAlPDxJh2RwMAAOEJAAAUAAAAdW5pdmVyc2FsL3BsYXllci54bWytVltv0zAUfu6k/YfI74tbCmyrkiFAqngANKnc3io3OU1MEzvYzrLu13Pi3ENamESlVsnx+T6fy+fjem8e08R5AKW5FD5ZuHPigAhkyEXkk69f1lc35M3d5YWXJewIyuGhT3LBSwBLiBOCDhTPDILvmYl90jO4yEycTHGpuDn6ZDlH7nan5YJcXszQRWifxMZkK0qLonC5RoSItEzykkS7gUxppkCDMKBoFQZxGuzK/B2N31QKao4Z6B4yM8/fuCZpOR41H5AUS1eqiL6Yzxf0x6ePmyCGlF1xoQ0TARAHKzmzpdyx4PBJhnkCurTNvCrIDRhTBmFtM8+s+OJGOFoFPqkctilozSLQbiIiQlu/hrMhqDCNdctEuBXsgUeszG2ray/boo5Ex1KZIDc1+gDHnWQq3Lb2nr9HJyL29gnTcc2nB7lY/gOvk7F+2/J9MhabUb5LuI5xqQ/prNNJ0OGuXmprbGX7tZHtumQijoJfOVcQ2tdv7QmYL0i1YStzG6eriwAX8GnNAiPV8T3CULq1bNxWKW6lFNeCWg633X3TUZAm2z0wkytoSjXzHngI8jNTyvbrzqgcPDoy1lg6BHu0SrluUtcQLzZp8uofelP6jVrzU5/rjAX8j8Z8QKK2JlyE8Ljm6GMgxZoawGKXNtdkiVvu2cWk813aO0wDU3cSsCmYiGOYigDPfsgMo52dnoKCYhpdglyNsL2Fk+CYR3GCXzPJMF49SZMydZhk6C2cBCcyOExAW/NJ4E7JAjPUeZbhAPizeH+utx2h45aMdNmK0aMT49ALcm1kyp+s0gdz0qyspM+c3ssL59SnAb3NeAu5np9DjCbBIK5mLuzPEeBceOBQbAY8V7XVzXCIT8z68mk04EvTfTljmulcGrZZZRnPcTB5Vnk15zjPRj4h7FmemPf9hIaXh4WOEp6+N6a4vuNZlcWGP4FT8LD8a7BYYqmdGEq9++T1zbLHgFrEyTjY3ppO7biXoqmD61L7Vv3adjQ3VK2VSmanJOXVvagw1Tx4h3KMlMxFOBKAbVhNrxOcx28VMCeBPWa0eIHHQ2Y+eYkPdc63r267lK8Xtw3WxnVfbVzF8ozrqA64kx+tD1KbiFfPNXz8DVBLAwQUAAIACAA7qTtYyqMDbmwGAAAoGQAAHQAAAHVuaXZlcnNhbC9jb21tb25fbWVzc2FnZXMubG5nrVnbbuM2EH0vsP9AGAjQAtvsboFdFEXiBS0zthBZ1Ep0vGlRCIxF20Qk0dXFifvUr+mH9Us6pGTH3gskOQGSIJIxZ4bDM2eG9MXHxyRGG5HlUqWXvXfnb3tIpHMVyXR52Zuyq59/7aG84GnEY5WKy16qeuhj/9UPFzFPlyVfCvj/1Q8IXSQiz+Ex7+unp2cko8ueNwixZZEgsAcOCbFv49DBA+KEA2xdh4yGAzKy3V5/pFABPyuB7sRSpikEgdTCvMhjGYmLNzVqNyeUMToJPewSp9cfqKJQCRrw7DQ0F9/YI8xs6oaDKQC7Qa/v8o1c8gJSiO5KgE/z07ADwpjtjgARz+dgIO9kLIstCkRRQC5ORXXsIen1g9MzyKi3Sx9T6665mw5tCmnz/SprBhJWWEZSoZRnmUlcB0DPwbfEDwOLAKiGpiwMpp5HfUaGEKFmi0zKuNoQmaNUFSgv12uVFSJCMjWE4kcZTlSn3ATXthuCe7O++rXt2Ow2nFCda1ZmKQLnL+bEpf4EO0foi8ULwHs+CYjLIJ3emDLa63uZyEVaiAytV6pQXfA0zUI3pFehRacuqxmHzj5NSWB23p1OBsQ/0yV9xiiD9ew+Cs46OLoBP98g1A04O41QMwwJmGD/usqJ5RN4MQxnNhv3+lYmuKbNgyxWSAbrTIuS2PC4rPhVa2eTu53SYc+rdWMX94DP75usLTqB+rsNHToCsbRHEJZK1jzdIkct1Y+/fPjw+O79h586wQRAKOcYCBmk929bALnMp04lCqFLPsNu67/d7OiUObYLhK7/6WYN1L0BvsLfRrup7wPJa4bagVEMnQuHGMW4VSVa8Y3QzWcjxYPRBygCmdV9R38wV/AiLRsrbEgnGEgEdcV829IEhUJQWbZ9XclOWaxUBu5yFMmc38VALe1Ts0p/vq7qr+KW0lIFAhaphMv0vNn1zHUoHhqSTYDdeKTVYr8oQDqCN5Te6LJ5DS4e0ljxCC0yAYA0QHy9juW8FtGa917Mt41R+HgGTQzITp0A9Gu4e9PrkzRCw4zrxXZE8XFAfADIeC6yE2xDw3VjjnAcd0MY26OxA79MhzCWy1UMv0XXODwCTPBEo1LUcoyDYEb9oU6aVmOO1jzPH1QWHbH0cD+bgG3XolAIFjsA181yDwz8kDD7ZZmYF81gECU2/K7rCpYKBAyZEQNdUkmZF1A2yToWhTDRSr0UPq8GJbFQUF+xgNnJcB+8m2JrpLmDp641DgdsL6EOL9P5qqUdFOc36+OwGkqgySHnG2Oq0WDW/AzqAmJIu1jQa9DA6y4WtwSGRPjTZHMwrYLu7URpJ3pzrjUm3taDhGbTRqoyhzc6JSBNZkfy825uAgJ93WU2dr6jrRXqbhJbyo2AOLJIZI2OQO4tMtRF9Wlq/x5eYdsxnfpL6vGtmfp4tOHpXB8n5lzv6RY+i2RkPtO0N/7/KuXfiBe11J/VXcIdks9nXeM5aizfqQheFCJZF02udcLq8E+JQpf4d0Nos/TT/O+H8hfZmYMx/tn7c3Rc6LJHjUE8M1Ptd+ulI6knfwIDi26OMGPE7a3G2u3AprojNp87nuxs9+romGGnC9Xe2qU1gKvQqRjBGHJsIg9g1EmgC7W3NWePw/DNqaO9/YwMAptB15mJu1wWjZ5NPbfur6acT2+sBzPrUbNhNnPI0S0HQMYygfijFpjTCdlloGoRRyuZqTKOTPnH8t60CchtmYivp+FFphLzNub5jv5Vm/r4nCiqxfmVU6/DPLWv4Nb7c1DAp+9SQLAPY4yFXUvPPpau9rilEZSPToXDgt3oBHWU8GK+gna8UGUatQSqjmBDcoUBrF5zIHjWPIXVAF+EUb1F9dvfOoHoiQ5ElOzB/nBVIfI/O4PoZewxqsuLQjwWzUDTgWFRENKrK5jkFosmC4YHxyGbhzZW9VF5Z9fy5MxsYP+LHEl51RQTlcCr82a/TF/YGbJgxrA1nkD9BabcVJnB0NkFYUc3i059ONLVlWsBEAwQTBaxQOSR63rrgqovfkCZzSGt15/w7B5knSkVd4rNbKAup6Lbmp7uQMoilmmnyJ/XVPWCme2FeDg0F0KQSTjv31czRAQHznl9MxSrZWswa4xd6Bpf4IlIFl0BfUL2Fz76UsNcIDiK628m/vvn3yb76pKw1mSQver5SfQ2X/ft/VNuvtO4eHPwFcf/UEsDBBQAAgAIADupO1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O6k7WLRB3DeXAwAA3hAAACcAAAB1bml2ZXJzYWwvZmxhc2hfcHVibGlzaGluZ19zZXR0aW5ncy54bWztWM1yGkcQvvMUU5vy0axky7GjWlA5sFQoS0BpN7Z1Ug07Azul+dnMDxif/DR+sDxJenYAQyTbK9skqkoOFGxP99ffdPd075CcvRMcLag2TMlOdNw+ihCVhSJMzjvR7/ng8YsIGYslwVxJ2omkitBZt5VUbsqZKTNqLagaBDDSnFa2E5XWVqdxvFwu28xU2q8q7izgm3ahRFxpaqi0VMcVxyv4squKmmiN0AAAPkLJtVm31UIoCUgXijhOESPAXDK/KcwHHJsyioPaFBc3c62cJD3FlUZ6Pu1EP/XS/nH/6UYnQPWZoNLHxHRB6MX2FBPCPAvMM/aeopKyeQl0n59EaMmILTvRkxOPAtrxbZQaO2wde5SeghhIu4YX1GKCLQ6PwZ+l76zZCIKIrCQWrMhhBfn9d6J+fv3b1SS9PB+OXl3n4/F5PpwEErVNvI+TxPuOEiCknC7o1k+CrcVFCbzBZoa5oUm8K9qoMZ9BXFi2gJjQv9GcOc4zV1VK267VjtY0doVbep+BSWZK7u3dP6Op4pDamhRUqZhSMsKC7iQ7u2FyAJrHEZpBnPiqE40rKlGGJRQYs5izYgtg3NRYZuvCGqy1X2qGOQI8OAEUXWTRJwphZ0WJtaG71DYrxqe16L5RjhO0Ug5xdkORVQhC7AT8KinazT+aaSVqKVSoRYYz8LhgdEnJWR2vNeDnHF2BC+HAEo5DxakNHv5w7D2a0pnSgEvxAg4PyJkJ+O17AVfYmE+geMPxUXY+7KfXw1E/ffvIbxCTBZbFPcGhpqio7EHw8QpJZTd2EI4CO0PrpBBG6rUme2t/exq2ZQ15/kHZ2MM3TDiOfyT8NiA70AdM+WG83CfxX2XQ2G2JF/VB94e3hoYjziAlARMWCmhJTK7bYAPAAkukJF8hXEBnNr5tLJhyBiShQQRo8+0Mgz2Uaf00h/YJHjWhuhHk0fGTpyfPfn7+4pfTdvznh4+Pv2i0nlkTjr27MLR6X5xat2wHSgtfPWTHfjjK08uXvXz4ephfXefp23wfoOZ0u10nsR8ld08WP6oe7GCZXKavmyRnBJFoVBdp1ghu3ERr/KqJ1mWYhJOdKdiIAnS2eTip0Ns4Ewwq4WB1+g/V2ne/xYRiPUytPeTAfe8h/a/G7WG/Nh8ocll6Mfx1fN7//8z+WxEMT9vr5959M4nvvBD7FcEkExBW/56yvUV3n50cwQ32zqVWC9D2/5Potv4CUEsDBBQAAgAIADupO1jZqmscgAMAAOAMAAAhAAAAdW5pdmVyc2FsL2ZsYXNoX3NraW5fc2V0dGluZ3MueG1slVfbThsxEH3nK6L0nZRAmyItkXJDQk0BFcq7NztJLLz2yvaGpl/f8WWzdrKbBFZIeOYcey7HY5God8o7G5CKCn7X7XeHF51OsiilBK5fIS8Y0dBJiYKH7K57/2c+7/YcRDAhX0BrylfKWCpbhyIwLbUW/HIhuMZ9LrmQOWHd4Zd7+5P0LPIUS2BY53KWZAH1Md/6P8bTsyj+jJvxYDq5bSMsRF4Qvp2LlbhMyeJ9JUXJMxPatfnaaOttAZJR/n4yIkaVftCQRzHNrmb9Wf88SiFBKTAh3U5H/dH3kyxGUmC77Ac3P25GZ3Lqo443Zo+2oYpqSxv0B9eDmzZaQVYQF3kym15Nr9vxHHePu3I0LkfQ8FefzBzFvwX5qc1FURaf0UghxcoUdI8zMN9JDhMkw+uHhOmt+U4STELmoJOCVIxm2AYhMyfFr+ZrA7fV0v8ZDonE3G0p2LNpwt70MApJGQy1LCHpVSvnU2vx8VRqvEwwXBKmEBCaatAzZvhMSlVtE9tq3G/4oDwLQN5QI94EK3OYuHgDYGyv8ZPJ2M6VML6dLQhQwsYbgwhrY418xLIeIANjjXwx3XribHsA3/c4TqWHMfHNPF599AInuKzqVa0qrzlpbm65Co72hgqTiwyGVlavNAfTtaRnbS6k3kFMCScbuiIa36VfBpdubTIq6e05vNKadZVoqhk0yW0hSqkwGHS/+Wx95xo8juIeDjXSc1jqCh0b66aY1yLUgl3HSvfeTdMhu8K5dUfjY3LXzYl8B/kqBFPdjufhBcSiu2f5kGHGNT6mIB/4UpzJ4UJDuL+Nsw0s3B08F060Jot1jiG1ZbArqetscwMTf2xTZ3mZpyBnKAgKlSJjm8Ot6WrN8Fe/UfiALCa0OB1Tr3E7TuhO8IHBKwCIXKyr6+AWzpOXTFMGG6iGSmCwCbdlliiUf1O+Rl2xJgPLWYL0M6gWSoiLHQ2EN4xLxNMsdJyheU1SZTOLRko13eudo3lfjUkj1nBC2rVXUrQx+psqiL2KyklKLV40kdpvWq997mQDI05zO4HQERzf4HEcJkThy2KdVRkO7HUI5tXabaYqQoOnjWLm7LDfRLGe/SH7itdzuJQA4YC1xovgCfgJ21QQmT3uINGb0OB2bMwRX007r3HS54VOeoHJNSfsSU45Nf+aTEqlRU7/2b1m0St0FHKB+6Fv+B9QSwMEFAACAAgAO6k7WPXJWbuQAwAAaBAAACYAAAB1bml2ZXJzYWwvaHRtbF9wdWJsaXNoaW5nX3NldHRpbmdzLnhtbO1Y3XISSRS+5ym6ZstLGaNZdVMDKRcmJZUEqMysa65SzXTDdNk/Y/+AeOXT+GD7JHt6GhAMZieuuGuVF1SY0+d85+/rc5gkp+8ER3OqDVOyEx21H0WIykIRJmed6I/87OHzCBmLJcFcSdqJpIrQabeVVG7CmSkzai2oGgQw0pxUthOV1lYncbxYLNrMVNqfKu4s4Jt2oURcaWqotFTHFcdL+GOXFTXRCqEBAHyEkiuzbquFUBKQLhVxnCJGIHLJfFKYv7SCR3HQmuDizUwrJ0lPcaWRnk060S+9tH/Uf7LWCUh9Jqj0JTFdEHqxPcGEMB8E5hl7T1FJ2ayEaJ8dR2jBiC070eNjjwLa8W2UGjtkjj1KT0EJpF3BC2oxwRaHx+DP0nfWrAVBRJYSC1bkcIJ8+p2on9+8vB6nVxeD4flNPhpd5INxCKK2iXdxknjXUQIBKacLuvGTYGtxUULcYDPF3NAk3hat1ZhvIC4sm0NN6GdhTh3nmasqpW3XakfrMLaFm/C+AJNMldzJ3T+jieLQ2TooIKmYUDLEAmowPpMRmkJh+LITjSoqUYYlEIpZzFmxsTBuYiyzNZHOVtovNMMcAVmA8RRdZtEnnyGVosTa0O1Y1ifG97Ho/qkcJ2ipHOLsDUVWIaipE/CtpGi74WiqlailHBuLDGfgcc7ogpLTukArwC85ugYXwoEl0L/i1AYPbx17jyZ0qjTgUjyHywJyZgJ++17AFTbmEyhex/gguxj005vBsJ++fuATxGSOZXFPcCARFZU9CD5eIqns2g7KUWBnaN0Uwkh91iS39te3YcNj6PM36sYOvmHCcfwt4TcF2YI+YMsP4+U+jf/HCBq7LfG8vuj+8tbQcMUZtCRgwkEB04rJ1dxrAFhgiZTkS4QLGMXGj405U86AJAyIAG2+PsJgDzStn2awG8GjJlQ3gnx09PjJ8a9Pnz3/7aQd//Xh48M7jVZLasyxdxe2VO/ONXXL9kxp4dlDtuwHwzy9etHLB68G+fVNnr7OdwHqmG6P6yT2u2P/KvG76fNNMvnvVsn4Kn3VpB1DyL0RE9KsEdyoidbovInWVdh946291ygEmGWzcDdhmnEmGPT+YMz8Tuza+0OF3UmvQMjDsOv/XKq9F/FnqRqzyuybWiijgnmj7zS+DlS1LL0c/D666B+0fKxZ/X5A0v3b8oWnzfvjzgtjEu99o22BfPe/A93W31BLAwQUAAIACAA7qTtYVz7KArwBAACMBgAAHwAAAHVuaXZlcnNhbC9odG1sX3NraW5fc2V0dGluZ3MuanONlFFPwjAQx9/5FGS+GqIDnfiGDhMTH0zkzfjQjWMsdL2mLVMkfHfXgdBuN2V9oX9++1/vurttr189QRr07/vb+ne9f/X3tQZWM2oNl77OO/TC6oHm+RxmeQE8FxA0kPL31aO8OxGUcSBq02TzZm214xeg/WfBuHZxSVgoQtOEVhLaJ6F9UYG/vcwOWe0zcsqcrI1BMUhRGBBmIFAVrGaCi6f6cRNswFiC+gddsBQ805vw7iHuJE+Oo4cofhy7XIqFZGLzghkOEpauMoVrMT/EH9rl0suNBFVd+KorLM+1eTZQNANPr6fhNOwmpQKt4RB3HE/CyS0Jc5YAdxOKRnejyR+oZ9wuaIMuc52bXzoKo2E0cmnJMmhV6XEaX8dDHxOVV6uareB7zsCX6UpGcrYBdY4VyrU84wKlwsxWpI1GdpEoRzbPRbbn4rFdJGcPa227vo16YgwSVPPjV3Fll8u0iuG1WeF36X40OG23JLq46Bo2Z0wKQza7bkR9oeYEp0QqLhKapF4uj6J3GtMcPXb/XuXN1ArUDJFX09TeEuhquoB6Fgu0AjOGpcui0qp8PtzJQR49PTvJ5jl7ux9QSwMEFAACAAgAO6k7WJQTsyJpAAAAbgAAABwAAAB1bml2ZXJzYWwvbG9jYWxfc2V0dGluZ3MueG1sDcwxDoMwDEDRnVNY3int1oHAxlaW0gNYxEWRHBuRgOD2ZPvD02/7MwocvKVg6vD1eCKwzuaDLg5/01C/EVIm9SSm7FANoe+qVmwm+XLOBSZYhS7eJo4lMo8Uixx2EajhU17/wB6brroBUEsDBBQAAgAIADypO1hwmjciUA4AAK4bAAAXAAAAdW5pdmVyc2FsL3VuaXZlcnNhbC5wbmftl3tcUunWxzFrnKkm7ZSalTJzOp1OmZo5luKFycaoqXRSx/GGVCpUaJSGN0S7zWR5odOEjopyysxIkIzwxq2bl/JCJYKASA0pIiKiAgqCL86ZOe/lj/P5vJ/3/dM/9t7f5/nsz17reZ691vqt69+FQD5fuXElAAD4/NDBb8IAAGtXAGDZzU8/scwQ3YbjLQ+rtDBIEKC+d7PCMliO2Hd0HwDQgFs1f2KFZfzZuYPRaQDAmheLl1UH6kEiALBp/6Fv9kVkxqsk3LoUfXTH+QW/thNtZesRd0Mu3xvYt2LL8uXIT5y/2fQ3PD/ogOpruxjSla/vfRYSNHrvHv3My+UtD+71bD3oOzU4tM0E10iQFJZuSJ6TOp397AVLP04XCBHqNL6Zrcel5anWAABf3IyyAgD+fN3egrf+11hp7wo2KUKLPNs3JBR6jrwhKMcX531K/y8fXcIlXMIlXMIlXMIlXMIlXMIl/H/Fd6yXN/7ZtbQT/HAuAdkx9kZLN2PpyfTBZMv97y8tXZ3dof+JvcV4YoC5TVJHXdBLiEwDMYOj78/jGAdh84fnecPkrthShjsY8HS/gZFnlm5D/lwunXvNCRF4wDHmUZRZ9go9i+csUBlE5sLbPqQ+hx44L9IDsTkV3YGlvihDK1mpvaXVRzdMmRfmpbVmm4fueVhnAMD2jsMAzftGS07uZDURzCrR13WuLWyqbM3FtX+MbgjrBzEAxEYS1Rrwnt3vtYNGv97Sy7s7G5dnrtTXGncLKlurcD6ukVX4Mf+potWAc9s9PFtNTBMKR4wXG7t1J856QQj2rrRQw2lnwEXjyNbjTcQ02Mo94mstPZu/jLyIyVDBeOdnSk81b36KrSP2CLmUlqFM+NaMYjvXp6xWrcfYA6x6butGd5tJu5evVRDyx961J1c0/6DXFIB083/6vNQ689OTw7otkanyTxtSg9Us/ZCEyJ5EZKiZ07JaoFA37LEw/PN0UXyeiVg1Ll8Fm5Vtm1ah8uSK7XHiWBRLq0FD84qb2vRsvS1Q+kmeVgBjGd9fsa2qmjqEFKskHe/GjXd7jT0os6rDuInjcUYMCiVGwgTd/HSt71gqf5iNjw0seBNOTCjosvJf3pBqXOvaknY1quVWzIzJDJz/IJGDFxjbHG8ctvdGV9XEXI18xHveoNMqOZoKxAo7Y7/qewEaykWzBEFs3l02qqt8ZZlwWW4Kg2WMAmmxx+QU7Iz5TIVhc417xo9HsEx2lYHphRT3s88s0KWikUg4GNf0ixttevBkY3dvWoHV7ny8GBf1qnLLy9d43nMqOeAhKwJ3XJ3F/0jAPoZJ4HQfIHaiKdcoQzi2i+Gr82N4+pMWa/Q+PsHAfjBd/DZGzGtEZylTcWPKMfWrGwSDWSiqN5NTxpDrXAUVbnKC/FZpoZXTv85i+HXvZwXxG1AkCKcjeIfAM/a2XrWX4ax0qg9rCob0itKRtRRfLbbBX53pq+S+naV//yYiPzlFAAcy7gu5stQxcPFDWEB0hg/EcTQWLm9pSxZiqg5LxcsSm+HkwoIpgzG5gvtrPl6WplSTtrh8FVmiq0ovasELl6Hvu6gmSjdTSBBuKc6c5kwLnmuehQ0V095Eic+qAw8gpY6QhBqV5KyuAVlu8tfxFsCTP+vB2a3DHv1UaWUKw9tiT1geXpqUkherI8hH0bvW3PwQ0zBFV1te6oCZDdNpuaosk4eBbkch2fw0tiHca6K6uIN19Cgq3JZQKO7ndKiyx9J46Sa10Dht1qhsqwjpqoV9bF1WsTDQvUxjgOamYFn8PaYGuvJRfZNZnwrTqgMpbKpBXQv3V5NI4uR5vF6L3SOeGLUEQ31y49eVTrDctG8D/syOi0sN+GNF+rWulsVws8k8q6x5e4ZWD2p2Jx57YI2ojATCMGmGEmFWyFFpNAEkJeEEycK0qlZZ8wz4lvXuuC2RY5m7QBkN0g5aDYg/c57uLt8uC2Isg9937MDGwVy6kMcG22db2gkGQ0iZSnbLCZyHNclOY1k6bTgN7czXQkuMY8rGEBiDJcocopPUtW9r9GDZ785Cx/bGU0mQAWXASkz8X9s97Vd0ISg6JiLpSaNkCPuEoi6oVkefxjRhHkQ52U6g31elhNPmideVf28RXrrQlWoMD88AyKqPyE6b1Oa0PbH83nBY7CbHtZBPOs8VRTkRL9Un/JpcQVfIUpwTzpwAuZcoE+g9zbOqlPaEMJsDxCb38MraWlwX682ESRfBvA2SzmqQ3Zl5jzuSgaXdU9M4vWUd6fm8ZOg12ZUsFjUwFMsMoSqmi7itRUYltwnRbhQhhw5A8vGu4nWurE7/mv01uj4v97CWqhimHh1boMsduRMY+eFNwwAnuC4igpcSwW+M9UuBK413Q4CyhxzIt1jmiwfu0ll2aStZ2/C4EYrJj1L4UR4z98f2bpdVPhOlpwym+yJLxEV5vfAu0vRM9U0ZOjxjA+TKis5zE3fP+7IOukGAL0fbZjIHx+0UwRegvXwx74kZZJgqLFCfNzjdbiXLOjCezJz24Y20wh/daNi43aY5I1foFSnT0i3nM0NzplM1NTE0RH+IJF1+BDpk3pyUBcRcsKTPHyILeiiPHgQjPVwQZ54xCfTgnR39qu9WzbYWK7nnP8R/uYthVspkXutrG12RtW4pWNjtlUVDMJtwUhfUqO5rVz8zZNi8FqVTdH4TRpEl0WBr+3F2PY2k6EBvqM070MXe+KBHSS0mH6RhRkikCXf7cad6GS7QOip9ZLRP8/VPh08mxV0tqTaOBc/sjDSUlQsvZ8wPTJXhQbkCKaa9K9L2ye34KMF5tvN1CkVBRVEXY8Y8ryW/mw2jgCjUF9FkMvSatwybpBCf8aWJJzoLjdu7utISfysNMcas8StzJCfY5e/4VeVDu/1CueWBWJ082ZIHvSpu3K6+E2ad2Jz4TFBgTj1zpxWR7QktGDIYm5vVNodLVvW/nV2d6fGkdEzGOsrZScJpTE/7tsJeiAphXJd/brIStAGYWPdUqaQ3KlT6uGveaOAuEJq4ayid1sctW3Mvtaj0ivNiAaPrppv9d3nU2s7LLmEboT2WYMzmzyhoYAQtKb2K5YU5oOABnNyv4w/nWg/40NpyVKicp6MR5J2wh+IOWUwnPyvbshd5HvYQrTr3vcLBw6ru0A28RkqfVCvRDq5IwYmjksDqcNtJrfxvtD59CNZsYJ8SzPYch+Tbv4+nmPzPBtDeebk8QtQKkssqaxFHiYFGSzBZUpsXGgHGRA+QIKKLq+k3CabCiUqk/ztJgRxUPPM8cy6VPHy5yZGHHnRqUuFwBWrhDC2ILo0HSH/detzbpFV5izu29hE5CUk5B+4RT5e1vRahfSaqmzxoCeapRj8QtgKPDFiVfjVKqJBkSFkYbf8P6vjcueHQI1hyiLWuzJJxL7GAaHF54MV6yTHUoms9qQwNV2jxEoFs97vrGTXGNehTjRu/2G+a7809oA9xm8Q0wLL35fTudOyjlbllGgcwE0GM+3nRB9UJc6t7vGs5bBbc2JwIF6DAnXz1Xl89aFxJqb5TjU4HZxZFKboiSi5lv7Ikpz0R+RG3mTPvDmeg2HMjEj+LGLiepaILJuJzNG3bxPkOA3ssv49fw+N0ebQX25yh2q6w1NBuuP/xUs0Tc8aCb4VlOF6mAdX53TJkeByHi62d3Ivw5RqfKDiuntqT7MkiCC83Ae22Y+ehLlvEqR+gBZJj2M9lCgHBbNCVWzJpGZTT1bmZSqQoH4UCq08MSqfSmV9FjqW7QKcbQUFk8uzkC1vi1YMrXpWL6qtrzGsIFo/ICkjF66mn4nCb7kAfnI1qcavkPN4lDlg9PhMOpC6G2JDTlaSvxA6LGZKk0GNvZ1/AqjKbCcKT2b61DkwTuwz0Vz5mY6ODSDZDs0IPDZ/+l0e+aFNxx7jGEM1Y06Ev4s0hjErxXXDuITJPfwxcEF5vWj2w9mRSm4Bj1m7zmBYpY6UGvsSVykzVz2oSEqpezY1Ww5yfFltKKb8QN4AHRfGtmIicynRh9j1E17g/MtxmUliJ6hGZF5VIb/fER7jYyqne3hV9ZCPwo9BYxeE+979AzilH5ISewuZVrnuGGcm3KcJfI7hp/0TNvv8xzoM5+Vximzf7QhHE/QVxwt3bckYkyE/tkAvwHad0g0LLPyR3+C2oaKuZexb3gBLlWfu7DLmafaBmqPpxRGge/9L9+8SVzixN+6YM6Wz73vsF/glVP7bwxuXnCdnra3Mb2yGrD5sYLhon4lh8xR/aiYYI+fHbshTbRDvXJmDDLT9LWVjHnqnxkARkz7zaUMY6i8rpOUWaztEUwAjuU4VZDiNhXcQ7sYvhftbzN+EC+C+i6KqcmGdWSHOTGonlNfIqzNnWTq+R6F8OQ41aKo3EbWgbBrhcjmox5eMHfYPIhC8iC8u4NSWcno8OaWNNiUVxa95/+Z9C7jNa6SWtej0QMce297D24hrixhw40ESCSD9lcvf6b8p4+KqB3kbbO4DDXe51oZD3Dhi1bSPRVcgH0ll0gd+4SM5HrdvUYpHajDZu69zH381P6sQo8BxMyf1eTppeBth5/XfTvTfwseyID4G17OKAHf6NZr3hWArmL+cAF7k/GTOJIgS2F6tQDsGuo9wr/ugCgI9YqD0UPZGH+YFtlKgDTZ2D14C5s4kVQmMcACAa5+zbJajYsuqkVRaYlmFiXYgkDxqK/qH3lLOFT36tHuKEhS/UmcI4ceQQxx2ApyWGUCgCuT5tbv49BJyX7abW7ySj+uSDWv0oOWp7U/aWUWz3Vou9vWLO/FRXaG6NxkfbINyksQLAc3Wzji49nCme1w5IUA22XNCkSHtlYBCcf+vD9v2bPuzf4OjExILVcASS9n7k1ivLLOBQcMg39UHHL/8HUEsDBBQAAgAIADypO1gdkyyzSwAAAGoAAAAbAAAAdW5pdmVyc2FsL3VuaXZlcnNhbC5wbmcueG1ss7GvyM1RKEstKs7Mz7NVMtQzULK34+WyKShKLctMLVeoAIoBBSFASaESyDVCcMszU0oybJXMLcwRYhmpmekZJbZKppYGcEF9oJEAUEsDBBQAAgAIAC+pO1i8fTX3SgAAAEkAAAAfAAAAdmlkZW9sZWN0dXJlL2xvY2FsX3NldHRpbmdzLnhtbLOxr8jNUShLLSrOzM+zVTLUM1BSSM1Lzk/JzEu3VQoNcdO1UFIoLknMS0nMyc9LtVXKy1dSsLfjssnJT07MCU4tKQEqLNa34wIAUEsBAgAAFAACAAgA44YCU8PEmHZHAwAA4QkAABQAAAAAAAAAAQAAAAAAAAAAAHVuaXZlcnNhbC9wbGF5ZXIueG1sUEsBAgAAFAACAAgAO6k7WMqjA25sBgAAKBkAAB0AAAAAAAAAAQAAAAAAeQMAAHVuaXZlcnNhbC9jb21tb25fbWVzc2FnZXMubG5nUEsBAgAAFAACAAgAO6k7WBUeYBujAAAAfwEAAC4AAAAAAAAAAQAAAAAAIAoAAHVuaXZlcnNhbC9wbGF5YmFja19hbmRfbmF2aWdhdGlvbl9zZXR0aW5ncy54bWxQSwECAAAUAAIACAA7qTtYtEHcN5cDAADeEAAAJwAAAAAAAAABAAAAAAAPCwAAdW5pdmVyc2FsL2ZsYXNoX3B1Ymxpc2hpbmdfc2V0dGluZ3MueG1sUEsBAgAAFAACAAgAO6k7WNmqaxyAAwAA4AwAACEAAAAAAAAAAQAAAAAA6w4AAHVuaXZlcnNhbC9mbGFzaF9za2luX3NldHRpbmdzLnhtbFBLAQIAABQAAgAIADupO1j1yVm7kAMAAGgQAAAmAAAAAAAAAAEAAAAAAKoSAAB1bml2ZXJzYWwvaHRtbF9wdWJsaXNoaW5nX3NldHRpbmdzLnhtbFBLAQIAABQAAgAIADupO1hXPsoCvAEAAIwGAAAfAAAAAAAAAAEAAAAAAH4WAAB1bml2ZXJzYWwvaHRtbF9za2luX3NldHRpbmdzLmpzUEsBAgAAFAACAAgAO6k7WJQTsyJpAAAAbgAAABwAAAAAAAAAAQAAAAAAdxgAAHVuaXZlcnNhbC9sb2NhbF9zZXR0aW5ncy54bWxQSwECAAAUAAIACAA8qTtYcJo3IlAOAACuGwAAFwAAAAAAAAAAAAAAAAAaGQAAdW5pdmVyc2FsL3VuaXZlcnNhbC5wbmdQSwECAAAUAAIACAA8qTtYHZMss0sAAABqAAAAGwAAAAAAAAABAAAAAACfJwAAdW5pdmVyc2FsL3VuaXZlcnNhbC5wbmcueG1sUEsBAgAAFAACAAgAL6k7WLx9NfdKAAAASQAAAB8AAAAAAAAAAQAAAAAAIygAAHZpZGVvbGVjdHVyZS9sb2NhbF9zZXR0aW5ncy54bWxQSwUGAAAAAAsACwBTAwAAqigAAAAA"/>
  <p:tag name="ISPRING_CURRENT_PLAYER_ID" val="universal"/>
  <p:tag name="ISPRING_LMS_API_VERSION" val="SCORM 2004 (2nd edition)"/>
  <p:tag name="ISPRING_ULTRA_SCORM_COURSE_ID" val="C8C184BC-683D-43D3-94F0-AC464F46DA18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c\uFFFD\uFFFD\uFFFD{F6B04151-8C2F-40CA-8694-42399E25F457}&quot;,&quot;C:\\Users\\ABCD\\Desktop\\Formation E-learning 2024\\Dossier formation\\cours cartes thématiques\\scorm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,&quot;studioSettings&quot;:{&quot;onlineDestinationFolderId&quot;:&quot;1&quot;}}"/>
  <p:tag name="ISPRING_SCORM_RATE_SLIDES" val="0"/>
  <p:tag name="ISPRING_SCORM_RATE_QUIZZES" val="0"/>
  <p:tag name="ISPRING_SCORM_PASSING_SCORE" val="0.000000"/>
  <p:tag name="ISPRING_PRESENTATION_TITLE" val="INTRODUCTION - CARTOGRAPHIE ET GEOGRAPHIE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E798311-4161-45AB-BE63-E9141AC00FA3}:2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8AC8D11-6799-419F-8392-AE6564A60EB8}:25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3D67770D-3C47-496E-90C6-1457C7A63D3F}:25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3F0CAA6-AFDF-41A1-88C9-6A6BD6E42A31}:2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87CB753-5B4E-42B8-9ED4-8CF63B98316B}:260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227</Words>
  <Application>Microsoft Office PowerPoint</Application>
  <PresentationFormat>Grand écran</PresentationFormat>
  <Paragraphs>17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Times New Roman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- CARTOGRAPHIE ET GEOGRAPHIE</dc:title>
  <dc:creator>.</dc:creator>
  <cp:lastModifiedBy>.</cp:lastModifiedBy>
  <cp:revision>9</cp:revision>
  <dcterms:created xsi:type="dcterms:W3CDTF">2024-01-27T03:12:14Z</dcterms:created>
  <dcterms:modified xsi:type="dcterms:W3CDTF">2024-01-27T20:22:41Z</dcterms:modified>
</cp:coreProperties>
</file>