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36" r:id="rId2"/>
    <p:sldId id="256" r:id="rId3"/>
    <p:sldId id="337" r:id="rId4"/>
    <p:sldId id="338" r:id="rId5"/>
    <p:sldId id="339" r:id="rId6"/>
    <p:sldId id="340" r:id="rId7"/>
    <p:sldId id="341" r:id="rId8"/>
    <p:sldId id="342" r:id="rId9"/>
    <p:sldId id="343" r:id="rId10"/>
    <p:sldId id="344" r:id="rId11"/>
    <p:sldId id="345" r:id="rId12"/>
    <p:sldId id="34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Lst>
  <p:sldSz cx="10058400" cy="7772400"/>
  <p:notesSz cx="10058400" cy="7772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97" autoAdjust="0"/>
  </p:normalViewPr>
  <p:slideViewPr>
    <p:cSldViewPr>
      <p:cViewPr varScale="1">
        <p:scale>
          <a:sx n="53" d="100"/>
          <a:sy n="53" d="100"/>
        </p:scale>
        <p:origin x="174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23F8D644-9F77-46ED-8FB8-887DA701ABEF}" type="datetimeFigureOut">
              <a:rPr lang="fr-FR" smtClean="0"/>
              <a:t>27/11/2022</a:t>
            </a:fld>
            <a:endParaRPr lang="fr-FR"/>
          </a:p>
        </p:txBody>
      </p:sp>
      <p:sp>
        <p:nvSpPr>
          <p:cNvPr id="4" name="Espace réservé de l'image des diapositives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17343281-7F64-4F2A-83D3-47C71B0A6B42}" type="slidenum">
              <a:rPr lang="fr-FR" smtClean="0"/>
              <a:t>‹N°›</a:t>
            </a:fld>
            <a:endParaRPr lang="fr-FR"/>
          </a:p>
        </p:txBody>
      </p:sp>
    </p:spTree>
    <p:extLst>
      <p:ext uri="{BB962C8B-B14F-4D97-AF65-F5344CB8AC3E}">
        <p14:creationId xmlns:p14="http://schemas.microsoft.com/office/powerpoint/2010/main" val="380903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62A9CCF6-5CBD-408C-8672-4A0D73C440F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a16="http://schemas.microsoft.com/office/drawing/2014/main" id="{4390C4F9-48D8-4E82-BE50-381BDA938D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p>
        </p:txBody>
      </p:sp>
      <p:sp>
        <p:nvSpPr>
          <p:cNvPr id="4" name="Espace réservé du numéro de diapositive 3">
            <a:extLst>
              <a:ext uri="{FF2B5EF4-FFF2-40B4-BE49-F238E27FC236}">
                <a16:creationId xmlns:a16="http://schemas.microsoft.com/office/drawing/2014/main" id="{B0E4B342-A5ED-46B6-BD4C-D5851A6AC5F5}"/>
              </a:ext>
            </a:extLst>
          </p:cNvPr>
          <p:cNvSpPr>
            <a:spLocks noGrp="1"/>
          </p:cNvSpPr>
          <p:nvPr>
            <p:ph type="sldNum" sz="quarter" idx="5"/>
          </p:nvPr>
        </p:nvSpPr>
        <p:spPr/>
        <p:txBody>
          <a:bodyPr/>
          <a:lstStyle/>
          <a:p>
            <a:pPr fontAlgn="auto" latinLnBrk="1">
              <a:spcBef>
                <a:spcPts val="0"/>
              </a:spcBef>
              <a:spcAft>
                <a:spcPts val="0"/>
              </a:spcAft>
              <a:defRPr/>
            </a:pPr>
            <a:fld id="{A39461EC-5C24-4D0B-9BAA-1EE1C2C0F5D0}" type="slidenum">
              <a:rPr lang="en-US" smtClean="0">
                <a:solidFill>
                  <a:prstClr val="black"/>
                </a:solidFill>
                <a:latin typeface="맑은 고딕"/>
                <a:ea typeface="+mn-ea"/>
              </a:rPr>
              <a:pPr fontAlgn="auto" latinLnBrk="1">
                <a:spcBef>
                  <a:spcPts val="0"/>
                </a:spcBef>
                <a:spcAft>
                  <a:spcPts val="0"/>
                </a:spcAft>
                <a:defRPr/>
              </a:pPr>
              <a:t>1</a:t>
            </a:fld>
            <a:endParaRPr lang="en-US">
              <a:solidFill>
                <a:prstClr val="black"/>
              </a:solidFill>
              <a:latin typeface="맑은 고딕"/>
              <a:ea typeface="+mn-ea"/>
            </a:endParaRPr>
          </a:p>
        </p:txBody>
      </p:sp>
    </p:spTree>
    <p:extLst>
      <p:ext uri="{BB962C8B-B14F-4D97-AF65-F5344CB8AC3E}">
        <p14:creationId xmlns:p14="http://schemas.microsoft.com/office/powerpoint/2010/main" val="3875725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1 Ce qui augmente les différences entre les sons. 2 Proportion = entre cons. et voyelles 3 Les cons. dures (3 occlusives sourdes) étant proportionnellement bcp – présentes que les autres 4 = vibrations des cordes vocales 5 espace entre dos de la langue et palais 6 au sens acoustique du terme 7 qui mettent en contact 2 voyelles stables (hiatus interne : irréel – hiatus externe : il a eu un) 8 sons vocaliques instables, glissement d’aperture 9 timbre, lieu d’articulation, labialisation, caractère oral 10 le mode fricatif, le fait qu’elles ne peuvent à elles seules former des syllabes 11 voies respiratoires, pharynx, larynx, langue, … </a:t>
            </a:r>
            <a:endParaRPr lang="fr-FR" dirty="0"/>
          </a:p>
        </p:txBody>
      </p:sp>
      <p:sp>
        <p:nvSpPr>
          <p:cNvPr id="4" name="Espace réservé du numéro de diapositive 3"/>
          <p:cNvSpPr>
            <a:spLocks noGrp="1"/>
          </p:cNvSpPr>
          <p:nvPr>
            <p:ph type="sldNum" sz="quarter" idx="5"/>
          </p:nvPr>
        </p:nvSpPr>
        <p:spPr/>
        <p:txBody>
          <a:bodyPr/>
          <a:lstStyle/>
          <a:p>
            <a:fld id="{17343281-7F64-4F2A-83D3-47C71B0A6B42}" type="slidenum">
              <a:rPr lang="fr-FR" smtClean="0"/>
              <a:t>5</a:t>
            </a:fld>
            <a:endParaRPr lang="fr-FR"/>
          </a:p>
        </p:txBody>
      </p:sp>
    </p:spTree>
    <p:extLst>
      <p:ext uri="{BB962C8B-B14F-4D97-AF65-F5344CB8AC3E}">
        <p14:creationId xmlns:p14="http://schemas.microsoft.com/office/powerpoint/2010/main" val="15626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Ce schéma représente les différentes parties de l'appareil phonatoire: - les poumons (niveau respiratoire) - le larynx avec les cordes vocales (niveau phonatoire) - les cavités </a:t>
            </a:r>
            <a:r>
              <a:rPr lang="fr-CA" dirty="0" err="1"/>
              <a:t>supraglottique</a:t>
            </a:r>
            <a:r>
              <a:rPr lang="fr-CA" dirty="0"/>
              <a:t> : le pharynx(niveau articulatoire) la bouche les lèvres les cavités nasales</a:t>
            </a:r>
            <a:endParaRPr lang="fr-FR" dirty="0"/>
          </a:p>
        </p:txBody>
      </p:sp>
      <p:sp>
        <p:nvSpPr>
          <p:cNvPr id="4" name="Espace réservé du numéro de diapositive 3"/>
          <p:cNvSpPr>
            <a:spLocks noGrp="1"/>
          </p:cNvSpPr>
          <p:nvPr>
            <p:ph type="sldNum" sz="quarter" idx="5"/>
          </p:nvPr>
        </p:nvSpPr>
        <p:spPr/>
        <p:txBody>
          <a:bodyPr/>
          <a:lstStyle/>
          <a:p>
            <a:fld id="{17343281-7F64-4F2A-83D3-47C71B0A6B42}" type="slidenum">
              <a:rPr lang="fr-FR" smtClean="0"/>
              <a:t>7</a:t>
            </a:fld>
            <a:endParaRPr lang="fr-FR"/>
          </a:p>
        </p:txBody>
      </p:sp>
    </p:spTree>
    <p:extLst>
      <p:ext uri="{BB962C8B-B14F-4D97-AF65-F5344CB8AC3E}">
        <p14:creationId xmlns:p14="http://schemas.microsoft.com/office/powerpoint/2010/main" val="1352820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163220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508760" y="4352544"/>
            <a:ext cx="7040880" cy="19431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0" y="12441"/>
            <a:ext cx="10058400" cy="1218795"/>
          </a:xfrm>
          <a:prstGeom prst="rect">
            <a:avLst/>
          </a:prstGeom>
        </p:spPr>
        <p:txBody>
          <a:bodyPr anchor="ctr"/>
          <a:lstStyle>
            <a:lvl1pPr marL="0" indent="0" algn="ctr">
              <a:buNone/>
              <a:defRPr sz="3960" b="0" baseline="0">
                <a:solidFill>
                  <a:schemeClr val="tx1">
                    <a:lumMod val="75000"/>
                    <a:lumOff val="25000"/>
                  </a:schemeClr>
                </a:solidFill>
                <a:latin typeface="+mj-lt"/>
                <a:cs typeface="Arial" pitchFamily="34" charset="0"/>
              </a:defRPr>
            </a:lvl1pPr>
          </a:lstStyle>
          <a:p>
            <a:pPr lvl="0"/>
            <a:r>
              <a:rPr lang="fr-FR" altLang="ko-KR"/>
              <a:t>Cliquez pour modifier les styles du texte du masque</a:t>
            </a:r>
          </a:p>
        </p:txBody>
      </p:sp>
      <p:sp>
        <p:nvSpPr>
          <p:cNvPr id="11" name="Text Placeholder 9"/>
          <p:cNvSpPr>
            <a:spLocks noGrp="1"/>
          </p:cNvSpPr>
          <p:nvPr>
            <p:ph type="body" sz="quarter" idx="11"/>
          </p:nvPr>
        </p:nvSpPr>
        <p:spPr>
          <a:xfrm>
            <a:off x="0" y="1156217"/>
            <a:ext cx="10058400" cy="236988"/>
          </a:xfrm>
          <a:prstGeom prst="rect">
            <a:avLst/>
          </a:prstGeom>
        </p:spPr>
        <p:txBody>
          <a:bodyPr anchor="ctr"/>
          <a:lstStyle>
            <a:lvl1pPr marL="0" indent="0" algn="ctr">
              <a:buNone/>
              <a:defRPr sz="1540" b="0" baseline="0">
                <a:solidFill>
                  <a:schemeClr val="tx1">
                    <a:lumMod val="75000"/>
                    <a:lumOff val="25000"/>
                  </a:schemeClr>
                </a:solidFill>
                <a:latin typeface="+mn-lt"/>
                <a:cs typeface="Arial" pitchFamily="34" charset="0"/>
              </a:defRPr>
            </a:lvl1pPr>
          </a:lstStyle>
          <a:p>
            <a:pPr lvl="0"/>
            <a:r>
              <a:rPr lang="fr-FR" altLang="ko-KR"/>
              <a:t>Cliquez pour modifier les styles du texte du masque</a:t>
            </a:r>
          </a:p>
        </p:txBody>
      </p:sp>
    </p:spTree>
    <p:extLst>
      <p:ext uri="{BB962C8B-B14F-4D97-AF65-F5344CB8AC3E}">
        <p14:creationId xmlns:p14="http://schemas.microsoft.com/office/powerpoint/2010/main" val="32900943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829049" y="676649"/>
            <a:ext cx="8239125" cy="619125"/>
          </a:xfrm>
          <a:custGeom>
            <a:avLst/>
            <a:gdLst/>
            <a:ahLst/>
            <a:cxnLst/>
            <a:rect l="l" t="t" r="r" b="b"/>
            <a:pathLst>
              <a:path w="8239125" h="619125">
                <a:moveTo>
                  <a:pt x="8238750" y="19812"/>
                </a:moveTo>
                <a:lnTo>
                  <a:pt x="8238750" y="0"/>
                </a:lnTo>
                <a:lnTo>
                  <a:pt x="0" y="0"/>
                </a:lnTo>
                <a:lnTo>
                  <a:pt x="0" y="618744"/>
                </a:lnTo>
                <a:lnTo>
                  <a:pt x="9144" y="618744"/>
                </a:lnTo>
                <a:lnTo>
                  <a:pt x="9144" y="19812"/>
                </a:lnTo>
                <a:lnTo>
                  <a:pt x="19812" y="9144"/>
                </a:lnTo>
                <a:lnTo>
                  <a:pt x="19812" y="19812"/>
                </a:lnTo>
                <a:lnTo>
                  <a:pt x="8238750" y="19812"/>
                </a:lnTo>
                <a:close/>
              </a:path>
              <a:path w="8239125" h="619125">
                <a:moveTo>
                  <a:pt x="19812" y="19812"/>
                </a:moveTo>
                <a:lnTo>
                  <a:pt x="19812" y="9144"/>
                </a:lnTo>
                <a:lnTo>
                  <a:pt x="9144" y="19812"/>
                </a:lnTo>
                <a:lnTo>
                  <a:pt x="19812" y="19812"/>
                </a:lnTo>
                <a:close/>
              </a:path>
              <a:path w="8239125" h="619125">
                <a:moveTo>
                  <a:pt x="19812" y="618744"/>
                </a:moveTo>
                <a:lnTo>
                  <a:pt x="19812" y="19812"/>
                </a:lnTo>
                <a:lnTo>
                  <a:pt x="9144" y="19812"/>
                </a:lnTo>
                <a:lnTo>
                  <a:pt x="9144" y="618744"/>
                </a:lnTo>
                <a:lnTo>
                  <a:pt x="19812" y="618744"/>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4301735" y="584701"/>
            <a:ext cx="1532254" cy="452119"/>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915295" y="1855723"/>
            <a:ext cx="8227808" cy="497903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419856" y="7228332"/>
            <a:ext cx="3218688" cy="3886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11/27/2022</a:t>
            </a:fld>
            <a:endParaRPr lang="en-US"/>
          </a:p>
        </p:txBody>
      </p:sp>
      <p:sp>
        <p:nvSpPr>
          <p:cNvPr id="6" name="Holder 6"/>
          <p:cNvSpPr>
            <a:spLocks noGrp="1"/>
          </p:cNvSpPr>
          <p:nvPr>
            <p:ph type="sldNum" sz="quarter" idx="7"/>
          </p:nvPr>
        </p:nvSpPr>
        <p:spPr>
          <a:xfrm>
            <a:off x="7242048" y="7228332"/>
            <a:ext cx="2313432" cy="3886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hyperlink" Target="http://www.icp.inpg.fr/ICP/Hambourg99/VTH.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icp.inpg.fr/ICP/Hambourg99/VTH.html" TargetMode="External"/><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3">
            <a:extLst>
              <a:ext uri="{FF2B5EF4-FFF2-40B4-BE49-F238E27FC236}">
                <a16:creationId xmlns:a16="http://schemas.microsoft.com/office/drawing/2014/main" id="{FD0BCAD0-D454-4FFA-A85C-86C603628427}"/>
              </a:ext>
            </a:extLst>
          </p:cNvPr>
          <p:cNvSpPr txBox="1">
            <a:spLocks noChangeArrowheads="1"/>
          </p:cNvSpPr>
          <p:nvPr/>
        </p:nvSpPr>
        <p:spPr bwMode="auto">
          <a:xfrm>
            <a:off x="2388358" y="3626154"/>
            <a:ext cx="5161973" cy="71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685800" indent="-22860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a:lnSpc>
                <a:spcPct val="90000"/>
              </a:lnSpc>
              <a:spcBef>
                <a:spcPts val="1100"/>
              </a:spcBef>
            </a:pPr>
            <a:endParaRPr lang="fr-FR" altLang="fr-FR" sz="1540" b="1" dirty="0">
              <a:solidFill>
                <a:srgbClr val="000000"/>
              </a:solidFill>
              <a:latin typeface="Times New Roman" panose="02020603050405020304" pitchFamily="18" charset="0"/>
              <a:ea typeface="Arial Unicode MS"/>
              <a:cs typeface="Times New Roman" panose="02020603050405020304" pitchFamily="18" charset="0"/>
            </a:endParaRPr>
          </a:p>
        </p:txBody>
      </p:sp>
      <p:sp>
        <p:nvSpPr>
          <p:cNvPr id="9" name="Rectangle à coins arrondis 3">
            <a:extLst>
              <a:ext uri="{FF2B5EF4-FFF2-40B4-BE49-F238E27FC236}">
                <a16:creationId xmlns:a16="http://schemas.microsoft.com/office/drawing/2014/main" id="{38DAE273-F074-482E-8AFC-04DCA5570161}"/>
              </a:ext>
            </a:extLst>
          </p:cNvPr>
          <p:cNvSpPr/>
          <p:nvPr/>
        </p:nvSpPr>
        <p:spPr>
          <a:xfrm>
            <a:off x="8534400" y="1"/>
            <a:ext cx="1524000" cy="1706030"/>
          </a:xfrm>
          <a:prstGeom prst="roundRect">
            <a:avLst/>
          </a:prstGeom>
          <a:blipFill dpi="0" rotWithShape="1">
            <a:blip r:embed="rId3" cstate="print"/>
            <a:srcRect/>
            <a:stretch>
              <a:fillRect/>
            </a:stretch>
          </a:blipFill>
          <a:ln w="28575" cap="flat" cmpd="sng" algn="ctr">
            <a:noFill/>
            <a:prstDash val="solid"/>
          </a:ln>
          <a:effectLst/>
        </p:spPr>
        <p:txBody>
          <a:bodyPr anchor="ctr"/>
          <a:lstStyle/>
          <a:p>
            <a:pPr algn="ctr" latinLnBrk="1">
              <a:defRPr/>
            </a:pPr>
            <a:endParaRPr lang="fr-FR" sz="1485" kern="0">
              <a:ln w="76200">
                <a:solidFill>
                  <a:prstClr val="black"/>
                </a:solidFill>
              </a:ln>
              <a:solidFill>
                <a:prstClr val="white"/>
              </a:solidFill>
              <a:latin typeface="Candara"/>
              <a:ea typeface="MS PGothic" panose="020B0400000000000000" pitchFamily="34" charset="-128"/>
            </a:endParaRPr>
          </a:p>
        </p:txBody>
      </p:sp>
      <p:sp>
        <p:nvSpPr>
          <p:cNvPr id="10" name="Rectangle 3">
            <a:extLst>
              <a:ext uri="{FF2B5EF4-FFF2-40B4-BE49-F238E27FC236}">
                <a16:creationId xmlns:a16="http://schemas.microsoft.com/office/drawing/2014/main" id="{7958B071-D7B5-4C98-9FDF-626699DA4A78}"/>
              </a:ext>
            </a:extLst>
          </p:cNvPr>
          <p:cNvSpPr>
            <a:spLocks noChangeArrowheads="1"/>
          </p:cNvSpPr>
          <p:nvPr/>
        </p:nvSpPr>
        <p:spPr bwMode="auto">
          <a:xfrm>
            <a:off x="1847850" y="709602"/>
            <a:ext cx="6915150" cy="954428"/>
          </a:xfrm>
          <a:prstGeom prst="rect">
            <a:avLst/>
          </a:prstGeom>
          <a:noFill/>
          <a:ln>
            <a:noFill/>
          </a:ln>
          <a:effectLst/>
        </p:spPr>
        <p:txBody>
          <a:bodyPr lIns="75438" tIns="37719" rIns="75438" bIns="37719" anchor="ctr">
            <a:spAutoFit/>
          </a:bodyPr>
          <a:lstStyle/>
          <a:p>
            <a:pPr defTabSz="754380">
              <a:defRPr/>
            </a:pPr>
            <a:endParaRPr lang="fr-FR" altLang="fr-FR" sz="907" b="1" dirty="0">
              <a:solidFill>
                <a:srgbClr val="000000"/>
              </a:solidFill>
              <a:ea typeface="Times New Roman" panose="02020603050405020304" pitchFamily="18" charset="0"/>
              <a:cs typeface="+mj-cs"/>
            </a:endParaRPr>
          </a:p>
          <a:p>
            <a:pPr defTabSz="754380">
              <a:defRPr/>
            </a:pP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BADJI MOKHTAR</a:t>
            </a:r>
            <a:r>
              <a:rPr lang="ar-DZ" altLang="fr-FR"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a:t>
            </a:r>
            <a:r>
              <a:rPr lang="ar-DZ" altLang="fr-FR"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ANNABA UNIVERSITY                             </a:t>
            </a:r>
            <a:r>
              <a:rPr lang="ar-DZ" altLang="fr-FR"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                    </a:t>
            </a:r>
            <a:r>
              <a:rPr lang="ar-SA" altLang="fr-FR" sz="1200" b="1" dirty="0">
                <a:latin typeface="Times New Roman" panose="02020603050405020304" pitchFamily="18" charset="0"/>
                <a:ea typeface="Times New Roman" panose="02020603050405020304" pitchFamily="18" charset="0"/>
                <a:cs typeface="Times New Roman" panose="02020603050405020304" pitchFamily="18" charset="0"/>
              </a:rPr>
              <a:t>جامعة باجي مختار- عناب</a:t>
            </a:r>
            <a:r>
              <a:rPr lang="ar-DZ" altLang="fr-FR" sz="1200" b="1" dirty="0">
                <a:latin typeface="Times New Roman" panose="02020603050405020304" pitchFamily="18" charset="0"/>
                <a:ea typeface="Times New Roman" panose="02020603050405020304" pitchFamily="18" charset="0"/>
                <a:cs typeface="Times New Roman" panose="02020603050405020304" pitchFamily="18" charset="0"/>
              </a:rPr>
              <a:t>ة</a:t>
            </a:r>
            <a:endPar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endParaRPr>
          </a:p>
          <a:p>
            <a:pPr defTabSz="754380">
              <a:defRPr/>
            </a:pP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UNIVERSITE BADJI MOKHTAR-ANNABA</a:t>
            </a:r>
          </a:p>
          <a:p>
            <a:pPr defTabSz="754380">
              <a:defRPr/>
            </a:pPr>
            <a:r>
              <a:rPr lang="fr-FR" sz="1200" b="1" i="0" dirty="0">
                <a:effectLst/>
                <a:latin typeface="Times New Roman" panose="02020603050405020304" pitchFamily="18" charset="0"/>
                <a:cs typeface="Times New Roman" panose="02020603050405020304" pitchFamily="18" charset="0"/>
              </a:rPr>
              <a:t>Faculté des lettres et des langues </a:t>
            </a:r>
            <a:endPar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endParaRPr>
          </a:p>
          <a:p>
            <a:pPr defTabSz="754380" rtl="1">
              <a:defRPr/>
            </a:pPr>
            <a:r>
              <a:rPr lang="ar-SA" altLang="fr-FR" sz="1200" b="1" dirty="0">
                <a:latin typeface="Times New Roman" panose="02020603050405020304" pitchFamily="18" charset="0"/>
                <a:ea typeface="Times New Roman" panose="02020603050405020304" pitchFamily="18" charset="0"/>
                <a:cs typeface="Times New Roman" panose="02020603050405020304" pitchFamily="18" charset="0"/>
              </a:rPr>
              <a:t>قسم اللغة الفرنسية</a:t>
            </a:r>
            <a:r>
              <a:rPr lang="fr-FR" altLang="fr-FR" sz="1200" b="1" dirty="0">
                <a:latin typeface="Times New Roman" panose="02020603050405020304" pitchFamily="18" charset="0"/>
                <a:ea typeface="Times New Roman" panose="02020603050405020304" pitchFamily="18" charset="0"/>
                <a:cs typeface="Times New Roman" panose="02020603050405020304" pitchFamily="18" charset="0"/>
              </a:rPr>
              <a:t>DE PARTEMENT DE FRANÇAIS                                                                                 </a:t>
            </a:r>
          </a:p>
        </p:txBody>
      </p:sp>
      <p:pic>
        <p:nvPicPr>
          <p:cNvPr id="12" name="Image 11">
            <a:extLst>
              <a:ext uri="{FF2B5EF4-FFF2-40B4-BE49-F238E27FC236}">
                <a16:creationId xmlns:a16="http://schemas.microsoft.com/office/drawing/2014/main" id="{6DC102EE-5296-CFC5-A022-3087FF92DB24}"/>
              </a:ext>
            </a:extLst>
          </p:cNvPr>
          <p:cNvPicPr>
            <a:picLocks noChangeAspect="1"/>
          </p:cNvPicPr>
          <p:nvPr/>
        </p:nvPicPr>
        <p:blipFill>
          <a:blip r:embed="rId4"/>
          <a:stretch>
            <a:fillRect/>
          </a:stretch>
        </p:blipFill>
        <p:spPr>
          <a:xfrm>
            <a:off x="0" y="1"/>
            <a:ext cx="1760102" cy="1905000"/>
          </a:xfrm>
          <a:prstGeom prst="rect">
            <a:avLst/>
          </a:prstGeom>
        </p:spPr>
      </p:pic>
      <p:pic>
        <p:nvPicPr>
          <p:cNvPr id="3" name="Image 2">
            <a:extLst>
              <a:ext uri="{FF2B5EF4-FFF2-40B4-BE49-F238E27FC236}">
                <a16:creationId xmlns:a16="http://schemas.microsoft.com/office/drawing/2014/main" id="{05C66036-4140-8807-CE69-C00C58903DEA}"/>
              </a:ext>
            </a:extLst>
          </p:cNvPr>
          <p:cNvPicPr>
            <a:picLocks noChangeAspect="1"/>
          </p:cNvPicPr>
          <p:nvPr/>
        </p:nvPicPr>
        <p:blipFill>
          <a:blip r:embed="rId5"/>
          <a:stretch>
            <a:fillRect/>
          </a:stretch>
        </p:blipFill>
        <p:spPr>
          <a:xfrm>
            <a:off x="0" y="2590801"/>
            <a:ext cx="9906000" cy="3428999"/>
          </a:xfrm>
          <a:prstGeom prst="rect">
            <a:avLst/>
          </a:prstGeom>
        </p:spPr>
      </p:pic>
      <p:sp>
        <p:nvSpPr>
          <p:cNvPr id="5" name="ZoneTexte 4">
            <a:extLst>
              <a:ext uri="{FF2B5EF4-FFF2-40B4-BE49-F238E27FC236}">
                <a16:creationId xmlns:a16="http://schemas.microsoft.com/office/drawing/2014/main" id="{755F9400-90C0-32D7-6319-00F53ED8F082}"/>
              </a:ext>
            </a:extLst>
          </p:cNvPr>
          <p:cNvSpPr txBox="1"/>
          <p:nvPr/>
        </p:nvSpPr>
        <p:spPr>
          <a:xfrm>
            <a:off x="1760102" y="6553200"/>
            <a:ext cx="6469498" cy="1200329"/>
          </a:xfrm>
          <a:prstGeom prst="rect">
            <a:avLst/>
          </a:prstGeom>
          <a:noFill/>
        </p:spPr>
        <p:txBody>
          <a:bodyPr wrap="square" rtlCol="0">
            <a:spAutoFit/>
          </a:bodyPr>
          <a:lstStyle/>
          <a:p>
            <a:pPr algn="ctr"/>
            <a:r>
              <a:rPr lang="fr-CA" b="1" dirty="0"/>
              <a:t>Dr </a:t>
            </a:r>
            <a:r>
              <a:rPr lang="fr-CA" b="1" dirty="0" err="1"/>
              <a:t>Lahlah</a:t>
            </a:r>
            <a:r>
              <a:rPr lang="fr-CA" b="1" dirty="0"/>
              <a:t> </a:t>
            </a:r>
            <a:r>
              <a:rPr lang="fr-CA" b="1" dirty="0" err="1"/>
              <a:t>Mouna</a:t>
            </a:r>
            <a:endParaRPr lang="fr-CA" b="1" dirty="0"/>
          </a:p>
          <a:p>
            <a:pPr algn="ctr"/>
            <a:r>
              <a:rPr lang="fr-CA" dirty="0"/>
              <a:t>Jeudi  08_11_2022</a:t>
            </a:r>
          </a:p>
          <a:p>
            <a:pPr algn="ctr"/>
            <a:r>
              <a:rPr lang="fr-CA" dirty="0"/>
              <a:t>De 10h à 13h</a:t>
            </a:r>
          </a:p>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anim calcmode="lin" valueType="num">
                                      <p:cBhvr>
                                        <p:cTn id="8" dur="3000" fill="hold"/>
                                        <p:tgtEl>
                                          <p:spTgt spid="9"/>
                                        </p:tgtEl>
                                        <p:attrNameLst>
                                          <p:attrName>ppt_w</p:attrName>
                                        </p:attrNameLst>
                                      </p:cBhvr>
                                      <p:tavLst>
                                        <p:tav tm="0" fmla="#ppt_w*sin(2.5*pi*$)">
                                          <p:val>
                                            <p:fltVal val="0"/>
                                          </p:val>
                                        </p:tav>
                                        <p:tav tm="100000">
                                          <p:val>
                                            <p:fltVal val="1"/>
                                          </p:val>
                                        </p:tav>
                                      </p:tavLst>
                                    </p:anim>
                                    <p:anim calcmode="lin" valueType="num">
                                      <p:cBhvr>
                                        <p:cTn id="9" dur="3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2B691E-A38D-9F58-9F13-0A60C8C24F4D}"/>
              </a:ext>
            </a:extLst>
          </p:cNvPr>
          <p:cNvSpPr>
            <a:spLocks noGrp="1"/>
          </p:cNvSpPr>
          <p:nvPr>
            <p:ph type="title"/>
          </p:nvPr>
        </p:nvSpPr>
        <p:spPr>
          <a:xfrm>
            <a:off x="1981200" y="840938"/>
            <a:ext cx="3852789" cy="1292662"/>
          </a:xfrm>
        </p:spPr>
        <p:txBody>
          <a:bodyPr/>
          <a:lstStyle/>
          <a:p>
            <a:r>
              <a:rPr lang="fr-CA" sz="2800" dirty="0">
                <a:highlight>
                  <a:srgbClr val="FFFF00"/>
                </a:highlight>
              </a:rPr>
              <a:t>La phonation</a:t>
            </a:r>
            <a:endParaRPr lang="fr-FR" dirty="0"/>
          </a:p>
        </p:txBody>
      </p:sp>
      <p:sp>
        <p:nvSpPr>
          <p:cNvPr id="3" name="Espace réservé du texte 2">
            <a:extLst>
              <a:ext uri="{FF2B5EF4-FFF2-40B4-BE49-F238E27FC236}">
                <a16:creationId xmlns:a16="http://schemas.microsoft.com/office/drawing/2014/main" id="{8676A8FE-0369-DC7A-422C-AADD86C191A5}"/>
              </a:ext>
            </a:extLst>
          </p:cNvPr>
          <p:cNvSpPr>
            <a:spLocks noGrp="1"/>
          </p:cNvSpPr>
          <p:nvPr>
            <p:ph type="body" idx="1"/>
          </p:nvPr>
        </p:nvSpPr>
        <p:spPr>
          <a:xfrm>
            <a:off x="915295" y="1855723"/>
            <a:ext cx="8227808" cy="2862322"/>
          </a:xfrm>
        </p:spPr>
        <p:txBody>
          <a:bodyPr/>
          <a:lstStyle/>
          <a:p>
            <a:pPr algn="just"/>
            <a:r>
              <a:rPr lang="fr-CA" sz="2400" dirty="0"/>
              <a:t>Le caractère de ce bourdonnement est ensuite modifié par les propriétés acoustiques du conduit vocal. Ces propriétés dépendent de la forme que prend le conduit vocal en fonction du mouvement de la langue, des lèvres, de la mâchoire inférieure .... Ce sont ces mouvements qui en modifiant les propriétés du conduit vocal, permettent l'émission des différents sons du langage.</a:t>
            </a:r>
            <a:endParaRPr lang="fr-FR" sz="2400" dirty="0">
              <a:highlight>
                <a:srgbClr val="FFFF00"/>
              </a:highlight>
            </a:endParaRPr>
          </a:p>
          <a:p>
            <a:endParaRPr lang="fr-FR" dirty="0"/>
          </a:p>
        </p:txBody>
      </p:sp>
    </p:spTree>
    <p:extLst>
      <p:ext uri="{BB962C8B-B14F-4D97-AF65-F5344CB8AC3E}">
        <p14:creationId xmlns:p14="http://schemas.microsoft.com/office/powerpoint/2010/main" val="188289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BEDE70-6C7F-DF28-E467-0ECBA362BD5A}"/>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7AFB3EDE-BC0C-336C-E272-8492AE25E69C}"/>
              </a:ext>
            </a:extLst>
          </p:cNvPr>
          <p:cNvSpPr>
            <a:spLocks noGrp="1"/>
          </p:cNvSpPr>
          <p:nvPr>
            <p:ph type="body" idx="1"/>
          </p:nvPr>
        </p:nvSpPr>
        <p:spPr/>
        <p:txBody>
          <a:bodyPr/>
          <a:lstStyle/>
          <a:p>
            <a:endParaRPr lang="fr-FR" dirty="0"/>
          </a:p>
        </p:txBody>
      </p:sp>
      <p:pic>
        <p:nvPicPr>
          <p:cNvPr id="5" name="Image 4">
            <a:extLst>
              <a:ext uri="{FF2B5EF4-FFF2-40B4-BE49-F238E27FC236}">
                <a16:creationId xmlns:a16="http://schemas.microsoft.com/office/drawing/2014/main" id="{E2019783-8EC1-8A8E-B331-E66E364B3BE0}"/>
              </a:ext>
            </a:extLst>
          </p:cNvPr>
          <p:cNvPicPr>
            <a:picLocks noChangeAspect="1"/>
          </p:cNvPicPr>
          <p:nvPr/>
        </p:nvPicPr>
        <p:blipFill>
          <a:blip r:embed="rId2"/>
          <a:stretch>
            <a:fillRect/>
          </a:stretch>
        </p:blipFill>
        <p:spPr>
          <a:xfrm>
            <a:off x="0" y="1855723"/>
            <a:ext cx="10058400" cy="5688077"/>
          </a:xfrm>
          <a:prstGeom prst="rect">
            <a:avLst/>
          </a:prstGeom>
        </p:spPr>
      </p:pic>
    </p:spTree>
    <p:extLst>
      <p:ext uri="{BB962C8B-B14F-4D97-AF65-F5344CB8AC3E}">
        <p14:creationId xmlns:p14="http://schemas.microsoft.com/office/powerpoint/2010/main" val="274451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42781-EB5C-C179-6296-CBB22403D578}"/>
              </a:ext>
            </a:extLst>
          </p:cNvPr>
          <p:cNvSpPr>
            <a:spLocks noGrp="1"/>
          </p:cNvSpPr>
          <p:nvPr>
            <p:ph type="title"/>
          </p:nvPr>
        </p:nvSpPr>
        <p:spPr>
          <a:xfrm>
            <a:off x="1295400" y="791051"/>
            <a:ext cx="5715000" cy="1723549"/>
          </a:xfrm>
        </p:spPr>
        <p:txBody>
          <a:bodyPr/>
          <a:lstStyle/>
          <a:p>
            <a:r>
              <a:rPr lang="fr-CA" dirty="0"/>
              <a:t>IMPORTANCE DU LARYNX</a:t>
            </a:r>
            <a:endParaRPr lang="fr-FR" dirty="0"/>
          </a:p>
        </p:txBody>
      </p:sp>
      <p:sp>
        <p:nvSpPr>
          <p:cNvPr id="3" name="Espace réservé du texte 2">
            <a:extLst>
              <a:ext uri="{FF2B5EF4-FFF2-40B4-BE49-F238E27FC236}">
                <a16:creationId xmlns:a16="http://schemas.microsoft.com/office/drawing/2014/main" id="{B40F7E1B-9A79-6D77-3EC5-C1E52BB6D0D8}"/>
              </a:ext>
            </a:extLst>
          </p:cNvPr>
          <p:cNvSpPr>
            <a:spLocks noGrp="1"/>
          </p:cNvSpPr>
          <p:nvPr>
            <p:ph type="body" idx="1"/>
          </p:nvPr>
        </p:nvSpPr>
        <p:spPr>
          <a:xfrm>
            <a:off x="381000" y="1447800"/>
            <a:ext cx="9372600" cy="5909310"/>
          </a:xfrm>
        </p:spPr>
        <p:txBody>
          <a:bodyPr/>
          <a:lstStyle/>
          <a:p>
            <a:pPr algn="just"/>
            <a:r>
              <a:rPr lang="fr-CA" sz="2400" dirty="0"/>
              <a:t>	C'est le mouvement des cordes vocales qui permet de faire une première distinction entre les articulations sourdes et sonores. Lorsque les cordes vocales vibrent nous réalisons des articulations sonores. C'est à ce niveau que nous avons le son fondamental et les variations de hauteur de la parole ( c'est la fréquence des mouvements des cordes vocales qui fixe la hauteur du son ). Le son au niveau des cordes vocales a un timbre uniforme (bourdonnement). Il ne se différencie nullement lorsque le sujet essaye d'émettre des timbres différents. Ce sont les lèvres, la langue le voile du palais qui en transformant la forme du conduit vocal changent le bourdonnement en un langage perceptible. Le son au niveau des cordes vocales est un son complexe qui est d'autant plus riche en harmoniques aiguës que le tonus des muscles qui font vibrer les cordes vocales est plus grand. L'intensité du son laryngien dépend essentiellement de la pression d'air. Plus celle ci est grande, plus le mouvement est ample et le son est plus intense. Le larynx n'est pas fixe : il se déplace de haut en bas quand on parle. Il se lève pour les sons aigus et s'abaisse pour les sons graves. </a:t>
            </a:r>
            <a:endParaRPr lang="fr-FR" sz="2400" dirty="0"/>
          </a:p>
        </p:txBody>
      </p:sp>
    </p:spTree>
    <p:extLst>
      <p:ext uri="{BB962C8B-B14F-4D97-AF65-F5344CB8AC3E}">
        <p14:creationId xmlns:p14="http://schemas.microsoft.com/office/powerpoint/2010/main" val="2181963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txBox="1"/>
          <p:nvPr/>
        </p:nvSpPr>
        <p:spPr>
          <a:xfrm>
            <a:off x="993133" y="1979167"/>
            <a:ext cx="7692390" cy="4270375"/>
          </a:xfrm>
          <a:prstGeom prst="rect">
            <a:avLst/>
          </a:prstGeom>
        </p:spPr>
        <p:txBody>
          <a:bodyPr vert="horz" wrap="square" lIns="0" tIns="12700" rIns="0" bIns="0" rtlCol="0">
            <a:spAutoFit/>
          </a:bodyPr>
          <a:lstStyle/>
          <a:p>
            <a:pPr marL="355600" marR="5080" indent="-342900">
              <a:lnSpc>
                <a:spcPct val="100000"/>
              </a:lnSpc>
              <a:spcBef>
                <a:spcPts val="100"/>
              </a:spcBef>
              <a:buSzPct val="65000"/>
              <a:buFont typeface="DejaVu Sans"/>
              <a:buChar char="■"/>
              <a:tabLst>
                <a:tab pos="354965" algn="l"/>
                <a:tab pos="355600" algn="l"/>
              </a:tabLst>
            </a:pPr>
            <a:r>
              <a:rPr sz="3000" b="1" spc="-5" dirty="0">
                <a:latin typeface="Arial"/>
                <a:cs typeface="Arial"/>
              </a:rPr>
              <a:t>Description articulatoire des voyelles </a:t>
            </a:r>
            <a:r>
              <a:rPr sz="3000" b="1" dirty="0">
                <a:latin typeface="Arial"/>
                <a:cs typeface="Arial"/>
              </a:rPr>
              <a:t>du  </a:t>
            </a:r>
            <a:r>
              <a:rPr sz="3000" b="1" spc="-5" dirty="0">
                <a:latin typeface="Arial"/>
                <a:cs typeface="Arial"/>
              </a:rPr>
              <a:t>Français</a:t>
            </a:r>
            <a:r>
              <a:rPr sz="3000" b="1" spc="-15" dirty="0">
                <a:latin typeface="Arial"/>
                <a:cs typeface="Arial"/>
              </a:rPr>
              <a:t> </a:t>
            </a:r>
            <a:r>
              <a:rPr sz="3000" b="1" dirty="0">
                <a:latin typeface="Arial"/>
                <a:cs typeface="Arial"/>
              </a:rPr>
              <a:t>:</a:t>
            </a:r>
            <a:endParaRPr sz="3000">
              <a:latin typeface="Arial"/>
              <a:cs typeface="Arial"/>
            </a:endParaRPr>
          </a:p>
          <a:p>
            <a:pPr marL="683260" lvl="1" indent="-326390">
              <a:lnSpc>
                <a:spcPct val="100000"/>
              </a:lnSpc>
              <a:spcBef>
                <a:spcPts val="640"/>
              </a:spcBef>
              <a:buSzPct val="59615"/>
              <a:buFont typeface="DejaVu Sans"/>
              <a:buChar char="❑"/>
              <a:tabLst>
                <a:tab pos="682625" algn="l"/>
                <a:tab pos="683260" algn="l"/>
              </a:tabLst>
            </a:pPr>
            <a:r>
              <a:rPr sz="2600" b="1" dirty="0">
                <a:latin typeface="Arial"/>
                <a:cs typeface="Arial"/>
              </a:rPr>
              <a:t>1)</a:t>
            </a:r>
            <a:r>
              <a:rPr sz="2600" b="1" spc="-15" dirty="0">
                <a:latin typeface="Arial"/>
                <a:cs typeface="Arial"/>
              </a:rPr>
              <a:t> </a:t>
            </a:r>
            <a:r>
              <a:rPr sz="2600" b="1" dirty="0">
                <a:latin typeface="Arial"/>
                <a:cs typeface="Arial"/>
              </a:rPr>
              <a:t>L’aperture</a:t>
            </a:r>
            <a:endParaRPr sz="2600">
              <a:latin typeface="Arial"/>
              <a:cs typeface="Arial"/>
            </a:endParaRPr>
          </a:p>
          <a:p>
            <a:pPr marL="683260" lvl="1" indent="-326390">
              <a:lnSpc>
                <a:spcPct val="100000"/>
              </a:lnSpc>
              <a:spcBef>
                <a:spcPts val="620"/>
              </a:spcBef>
              <a:buSzPct val="59615"/>
              <a:buFont typeface="DejaVu Sans"/>
              <a:buChar char="❑"/>
              <a:tabLst>
                <a:tab pos="682625" algn="l"/>
                <a:tab pos="683260" algn="l"/>
              </a:tabLst>
            </a:pPr>
            <a:r>
              <a:rPr sz="2600" b="1" dirty="0">
                <a:latin typeface="Arial"/>
                <a:cs typeface="Arial"/>
              </a:rPr>
              <a:t>2) Lieu</a:t>
            </a:r>
            <a:r>
              <a:rPr sz="2600" b="1" spc="-25" dirty="0">
                <a:latin typeface="Arial"/>
                <a:cs typeface="Arial"/>
              </a:rPr>
              <a:t> </a:t>
            </a:r>
            <a:r>
              <a:rPr sz="2600" b="1" dirty="0">
                <a:latin typeface="Arial"/>
                <a:cs typeface="Arial"/>
              </a:rPr>
              <a:t>d’articulation</a:t>
            </a:r>
            <a:endParaRPr sz="2600">
              <a:latin typeface="Arial"/>
              <a:cs typeface="Arial"/>
            </a:endParaRPr>
          </a:p>
          <a:p>
            <a:pPr marL="683260" lvl="1" indent="-326390">
              <a:lnSpc>
                <a:spcPct val="100000"/>
              </a:lnSpc>
              <a:spcBef>
                <a:spcPts val="625"/>
              </a:spcBef>
              <a:buSzPct val="59615"/>
              <a:buFont typeface="DejaVu Sans"/>
              <a:buChar char="❑"/>
              <a:tabLst>
                <a:tab pos="682625" algn="l"/>
                <a:tab pos="683260" algn="l"/>
              </a:tabLst>
            </a:pPr>
            <a:r>
              <a:rPr sz="2600" b="1" dirty="0">
                <a:latin typeface="Arial"/>
                <a:cs typeface="Arial"/>
              </a:rPr>
              <a:t>3) Position </a:t>
            </a:r>
            <a:r>
              <a:rPr sz="2600" b="1" spc="5" dirty="0">
                <a:latin typeface="Arial"/>
                <a:cs typeface="Arial"/>
              </a:rPr>
              <a:t>du </a:t>
            </a:r>
            <a:r>
              <a:rPr sz="2600" b="1" dirty="0">
                <a:latin typeface="Arial"/>
                <a:cs typeface="Arial"/>
              </a:rPr>
              <a:t>voile </a:t>
            </a:r>
            <a:r>
              <a:rPr sz="2600" b="1" spc="5" dirty="0">
                <a:latin typeface="Arial"/>
                <a:cs typeface="Arial"/>
              </a:rPr>
              <a:t>du</a:t>
            </a:r>
            <a:r>
              <a:rPr sz="2600" b="1" spc="-60" dirty="0">
                <a:latin typeface="Arial"/>
                <a:cs typeface="Arial"/>
              </a:rPr>
              <a:t> </a:t>
            </a:r>
            <a:r>
              <a:rPr sz="2600" b="1" dirty="0">
                <a:latin typeface="Arial"/>
                <a:cs typeface="Arial"/>
              </a:rPr>
              <a:t>palais</a:t>
            </a:r>
            <a:endParaRPr sz="2600">
              <a:latin typeface="Arial"/>
              <a:cs typeface="Arial"/>
            </a:endParaRPr>
          </a:p>
          <a:p>
            <a:pPr marL="683260" lvl="1" indent="-326390">
              <a:lnSpc>
                <a:spcPct val="100000"/>
              </a:lnSpc>
              <a:spcBef>
                <a:spcPts val="625"/>
              </a:spcBef>
              <a:buSzPct val="59615"/>
              <a:buFont typeface="DejaVu Sans"/>
              <a:buChar char="❑"/>
              <a:tabLst>
                <a:tab pos="682625" algn="l"/>
                <a:tab pos="683260" algn="l"/>
              </a:tabLst>
            </a:pPr>
            <a:r>
              <a:rPr sz="2600" b="1" dirty="0">
                <a:latin typeface="Arial"/>
                <a:cs typeface="Arial"/>
              </a:rPr>
              <a:t>4)</a:t>
            </a:r>
            <a:r>
              <a:rPr sz="2600" b="1" spc="-15" dirty="0">
                <a:latin typeface="Arial"/>
                <a:cs typeface="Arial"/>
              </a:rPr>
              <a:t> </a:t>
            </a:r>
            <a:r>
              <a:rPr sz="2600" b="1" dirty="0">
                <a:latin typeface="Arial"/>
                <a:cs typeface="Arial"/>
              </a:rPr>
              <a:t>Labialisation</a:t>
            </a:r>
            <a:endParaRPr sz="2600">
              <a:latin typeface="Arial"/>
              <a:cs typeface="Arial"/>
            </a:endParaRPr>
          </a:p>
          <a:p>
            <a:pPr lvl="1">
              <a:lnSpc>
                <a:spcPct val="100000"/>
              </a:lnSpc>
              <a:buFont typeface="DejaVu Sans"/>
              <a:buChar char="❑"/>
            </a:pPr>
            <a:endParaRPr sz="3800">
              <a:latin typeface="Arial"/>
              <a:cs typeface="Arial"/>
            </a:endParaRPr>
          </a:p>
          <a:p>
            <a:pPr marL="683260" lvl="1" indent="-326390">
              <a:lnSpc>
                <a:spcPct val="100000"/>
              </a:lnSpc>
              <a:buSzPct val="59615"/>
              <a:buFont typeface="DejaVu Sans"/>
              <a:buChar char="❑"/>
              <a:tabLst>
                <a:tab pos="682625" algn="l"/>
                <a:tab pos="683260" algn="l"/>
              </a:tabLst>
            </a:pPr>
            <a:r>
              <a:rPr sz="2600" b="1" dirty="0">
                <a:latin typeface="Arial"/>
                <a:cs typeface="Arial"/>
              </a:rPr>
              <a:t>5) Représenter les</a:t>
            </a:r>
            <a:r>
              <a:rPr sz="2600" b="1" spc="-40" dirty="0">
                <a:latin typeface="Arial"/>
                <a:cs typeface="Arial"/>
              </a:rPr>
              <a:t> </a:t>
            </a:r>
            <a:r>
              <a:rPr sz="2600" b="1" spc="-5" dirty="0">
                <a:latin typeface="Arial"/>
                <a:cs typeface="Arial"/>
              </a:rPr>
              <a:t>voyelles</a:t>
            </a:r>
            <a:endParaRPr sz="2600">
              <a:latin typeface="Arial"/>
              <a:cs typeface="Arial"/>
            </a:endParaRPr>
          </a:p>
          <a:p>
            <a:pPr marL="683260" lvl="1" indent="-326390">
              <a:lnSpc>
                <a:spcPct val="100000"/>
              </a:lnSpc>
              <a:spcBef>
                <a:spcPts val="625"/>
              </a:spcBef>
              <a:buSzPct val="59615"/>
              <a:buFont typeface="DejaVu Sans"/>
              <a:buChar char="❑"/>
              <a:tabLst>
                <a:tab pos="682625" algn="l"/>
                <a:tab pos="683260" algn="l"/>
              </a:tabLst>
            </a:pPr>
            <a:r>
              <a:rPr sz="2600" b="1" dirty="0">
                <a:latin typeface="Arial"/>
                <a:cs typeface="Arial"/>
              </a:rPr>
              <a:t>6) Données</a:t>
            </a:r>
            <a:r>
              <a:rPr sz="2600" b="1" spc="-50" dirty="0">
                <a:latin typeface="Arial"/>
                <a:cs typeface="Arial"/>
              </a:rPr>
              <a:t> </a:t>
            </a:r>
            <a:r>
              <a:rPr sz="2600" b="1" dirty="0">
                <a:latin typeface="Arial"/>
                <a:cs typeface="Arial"/>
              </a:rPr>
              <a:t>complémentaires</a:t>
            </a:r>
            <a:endParaRPr sz="2600">
              <a:latin typeface="Arial"/>
              <a:cs typeface="Arial"/>
            </a:endParaRPr>
          </a:p>
        </p:txBody>
      </p:sp>
      <p:sp>
        <p:nvSpPr>
          <p:cNvPr id="4" name="object 4"/>
          <p:cNvSpPr txBox="1">
            <a:spLocks noGrp="1"/>
          </p:cNvSpPr>
          <p:nvPr>
            <p:ph type="title"/>
          </p:nvPr>
        </p:nvSpPr>
        <p:spPr>
          <a:xfrm>
            <a:off x="3765294" y="724915"/>
            <a:ext cx="2527300" cy="665480"/>
          </a:xfrm>
          <a:prstGeom prst="rect">
            <a:avLst/>
          </a:prstGeom>
        </p:spPr>
        <p:txBody>
          <a:bodyPr vert="horz" wrap="square" lIns="0" tIns="12700" rIns="0" bIns="0" rtlCol="0">
            <a:spAutoFit/>
          </a:bodyPr>
          <a:lstStyle/>
          <a:p>
            <a:pPr marL="12700">
              <a:lnSpc>
                <a:spcPct val="100000"/>
              </a:lnSpc>
              <a:spcBef>
                <a:spcPts val="100"/>
              </a:spcBef>
            </a:pPr>
            <a:r>
              <a:rPr sz="4200" b="0" spc="-35" dirty="0">
                <a:latin typeface="Times New Roman"/>
                <a:cs typeface="Times New Roman"/>
              </a:rPr>
              <a:t>PLAN</a:t>
            </a:r>
            <a:r>
              <a:rPr sz="4200" b="0" spc="-65" dirty="0">
                <a:latin typeface="Times New Roman"/>
                <a:cs typeface="Times New Roman"/>
              </a:rPr>
              <a:t> </a:t>
            </a:r>
            <a:r>
              <a:rPr sz="4200" b="0" spc="25" dirty="0">
                <a:latin typeface="Times New Roman"/>
                <a:cs typeface="Times New Roman"/>
              </a:rPr>
              <a:t>TD</a:t>
            </a:r>
            <a:endParaRPr sz="42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76200" cy="20320"/>
          </a:xfrm>
          <a:custGeom>
            <a:avLst/>
            <a:gdLst/>
            <a:ahLst/>
            <a:cxnLst/>
            <a:rect l="l" t="t" r="r" b="b"/>
            <a:pathLst>
              <a:path w="76200" h="20320">
                <a:moveTo>
                  <a:pt x="0" y="19811"/>
                </a:moveTo>
                <a:lnTo>
                  <a:pt x="76199" y="19811"/>
                </a:lnTo>
                <a:lnTo>
                  <a:pt x="76199" y="0"/>
                </a:lnTo>
                <a:lnTo>
                  <a:pt x="0" y="0"/>
                </a:lnTo>
                <a:lnTo>
                  <a:pt x="0" y="19811"/>
                </a:lnTo>
                <a:close/>
              </a:path>
            </a:pathLst>
          </a:custGeom>
          <a:solidFill>
            <a:srgbClr val="000000"/>
          </a:solidFill>
        </p:spPr>
        <p:txBody>
          <a:bodyPr wrap="square" lIns="0" tIns="0" rIns="0" bIns="0" rtlCol="0"/>
          <a:lstStyle/>
          <a:p>
            <a:endParaRPr/>
          </a:p>
        </p:txBody>
      </p:sp>
      <p:sp>
        <p:nvSpPr>
          <p:cNvPr id="3" name="object 3"/>
          <p:cNvSpPr/>
          <p:nvPr/>
        </p:nvSpPr>
        <p:spPr>
          <a:xfrm>
            <a:off x="973823" y="2193048"/>
            <a:ext cx="8171815" cy="4607560"/>
          </a:xfrm>
          <a:custGeom>
            <a:avLst/>
            <a:gdLst/>
            <a:ahLst/>
            <a:cxnLst/>
            <a:rect l="l" t="t" r="r" b="b"/>
            <a:pathLst>
              <a:path w="8171815" h="4607559">
                <a:moveTo>
                  <a:pt x="8171701" y="7620"/>
                </a:moveTo>
                <a:lnTo>
                  <a:pt x="8164081" y="0"/>
                </a:lnTo>
                <a:lnTo>
                  <a:pt x="8135125" y="0"/>
                </a:lnTo>
                <a:lnTo>
                  <a:pt x="8135125" y="35052"/>
                </a:lnTo>
                <a:lnTo>
                  <a:pt x="8135125" y="4572000"/>
                </a:lnTo>
                <a:lnTo>
                  <a:pt x="35052" y="4572000"/>
                </a:lnTo>
                <a:lnTo>
                  <a:pt x="35052" y="35052"/>
                </a:lnTo>
                <a:lnTo>
                  <a:pt x="8135125" y="35052"/>
                </a:lnTo>
                <a:lnTo>
                  <a:pt x="8135125" y="0"/>
                </a:lnTo>
                <a:lnTo>
                  <a:pt x="7620" y="0"/>
                </a:lnTo>
                <a:lnTo>
                  <a:pt x="0" y="7620"/>
                </a:lnTo>
                <a:lnTo>
                  <a:pt x="0" y="4599432"/>
                </a:lnTo>
                <a:lnTo>
                  <a:pt x="7620" y="4607052"/>
                </a:lnTo>
                <a:lnTo>
                  <a:pt x="16764" y="4607052"/>
                </a:lnTo>
                <a:lnTo>
                  <a:pt x="35052" y="4607052"/>
                </a:lnTo>
                <a:lnTo>
                  <a:pt x="8135125" y="4607052"/>
                </a:lnTo>
                <a:lnTo>
                  <a:pt x="8153413" y="4607052"/>
                </a:lnTo>
                <a:lnTo>
                  <a:pt x="8160766" y="4605693"/>
                </a:lnTo>
                <a:lnTo>
                  <a:pt x="8166557" y="4601908"/>
                </a:lnTo>
                <a:lnTo>
                  <a:pt x="8170342" y="4596117"/>
                </a:lnTo>
                <a:lnTo>
                  <a:pt x="8171701" y="4588764"/>
                </a:lnTo>
                <a:lnTo>
                  <a:pt x="8171701" y="7620"/>
                </a:lnTo>
                <a:close/>
              </a:path>
            </a:pathLst>
          </a:custGeom>
          <a:solidFill>
            <a:srgbClr val="000000"/>
          </a:solidFill>
        </p:spPr>
        <p:txBody>
          <a:bodyPr wrap="square" lIns="0" tIns="0" rIns="0" bIns="0" rtlCol="0"/>
          <a:lstStyle/>
          <a:p>
            <a:endParaRPr/>
          </a:p>
        </p:txBody>
      </p:sp>
      <p:sp>
        <p:nvSpPr>
          <p:cNvPr id="4" name="object 4"/>
          <p:cNvSpPr txBox="1"/>
          <p:nvPr/>
        </p:nvSpPr>
        <p:spPr>
          <a:xfrm>
            <a:off x="1069333" y="5943089"/>
            <a:ext cx="7667625" cy="635635"/>
          </a:xfrm>
          <a:prstGeom prst="rect">
            <a:avLst/>
          </a:prstGeom>
        </p:spPr>
        <p:txBody>
          <a:bodyPr vert="horz" wrap="square" lIns="0" tIns="12700" rIns="0" bIns="0" rtlCol="0">
            <a:spAutoFit/>
          </a:bodyPr>
          <a:lstStyle/>
          <a:p>
            <a:pPr marL="12700" marR="5080">
              <a:lnSpc>
                <a:spcPct val="100000"/>
              </a:lnSpc>
              <a:spcBef>
                <a:spcPts val="100"/>
              </a:spcBef>
            </a:pPr>
            <a:r>
              <a:rPr sz="2000" spc="-40" dirty="0">
                <a:latin typeface="Arial"/>
                <a:cs typeface="Arial"/>
              </a:rPr>
              <a:t>Toutes </a:t>
            </a:r>
            <a:r>
              <a:rPr sz="2000" spc="-5" dirty="0">
                <a:latin typeface="Arial"/>
                <a:cs typeface="Arial"/>
              </a:rPr>
              <a:t>les voyelles </a:t>
            </a:r>
            <a:r>
              <a:rPr sz="2000" dirty="0">
                <a:latin typeface="Arial"/>
                <a:cs typeface="Arial"/>
              </a:rPr>
              <a:t>du Français sont </a:t>
            </a:r>
            <a:r>
              <a:rPr sz="2000" b="1" dirty="0">
                <a:latin typeface="Arial"/>
                <a:cs typeface="Arial"/>
              </a:rPr>
              <a:t>sonores</a:t>
            </a:r>
            <a:r>
              <a:rPr sz="2000" dirty="0">
                <a:latin typeface="Arial"/>
                <a:cs typeface="Arial"/>
              </a:rPr>
              <a:t>, c'est-à-dire produites  </a:t>
            </a:r>
            <a:r>
              <a:rPr sz="2000" spc="-5" dirty="0">
                <a:latin typeface="Arial"/>
                <a:cs typeface="Arial"/>
              </a:rPr>
              <a:t>avec </a:t>
            </a:r>
            <a:r>
              <a:rPr sz="2000" b="1" spc="-5" dirty="0">
                <a:latin typeface="Arial"/>
                <a:cs typeface="Arial"/>
              </a:rPr>
              <a:t>vibration </a:t>
            </a:r>
            <a:r>
              <a:rPr sz="2000" b="1" dirty="0">
                <a:latin typeface="Arial"/>
                <a:cs typeface="Arial"/>
              </a:rPr>
              <a:t>des cordes </a:t>
            </a:r>
            <a:r>
              <a:rPr sz="2000" b="1" spc="-5" dirty="0">
                <a:latin typeface="Arial"/>
                <a:cs typeface="Arial"/>
              </a:rPr>
              <a:t>vocales </a:t>
            </a:r>
            <a:r>
              <a:rPr sz="2000" dirty="0">
                <a:latin typeface="Arial"/>
                <a:cs typeface="Arial"/>
              </a:rPr>
              <a:t>(=</a:t>
            </a:r>
            <a:r>
              <a:rPr sz="2000" spc="-70" dirty="0">
                <a:latin typeface="Arial"/>
                <a:cs typeface="Arial"/>
              </a:rPr>
              <a:t> </a:t>
            </a:r>
            <a:r>
              <a:rPr sz="2000" dirty="0">
                <a:latin typeface="Arial"/>
                <a:cs typeface="Arial"/>
              </a:rPr>
              <a:t>voisées).</a:t>
            </a:r>
            <a:endParaRPr sz="2000">
              <a:latin typeface="Arial"/>
              <a:cs typeface="Arial"/>
            </a:endParaRPr>
          </a:p>
        </p:txBody>
      </p:sp>
      <p:grpSp>
        <p:nvGrpSpPr>
          <p:cNvPr id="5" name="object 5"/>
          <p:cNvGrpSpPr/>
          <p:nvPr/>
        </p:nvGrpSpPr>
        <p:grpSpPr>
          <a:xfrm>
            <a:off x="914393" y="761993"/>
            <a:ext cx="8079105" cy="1144905"/>
            <a:chOff x="914393" y="761993"/>
            <a:chExt cx="8079105" cy="1144905"/>
          </a:xfrm>
        </p:grpSpPr>
        <p:sp>
          <p:nvSpPr>
            <p:cNvPr id="6" name="object 6"/>
            <p:cNvSpPr/>
            <p:nvPr/>
          </p:nvSpPr>
          <p:spPr>
            <a:xfrm>
              <a:off x="914393" y="761993"/>
              <a:ext cx="8077200" cy="1143000"/>
            </a:xfrm>
            <a:custGeom>
              <a:avLst/>
              <a:gdLst/>
              <a:ahLst/>
              <a:cxnLst/>
              <a:rect l="l" t="t" r="r" b="b"/>
              <a:pathLst>
                <a:path w="8077200" h="1143000">
                  <a:moveTo>
                    <a:pt x="8077199" y="1142999"/>
                  </a:moveTo>
                  <a:lnTo>
                    <a:pt x="8077199" y="0"/>
                  </a:lnTo>
                  <a:lnTo>
                    <a:pt x="0" y="0"/>
                  </a:lnTo>
                  <a:lnTo>
                    <a:pt x="0" y="1142999"/>
                  </a:lnTo>
                  <a:lnTo>
                    <a:pt x="8077199" y="1142999"/>
                  </a:lnTo>
                  <a:close/>
                </a:path>
              </a:pathLst>
            </a:custGeom>
            <a:solidFill>
              <a:srgbClr val="FFFFFF"/>
            </a:solidFill>
          </p:spPr>
          <p:txBody>
            <a:bodyPr wrap="square" lIns="0" tIns="0" rIns="0" bIns="0" rtlCol="0"/>
            <a:lstStyle/>
            <a:p>
              <a:endParaRPr/>
            </a:p>
          </p:txBody>
        </p:sp>
        <p:sp>
          <p:nvSpPr>
            <p:cNvPr id="7" name="object 7"/>
            <p:cNvSpPr/>
            <p:nvPr/>
          </p:nvSpPr>
          <p:spPr>
            <a:xfrm>
              <a:off x="914393" y="761993"/>
              <a:ext cx="8079105" cy="1144905"/>
            </a:xfrm>
            <a:custGeom>
              <a:avLst/>
              <a:gdLst/>
              <a:ahLst/>
              <a:cxnLst/>
              <a:rect l="l" t="t" r="r" b="b"/>
              <a:pathLst>
                <a:path w="8079105" h="1144905">
                  <a:moveTo>
                    <a:pt x="1524" y="0"/>
                  </a:moveTo>
                  <a:lnTo>
                    <a:pt x="0" y="0"/>
                  </a:lnTo>
                  <a:lnTo>
                    <a:pt x="0" y="1524"/>
                  </a:lnTo>
                  <a:lnTo>
                    <a:pt x="1524" y="0"/>
                  </a:lnTo>
                  <a:close/>
                </a:path>
                <a:path w="8079105" h="1144905">
                  <a:moveTo>
                    <a:pt x="8078730" y="1144530"/>
                  </a:moveTo>
                  <a:lnTo>
                    <a:pt x="8078730" y="0"/>
                  </a:lnTo>
                  <a:lnTo>
                    <a:pt x="1524" y="0"/>
                  </a:lnTo>
                  <a:lnTo>
                    <a:pt x="0" y="1524"/>
                  </a:lnTo>
                  <a:lnTo>
                    <a:pt x="8077206" y="1524"/>
                  </a:lnTo>
                  <a:lnTo>
                    <a:pt x="8077206" y="1144530"/>
                  </a:lnTo>
                  <a:lnTo>
                    <a:pt x="8078730" y="1144530"/>
                  </a:lnTo>
                  <a:close/>
                </a:path>
                <a:path w="8079105" h="1144905">
                  <a:moveTo>
                    <a:pt x="1524" y="1143006"/>
                  </a:moveTo>
                  <a:lnTo>
                    <a:pt x="1524" y="1524"/>
                  </a:lnTo>
                  <a:lnTo>
                    <a:pt x="0" y="1524"/>
                  </a:lnTo>
                  <a:lnTo>
                    <a:pt x="0" y="1143006"/>
                  </a:lnTo>
                  <a:lnTo>
                    <a:pt x="1524" y="1143006"/>
                  </a:lnTo>
                  <a:close/>
                </a:path>
                <a:path w="8079105" h="1144905">
                  <a:moveTo>
                    <a:pt x="8077206" y="1144530"/>
                  </a:moveTo>
                  <a:lnTo>
                    <a:pt x="8077206" y="1143006"/>
                  </a:lnTo>
                  <a:lnTo>
                    <a:pt x="0" y="1143006"/>
                  </a:lnTo>
                  <a:lnTo>
                    <a:pt x="0" y="1144530"/>
                  </a:lnTo>
                  <a:lnTo>
                    <a:pt x="8077206" y="1144530"/>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title"/>
          </p:nvPr>
        </p:nvSpPr>
        <p:spPr>
          <a:xfrm>
            <a:off x="1561590" y="669435"/>
            <a:ext cx="6785609" cy="1013460"/>
          </a:xfrm>
          <a:prstGeom prst="rect">
            <a:avLst/>
          </a:prstGeom>
        </p:spPr>
        <p:txBody>
          <a:bodyPr vert="horz" wrap="square" lIns="0" tIns="79375" rIns="0" bIns="0" rtlCol="0">
            <a:spAutoFit/>
          </a:bodyPr>
          <a:lstStyle/>
          <a:p>
            <a:pPr algn="ctr">
              <a:lnSpc>
                <a:spcPct val="100000"/>
              </a:lnSpc>
              <a:spcBef>
                <a:spcPts val="625"/>
              </a:spcBef>
            </a:pPr>
            <a:r>
              <a:rPr spc="-45" dirty="0"/>
              <a:t>Séance</a:t>
            </a:r>
            <a:r>
              <a:rPr spc="-65" dirty="0"/>
              <a:t> </a:t>
            </a:r>
            <a:r>
              <a:rPr lang="fr-CA" spc="-65" dirty="0"/>
              <a:t>2</a:t>
            </a:r>
            <a:endParaRPr spc="10" dirty="0"/>
          </a:p>
          <a:p>
            <a:pPr algn="ctr">
              <a:lnSpc>
                <a:spcPct val="100000"/>
              </a:lnSpc>
              <a:spcBef>
                <a:spcPts val="530"/>
              </a:spcBef>
            </a:pPr>
            <a:r>
              <a:rPr spc="-105" dirty="0"/>
              <a:t>Analyse </a:t>
            </a:r>
            <a:r>
              <a:rPr spc="-140" dirty="0"/>
              <a:t>du </a:t>
            </a:r>
            <a:r>
              <a:rPr spc="-110" dirty="0"/>
              <a:t>système </a:t>
            </a:r>
            <a:r>
              <a:rPr spc="-114" dirty="0"/>
              <a:t>vocalique </a:t>
            </a:r>
            <a:r>
              <a:rPr spc="-140" dirty="0"/>
              <a:t>du</a:t>
            </a:r>
            <a:r>
              <a:rPr spc="225" dirty="0"/>
              <a:t> </a:t>
            </a:r>
            <a:r>
              <a:rPr spc="-90" dirty="0"/>
              <a:t>Français</a:t>
            </a:r>
          </a:p>
        </p:txBody>
      </p:sp>
      <p:grpSp>
        <p:nvGrpSpPr>
          <p:cNvPr id="9" name="object 9"/>
          <p:cNvGrpSpPr/>
          <p:nvPr/>
        </p:nvGrpSpPr>
        <p:grpSpPr>
          <a:xfrm>
            <a:off x="1246625" y="4209288"/>
            <a:ext cx="7627620" cy="1664335"/>
            <a:chOff x="1246625" y="4209288"/>
            <a:chExt cx="7627620" cy="1664335"/>
          </a:xfrm>
        </p:grpSpPr>
        <p:sp>
          <p:nvSpPr>
            <p:cNvPr id="10" name="object 10"/>
            <p:cNvSpPr/>
            <p:nvPr/>
          </p:nvSpPr>
          <p:spPr>
            <a:xfrm>
              <a:off x="1246625" y="4209288"/>
              <a:ext cx="2444495" cy="1639823"/>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4064508" y="4288535"/>
              <a:ext cx="2282951" cy="1584960"/>
            </a:xfrm>
            <a:prstGeom prst="rect">
              <a:avLst/>
            </a:prstGeom>
            <a:blipFill>
              <a:blip r:embed="rId3" cstate="print"/>
              <a:stretch>
                <a:fillRect/>
              </a:stretch>
            </a:blipFill>
          </p:spPr>
          <p:txBody>
            <a:bodyPr wrap="square" lIns="0" tIns="0" rIns="0" bIns="0" rtlCol="0"/>
            <a:lstStyle/>
            <a:p>
              <a:endParaRPr/>
            </a:p>
          </p:txBody>
        </p:sp>
        <p:sp>
          <p:nvSpPr>
            <p:cNvPr id="12" name="object 12"/>
            <p:cNvSpPr/>
            <p:nvPr/>
          </p:nvSpPr>
          <p:spPr>
            <a:xfrm>
              <a:off x="6483095" y="4437887"/>
              <a:ext cx="2391155" cy="1423416"/>
            </a:xfrm>
            <a:prstGeom prst="rect">
              <a:avLst/>
            </a:prstGeom>
            <a:blipFill>
              <a:blip r:embed="rId4" cstate="print"/>
              <a:stretch>
                <a:fillRect/>
              </a:stretch>
            </a:blipFill>
          </p:spPr>
          <p:txBody>
            <a:bodyPr wrap="square" lIns="0" tIns="0" rIns="0" bIns="0" rtlCol="0"/>
            <a:lstStyle/>
            <a:p>
              <a:endParaRPr/>
            </a:p>
          </p:txBody>
        </p:sp>
      </p:grpSp>
      <p:sp>
        <p:nvSpPr>
          <p:cNvPr id="13" name="object 13"/>
          <p:cNvSpPr txBox="1"/>
          <p:nvPr/>
        </p:nvSpPr>
        <p:spPr>
          <a:xfrm>
            <a:off x="1069333" y="2235199"/>
            <a:ext cx="7981950" cy="2206625"/>
          </a:xfrm>
          <a:prstGeom prst="rect">
            <a:avLst/>
          </a:prstGeom>
        </p:spPr>
        <p:txBody>
          <a:bodyPr vert="horz" wrap="square" lIns="0" tIns="12700" rIns="0" bIns="0" rtlCol="0">
            <a:spAutoFit/>
          </a:bodyPr>
          <a:lstStyle/>
          <a:p>
            <a:pPr marL="12700" marR="5080" algn="just">
              <a:lnSpc>
                <a:spcPct val="100000"/>
              </a:lnSpc>
              <a:spcBef>
                <a:spcPts val="100"/>
              </a:spcBef>
            </a:pPr>
            <a:r>
              <a:rPr sz="2000" b="1" spc="-25" dirty="0">
                <a:latin typeface="Arial"/>
                <a:cs typeface="Arial"/>
              </a:rPr>
              <a:t>Voyelle </a:t>
            </a:r>
            <a:r>
              <a:rPr sz="2000" b="1" dirty="0">
                <a:latin typeface="Arial"/>
                <a:cs typeface="Arial"/>
              </a:rPr>
              <a:t>: </a:t>
            </a:r>
            <a:r>
              <a:rPr sz="2000" spc="-5" dirty="0">
                <a:latin typeface="Arial"/>
                <a:cs typeface="Arial"/>
              </a:rPr>
              <a:t>libre passage </a:t>
            </a:r>
            <a:r>
              <a:rPr sz="2000" spc="-10" dirty="0">
                <a:latin typeface="Arial"/>
                <a:cs typeface="Arial"/>
              </a:rPr>
              <a:t>du </a:t>
            </a:r>
            <a:r>
              <a:rPr sz="2000" spc="-5" dirty="0">
                <a:latin typeface="Arial"/>
                <a:cs typeface="Arial"/>
              </a:rPr>
              <a:t>flux laryngé dans le canal </a:t>
            </a:r>
            <a:r>
              <a:rPr sz="2000" dirty="0">
                <a:latin typeface="Arial"/>
                <a:cs typeface="Arial"/>
              </a:rPr>
              <a:t>vocal, </a:t>
            </a:r>
            <a:r>
              <a:rPr sz="2000" spc="-5" dirty="0">
                <a:latin typeface="Arial"/>
                <a:cs typeface="Arial"/>
              </a:rPr>
              <a:t>sans bruits  </a:t>
            </a:r>
            <a:r>
              <a:rPr sz="2000" dirty="0">
                <a:latin typeface="Arial"/>
                <a:cs typeface="Arial"/>
              </a:rPr>
              <a:t>de</a:t>
            </a:r>
            <a:r>
              <a:rPr sz="2000" spc="-20" dirty="0">
                <a:latin typeface="Arial"/>
                <a:cs typeface="Arial"/>
              </a:rPr>
              <a:t> </a:t>
            </a:r>
            <a:r>
              <a:rPr sz="2000" spc="-5" dirty="0">
                <a:latin typeface="Arial"/>
                <a:cs typeface="Arial"/>
              </a:rPr>
              <a:t>frottement.</a:t>
            </a:r>
            <a:endParaRPr sz="2000">
              <a:latin typeface="Arial"/>
              <a:cs typeface="Arial"/>
            </a:endParaRPr>
          </a:p>
          <a:p>
            <a:pPr>
              <a:lnSpc>
                <a:spcPct val="100000"/>
              </a:lnSpc>
              <a:spcBef>
                <a:spcPts val="45"/>
              </a:spcBef>
            </a:pPr>
            <a:endParaRPr sz="2050">
              <a:latin typeface="Arial"/>
              <a:cs typeface="Arial"/>
            </a:endParaRPr>
          </a:p>
          <a:p>
            <a:pPr marL="12700" marR="5715" algn="just">
              <a:lnSpc>
                <a:spcPct val="100000"/>
              </a:lnSpc>
            </a:pPr>
            <a:r>
              <a:rPr sz="2000" spc="-15" dirty="0">
                <a:latin typeface="Arial"/>
                <a:cs typeface="Arial"/>
              </a:rPr>
              <a:t>Timbre </a:t>
            </a:r>
            <a:r>
              <a:rPr sz="2000" dirty="0">
                <a:latin typeface="Arial"/>
                <a:cs typeface="Arial"/>
              </a:rPr>
              <a:t>du </a:t>
            </a:r>
            <a:r>
              <a:rPr sz="2000" spc="-10" dirty="0">
                <a:latin typeface="Arial"/>
                <a:cs typeface="Arial"/>
              </a:rPr>
              <a:t>flux </a:t>
            </a:r>
            <a:r>
              <a:rPr sz="2000" spc="-5" dirty="0">
                <a:latin typeface="Arial"/>
                <a:cs typeface="Arial"/>
              </a:rPr>
              <a:t>laryngé </a:t>
            </a:r>
            <a:r>
              <a:rPr sz="2000" spc="-10" dirty="0">
                <a:latin typeface="Arial"/>
                <a:cs typeface="Arial"/>
              </a:rPr>
              <a:t>modifié </a:t>
            </a:r>
            <a:r>
              <a:rPr sz="2000" dirty="0">
                <a:latin typeface="Arial"/>
                <a:cs typeface="Arial"/>
              </a:rPr>
              <a:t>dans </a:t>
            </a:r>
            <a:r>
              <a:rPr sz="2000" spc="-10" dirty="0">
                <a:latin typeface="Arial"/>
                <a:cs typeface="Arial"/>
              </a:rPr>
              <a:t>les </a:t>
            </a:r>
            <a:r>
              <a:rPr sz="2000" spc="-5" dirty="0">
                <a:latin typeface="Arial"/>
                <a:cs typeface="Arial"/>
              </a:rPr>
              <a:t>cavités supraglottiques dont la  forme varie </a:t>
            </a:r>
            <a:r>
              <a:rPr sz="2000" dirty="0">
                <a:latin typeface="Arial"/>
                <a:cs typeface="Arial"/>
              </a:rPr>
              <a:t>selon </a:t>
            </a:r>
            <a:r>
              <a:rPr sz="2000" spc="-5" dirty="0">
                <a:latin typeface="Arial"/>
                <a:cs typeface="Arial"/>
              </a:rPr>
              <a:t>les </a:t>
            </a:r>
            <a:r>
              <a:rPr sz="2000" b="1" spc="-5" dirty="0">
                <a:latin typeface="Arial"/>
                <a:cs typeface="Arial"/>
              </a:rPr>
              <a:t>mouvements </a:t>
            </a:r>
            <a:r>
              <a:rPr sz="2000" b="1" spc="-10" dirty="0">
                <a:latin typeface="Arial"/>
                <a:cs typeface="Arial"/>
              </a:rPr>
              <a:t>de </a:t>
            </a:r>
            <a:r>
              <a:rPr sz="2000" b="1" spc="-5" dirty="0">
                <a:latin typeface="Arial"/>
                <a:cs typeface="Arial"/>
              </a:rPr>
              <a:t>la langue, </a:t>
            </a:r>
            <a:r>
              <a:rPr sz="2000" b="1" dirty="0">
                <a:latin typeface="Arial"/>
                <a:cs typeface="Arial"/>
              </a:rPr>
              <a:t>des </a:t>
            </a:r>
            <a:r>
              <a:rPr sz="2000" b="1" spc="-5" dirty="0">
                <a:latin typeface="Arial"/>
                <a:cs typeface="Arial"/>
              </a:rPr>
              <a:t>lèvres, </a:t>
            </a:r>
            <a:r>
              <a:rPr sz="2000" b="1" dirty="0">
                <a:latin typeface="Arial"/>
                <a:cs typeface="Arial"/>
              </a:rPr>
              <a:t>des  </a:t>
            </a:r>
            <a:r>
              <a:rPr sz="2000" b="1" spc="-5" dirty="0">
                <a:latin typeface="Arial"/>
                <a:cs typeface="Arial"/>
              </a:rPr>
              <a:t>joues, </a:t>
            </a:r>
            <a:r>
              <a:rPr sz="2000" b="1" dirty="0">
                <a:latin typeface="Arial"/>
                <a:cs typeface="Arial"/>
              </a:rPr>
              <a:t>des </a:t>
            </a:r>
            <a:r>
              <a:rPr sz="2000" b="1" spc="-5" dirty="0">
                <a:latin typeface="Arial"/>
                <a:cs typeface="Arial"/>
              </a:rPr>
              <a:t>mâchoires </a:t>
            </a:r>
            <a:r>
              <a:rPr sz="2000" b="1" dirty="0">
                <a:latin typeface="Arial"/>
                <a:cs typeface="Arial"/>
              </a:rPr>
              <a:t>et du </a:t>
            </a:r>
            <a:r>
              <a:rPr sz="2000" b="1" spc="-10" dirty="0">
                <a:latin typeface="Arial"/>
                <a:cs typeface="Arial"/>
              </a:rPr>
              <a:t>voile </a:t>
            </a:r>
            <a:r>
              <a:rPr sz="2000" b="1" dirty="0">
                <a:latin typeface="Arial"/>
                <a:cs typeface="Arial"/>
              </a:rPr>
              <a:t>du</a:t>
            </a:r>
            <a:r>
              <a:rPr sz="2000" b="1" spc="-65" dirty="0">
                <a:latin typeface="Arial"/>
                <a:cs typeface="Arial"/>
              </a:rPr>
              <a:t> </a:t>
            </a:r>
            <a:r>
              <a:rPr sz="2000" b="1" spc="-5" dirty="0">
                <a:latin typeface="Arial"/>
                <a:cs typeface="Arial"/>
              </a:rPr>
              <a:t>palais</a:t>
            </a:r>
            <a:r>
              <a:rPr sz="2000" spc="-5" dirty="0">
                <a:latin typeface="Arial"/>
                <a:cs typeface="Arial"/>
              </a:rPr>
              <a:t>.</a:t>
            </a:r>
            <a:endParaRPr sz="2000">
              <a:latin typeface="Arial"/>
              <a:cs typeface="Arial"/>
            </a:endParaRPr>
          </a:p>
          <a:p>
            <a:pPr marL="2176780" algn="just">
              <a:lnSpc>
                <a:spcPct val="100000"/>
              </a:lnSpc>
              <a:spcBef>
                <a:spcPts val="610"/>
              </a:spcBef>
              <a:tabLst>
                <a:tab pos="4843145" algn="l"/>
                <a:tab pos="7281545" algn="l"/>
              </a:tabLst>
            </a:pPr>
            <a:r>
              <a:rPr sz="1800" spc="-5" dirty="0">
                <a:latin typeface="Arial"/>
                <a:cs typeface="Arial"/>
              </a:rPr>
              <a:t>[i]	[u]	[a]</a:t>
            </a:r>
            <a:endParaRPr sz="1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p:nvPr/>
        </p:nvSpPr>
        <p:spPr>
          <a:xfrm>
            <a:off x="943349" y="2345436"/>
            <a:ext cx="8171815" cy="4074160"/>
          </a:xfrm>
          <a:custGeom>
            <a:avLst/>
            <a:gdLst/>
            <a:ahLst/>
            <a:cxnLst/>
            <a:rect l="l" t="t" r="r" b="b"/>
            <a:pathLst>
              <a:path w="8171815" h="4074160">
                <a:moveTo>
                  <a:pt x="8171694" y="4055364"/>
                </a:moveTo>
                <a:lnTo>
                  <a:pt x="8171694" y="7620"/>
                </a:lnTo>
                <a:lnTo>
                  <a:pt x="8164074" y="0"/>
                </a:lnTo>
                <a:lnTo>
                  <a:pt x="7620" y="0"/>
                </a:lnTo>
                <a:lnTo>
                  <a:pt x="0" y="7620"/>
                </a:lnTo>
                <a:lnTo>
                  <a:pt x="0" y="4055364"/>
                </a:lnTo>
                <a:lnTo>
                  <a:pt x="1357" y="4062722"/>
                </a:lnTo>
                <a:lnTo>
                  <a:pt x="5143" y="4068508"/>
                </a:lnTo>
                <a:lnTo>
                  <a:pt x="10929" y="4072294"/>
                </a:lnTo>
                <a:lnTo>
                  <a:pt x="18288" y="4073652"/>
                </a:lnTo>
                <a:lnTo>
                  <a:pt x="18288" y="35052"/>
                </a:lnTo>
                <a:lnTo>
                  <a:pt x="35052" y="16764"/>
                </a:lnTo>
                <a:lnTo>
                  <a:pt x="35052" y="35052"/>
                </a:lnTo>
                <a:lnTo>
                  <a:pt x="8135118" y="35052"/>
                </a:lnTo>
                <a:lnTo>
                  <a:pt x="8135118" y="16764"/>
                </a:lnTo>
                <a:lnTo>
                  <a:pt x="8153406" y="35052"/>
                </a:lnTo>
                <a:lnTo>
                  <a:pt x="8153406" y="4073652"/>
                </a:lnTo>
                <a:lnTo>
                  <a:pt x="8160764" y="4072294"/>
                </a:lnTo>
                <a:lnTo>
                  <a:pt x="8166550" y="4068508"/>
                </a:lnTo>
                <a:lnTo>
                  <a:pt x="8170337" y="4062722"/>
                </a:lnTo>
                <a:lnTo>
                  <a:pt x="8171694" y="4055364"/>
                </a:lnTo>
                <a:close/>
              </a:path>
              <a:path w="8171815" h="4074160">
                <a:moveTo>
                  <a:pt x="35052" y="35052"/>
                </a:moveTo>
                <a:lnTo>
                  <a:pt x="35052" y="16764"/>
                </a:lnTo>
                <a:lnTo>
                  <a:pt x="18288" y="35052"/>
                </a:lnTo>
                <a:lnTo>
                  <a:pt x="35052" y="35052"/>
                </a:lnTo>
                <a:close/>
              </a:path>
              <a:path w="8171815" h="4074160">
                <a:moveTo>
                  <a:pt x="35052" y="4038600"/>
                </a:moveTo>
                <a:lnTo>
                  <a:pt x="35052" y="35052"/>
                </a:lnTo>
                <a:lnTo>
                  <a:pt x="18288" y="35052"/>
                </a:lnTo>
                <a:lnTo>
                  <a:pt x="18288" y="4038600"/>
                </a:lnTo>
                <a:lnTo>
                  <a:pt x="35052" y="4038600"/>
                </a:lnTo>
                <a:close/>
              </a:path>
              <a:path w="8171815" h="4074160">
                <a:moveTo>
                  <a:pt x="8153406" y="4038600"/>
                </a:moveTo>
                <a:lnTo>
                  <a:pt x="18288" y="4038600"/>
                </a:lnTo>
                <a:lnTo>
                  <a:pt x="35052" y="4055364"/>
                </a:lnTo>
                <a:lnTo>
                  <a:pt x="35052" y="4073652"/>
                </a:lnTo>
                <a:lnTo>
                  <a:pt x="8135118" y="4073652"/>
                </a:lnTo>
                <a:lnTo>
                  <a:pt x="8135118" y="4055364"/>
                </a:lnTo>
                <a:lnTo>
                  <a:pt x="8153406" y="4038600"/>
                </a:lnTo>
                <a:close/>
              </a:path>
              <a:path w="8171815" h="4074160">
                <a:moveTo>
                  <a:pt x="35052" y="4073652"/>
                </a:moveTo>
                <a:lnTo>
                  <a:pt x="35052" y="4055364"/>
                </a:lnTo>
                <a:lnTo>
                  <a:pt x="18288" y="4038600"/>
                </a:lnTo>
                <a:lnTo>
                  <a:pt x="18288" y="4073652"/>
                </a:lnTo>
                <a:lnTo>
                  <a:pt x="35052" y="4073652"/>
                </a:lnTo>
                <a:close/>
              </a:path>
              <a:path w="8171815" h="4074160">
                <a:moveTo>
                  <a:pt x="8153406" y="35052"/>
                </a:moveTo>
                <a:lnTo>
                  <a:pt x="8135118" y="16764"/>
                </a:lnTo>
                <a:lnTo>
                  <a:pt x="8135118" y="35052"/>
                </a:lnTo>
                <a:lnTo>
                  <a:pt x="8153406" y="35052"/>
                </a:lnTo>
                <a:close/>
              </a:path>
              <a:path w="8171815" h="4074160">
                <a:moveTo>
                  <a:pt x="8153406" y="4038600"/>
                </a:moveTo>
                <a:lnTo>
                  <a:pt x="8153406" y="35052"/>
                </a:lnTo>
                <a:lnTo>
                  <a:pt x="8135118" y="35052"/>
                </a:lnTo>
                <a:lnTo>
                  <a:pt x="8135118" y="4038600"/>
                </a:lnTo>
                <a:lnTo>
                  <a:pt x="8153406" y="4038600"/>
                </a:lnTo>
                <a:close/>
              </a:path>
              <a:path w="8171815" h="4074160">
                <a:moveTo>
                  <a:pt x="8153406" y="4073652"/>
                </a:moveTo>
                <a:lnTo>
                  <a:pt x="8153406" y="4038600"/>
                </a:lnTo>
                <a:lnTo>
                  <a:pt x="8135118" y="4055364"/>
                </a:lnTo>
                <a:lnTo>
                  <a:pt x="8135118" y="4073652"/>
                </a:lnTo>
                <a:lnTo>
                  <a:pt x="8153406" y="4073652"/>
                </a:lnTo>
                <a:close/>
              </a:path>
            </a:pathLst>
          </a:custGeom>
          <a:solidFill>
            <a:srgbClr val="000000"/>
          </a:solidFill>
        </p:spPr>
        <p:txBody>
          <a:bodyPr wrap="square" lIns="0" tIns="0" rIns="0" bIns="0" rtlCol="0"/>
          <a:lstStyle/>
          <a:p>
            <a:endParaRPr/>
          </a:p>
        </p:txBody>
      </p:sp>
      <p:sp>
        <p:nvSpPr>
          <p:cNvPr id="4" name="object 4"/>
          <p:cNvSpPr txBox="1"/>
          <p:nvPr/>
        </p:nvSpPr>
        <p:spPr>
          <a:xfrm>
            <a:off x="1037329" y="2223616"/>
            <a:ext cx="7981950" cy="3924300"/>
          </a:xfrm>
          <a:prstGeom prst="rect">
            <a:avLst/>
          </a:prstGeom>
        </p:spPr>
        <p:txBody>
          <a:bodyPr vert="horz" wrap="square" lIns="0" tIns="177165" rIns="0" bIns="0" rtlCol="0">
            <a:spAutoFit/>
          </a:bodyPr>
          <a:lstStyle/>
          <a:p>
            <a:pPr marL="12700">
              <a:lnSpc>
                <a:spcPct val="100000"/>
              </a:lnSpc>
              <a:spcBef>
                <a:spcPts val="1395"/>
              </a:spcBef>
            </a:pPr>
            <a:r>
              <a:rPr sz="2000" spc="-5" dirty="0">
                <a:latin typeface="Arial"/>
                <a:cs typeface="Arial"/>
              </a:rPr>
              <a:t>Système </a:t>
            </a:r>
            <a:r>
              <a:rPr sz="2000" dirty="0">
                <a:latin typeface="Arial"/>
                <a:cs typeface="Arial"/>
              </a:rPr>
              <a:t>vocalique en Français = 16</a:t>
            </a:r>
            <a:r>
              <a:rPr sz="2000" spc="-105" dirty="0">
                <a:latin typeface="Arial"/>
                <a:cs typeface="Arial"/>
              </a:rPr>
              <a:t> </a:t>
            </a:r>
            <a:r>
              <a:rPr sz="2000" spc="-5" dirty="0">
                <a:latin typeface="Arial"/>
                <a:cs typeface="Arial"/>
              </a:rPr>
              <a:t>voyelles.</a:t>
            </a:r>
            <a:endParaRPr sz="2000">
              <a:latin typeface="Arial"/>
              <a:cs typeface="Arial"/>
            </a:endParaRPr>
          </a:p>
          <a:p>
            <a:pPr marL="12700" marR="5715">
              <a:lnSpc>
                <a:spcPct val="100000"/>
              </a:lnSpc>
              <a:spcBef>
                <a:spcPts val="1295"/>
              </a:spcBef>
              <a:tabLst>
                <a:tab pos="1033144" algn="l"/>
                <a:tab pos="2574290" algn="l"/>
                <a:tab pos="3002280" algn="l"/>
                <a:tab pos="3587750" algn="l"/>
                <a:tab pos="5143500" algn="l"/>
                <a:tab pos="6650990" algn="l"/>
                <a:tab pos="7291070" algn="l"/>
              </a:tabLst>
            </a:pPr>
            <a:r>
              <a:rPr sz="2000" b="1" spc="-110" dirty="0">
                <a:latin typeface="Arial"/>
                <a:cs typeface="Arial"/>
              </a:rPr>
              <a:t>T</a:t>
            </a:r>
            <a:r>
              <a:rPr sz="2000" b="1" dirty="0">
                <a:latin typeface="Arial"/>
                <a:cs typeface="Arial"/>
              </a:rPr>
              <a:t>ra</a:t>
            </a:r>
            <a:r>
              <a:rPr sz="2000" b="1" spc="-20" dirty="0">
                <a:latin typeface="Arial"/>
                <a:cs typeface="Arial"/>
              </a:rPr>
              <a:t>i</a:t>
            </a:r>
            <a:r>
              <a:rPr sz="2000" b="1" dirty="0">
                <a:latin typeface="Arial"/>
                <a:cs typeface="Arial"/>
              </a:rPr>
              <a:t>ts	</a:t>
            </a:r>
            <a:r>
              <a:rPr sz="2000" b="1" spc="-5" dirty="0">
                <a:latin typeface="Arial"/>
                <a:cs typeface="Arial"/>
              </a:rPr>
              <a:t>d</a:t>
            </a:r>
            <a:r>
              <a:rPr sz="2000" b="1" spc="-10" dirty="0">
                <a:latin typeface="Arial"/>
                <a:cs typeface="Arial"/>
              </a:rPr>
              <a:t>i</a:t>
            </a:r>
            <a:r>
              <a:rPr sz="2000" b="1" spc="-15" dirty="0">
                <a:latin typeface="Arial"/>
                <a:cs typeface="Arial"/>
              </a:rPr>
              <a:t>s</a:t>
            </a:r>
            <a:r>
              <a:rPr sz="2000" b="1" dirty="0">
                <a:latin typeface="Arial"/>
                <a:cs typeface="Arial"/>
              </a:rPr>
              <a:t>t</a:t>
            </a:r>
            <a:r>
              <a:rPr sz="2000" b="1" spc="-20" dirty="0">
                <a:latin typeface="Arial"/>
                <a:cs typeface="Arial"/>
              </a:rPr>
              <a:t>i</a:t>
            </a:r>
            <a:r>
              <a:rPr sz="2000" b="1" spc="-5" dirty="0">
                <a:latin typeface="Arial"/>
                <a:cs typeface="Arial"/>
              </a:rPr>
              <a:t>n</a:t>
            </a:r>
            <a:r>
              <a:rPr sz="2000" b="1" dirty="0">
                <a:latin typeface="Arial"/>
                <a:cs typeface="Arial"/>
              </a:rPr>
              <a:t>ct</a:t>
            </a:r>
            <a:r>
              <a:rPr sz="2000" b="1" spc="-20" dirty="0">
                <a:latin typeface="Arial"/>
                <a:cs typeface="Arial"/>
              </a:rPr>
              <a:t>i</a:t>
            </a:r>
            <a:r>
              <a:rPr sz="2000" b="1" dirty="0">
                <a:latin typeface="Arial"/>
                <a:cs typeface="Arial"/>
              </a:rPr>
              <a:t>fs	:	</a:t>
            </a:r>
            <a:r>
              <a:rPr sz="2000" spc="-5" dirty="0">
                <a:latin typeface="Arial"/>
                <a:cs typeface="Arial"/>
              </a:rPr>
              <a:t>il</a:t>
            </a:r>
            <a:r>
              <a:rPr sz="2000" dirty="0">
                <a:latin typeface="Arial"/>
                <a:cs typeface="Arial"/>
              </a:rPr>
              <a:t>s	p</a:t>
            </a:r>
            <a:r>
              <a:rPr sz="2000" spc="-15" dirty="0">
                <a:latin typeface="Arial"/>
                <a:cs typeface="Arial"/>
              </a:rPr>
              <a:t>e</a:t>
            </a:r>
            <a:r>
              <a:rPr sz="2000" dirty="0">
                <a:latin typeface="Arial"/>
                <a:cs typeface="Arial"/>
              </a:rPr>
              <a:t>r</a:t>
            </a:r>
            <a:r>
              <a:rPr sz="2000" spc="-15" dirty="0">
                <a:latin typeface="Arial"/>
                <a:cs typeface="Arial"/>
              </a:rPr>
              <a:t>m</a:t>
            </a:r>
            <a:r>
              <a:rPr sz="2000" dirty="0">
                <a:latin typeface="Arial"/>
                <a:cs typeface="Arial"/>
              </a:rPr>
              <a:t>e</a:t>
            </a:r>
            <a:r>
              <a:rPr sz="2000" spc="-10" dirty="0">
                <a:latin typeface="Arial"/>
                <a:cs typeface="Arial"/>
              </a:rPr>
              <a:t>tt</a:t>
            </a:r>
            <a:r>
              <a:rPr sz="2000" spc="-15" dirty="0">
                <a:latin typeface="Arial"/>
                <a:cs typeface="Arial"/>
              </a:rPr>
              <a:t>e</a:t>
            </a:r>
            <a:r>
              <a:rPr sz="2000" dirty="0">
                <a:latin typeface="Arial"/>
                <a:cs typeface="Arial"/>
              </a:rPr>
              <a:t>nt	d'o</a:t>
            </a:r>
            <a:r>
              <a:rPr sz="2000" spc="-15" dirty="0">
                <a:latin typeface="Arial"/>
                <a:cs typeface="Arial"/>
              </a:rPr>
              <a:t>p</a:t>
            </a:r>
            <a:r>
              <a:rPr sz="2000" dirty="0">
                <a:latin typeface="Arial"/>
                <a:cs typeface="Arial"/>
              </a:rPr>
              <a:t>p</a:t>
            </a:r>
            <a:r>
              <a:rPr sz="2000" spc="-15" dirty="0">
                <a:latin typeface="Arial"/>
                <a:cs typeface="Arial"/>
              </a:rPr>
              <a:t>o</a:t>
            </a:r>
            <a:r>
              <a:rPr sz="2000" spc="-10" dirty="0">
                <a:latin typeface="Arial"/>
                <a:cs typeface="Arial"/>
              </a:rPr>
              <a:t>s</a:t>
            </a:r>
            <a:r>
              <a:rPr sz="2000" dirty="0">
                <a:latin typeface="Arial"/>
                <a:cs typeface="Arial"/>
              </a:rPr>
              <a:t>e</a:t>
            </a:r>
            <a:r>
              <a:rPr sz="2000" spc="-105" dirty="0">
                <a:latin typeface="Arial"/>
                <a:cs typeface="Arial"/>
              </a:rPr>
              <a:t>r</a:t>
            </a:r>
            <a:r>
              <a:rPr sz="2000" dirty="0">
                <a:latin typeface="Arial"/>
                <a:cs typeface="Arial"/>
              </a:rPr>
              <a:t>,	</a:t>
            </a:r>
            <a:r>
              <a:rPr sz="2000" b="1" spc="-5" dirty="0">
                <a:latin typeface="Arial"/>
                <a:cs typeface="Arial"/>
              </a:rPr>
              <a:t>d</a:t>
            </a:r>
            <a:r>
              <a:rPr sz="2000" b="1" dirty="0">
                <a:latin typeface="Arial"/>
                <a:cs typeface="Arial"/>
              </a:rPr>
              <a:t>e	</a:t>
            </a:r>
            <a:r>
              <a:rPr sz="2000" b="1" spc="-10" dirty="0">
                <a:latin typeface="Arial"/>
                <a:cs typeface="Arial"/>
              </a:rPr>
              <a:t>f</a:t>
            </a:r>
            <a:r>
              <a:rPr sz="2000" b="1" spc="-15" dirty="0">
                <a:latin typeface="Arial"/>
                <a:cs typeface="Arial"/>
              </a:rPr>
              <a:t>a</a:t>
            </a:r>
            <a:r>
              <a:rPr sz="2000" b="1" dirty="0">
                <a:latin typeface="Arial"/>
                <a:cs typeface="Arial"/>
              </a:rPr>
              <a:t>ç</a:t>
            </a:r>
            <a:r>
              <a:rPr sz="2000" b="1" spc="-5" dirty="0">
                <a:latin typeface="Arial"/>
                <a:cs typeface="Arial"/>
              </a:rPr>
              <a:t>o</a:t>
            </a:r>
            <a:r>
              <a:rPr sz="2000" b="1" dirty="0">
                <a:latin typeface="Arial"/>
                <a:cs typeface="Arial"/>
              </a:rPr>
              <a:t>n  </a:t>
            </a:r>
            <a:r>
              <a:rPr sz="2000" b="1" spc="-5" dirty="0">
                <a:latin typeface="Arial"/>
                <a:cs typeface="Arial"/>
              </a:rPr>
              <a:t>linguistiquement pertinente</a:t>
            </a:r>
            <a:r>
              <a:rPr sz="2000" spc="-5" dirty="0">
                <a:latin typeface="Arial"/>
                <a:cs typeface="Arial"/>
              </a:rPr>
              <a:t>, </a:t>
            </a:r>
            <a:r>
              <a:rPr sz="2000" dirty="0">
                <a:latin typeface="Arial"/>
                <a:cs typeface="Arial"/>
              </a:rPr>
              <a:t>une </a:t>
            </a:r>
            <a:r>
              <a:rPr sz="2000" spc="-5" dirty="0">
                <a:latin typeface="Arial"/>
                <a:cs typeface="Arial"/>
              </a:rPr>
              <a:t>voyelle </a:t>
            </a:r>
            <a:r>
              <a:rPr sz="2000" dirty="0">
                <a:latin typeface="Arial"/>
                <a:cs typeface="Arial"/>
              </a:rPr>
              <a:t>à une</a:t>
            </a:r>
            <a:r>
              <a:rPr sz="2000" spc="-100" dirty="0">
                <a:latin typeface="Arial"/>
                <a:cs typeface="Arial"/>
              </a:rPr>
              <a:t> </a:t>
            </a:r>
            <a:r>
              <a:rPr sz="2000" dirty="0">
                <a:latin typeface="Arial"/>
                <a:cs typeface="Arial"/>
              </a:rPr>
              <a:t>autre.</a:t>
            </a:r>
            <a:endParaRPr sz="2000">
              <a:latin typeface="Arial"/>
              <a:cs typeface="Arial"/>
            </a:endParaRPr>
          </a:p>
          <a:p>
            <a:pPr marL="12700" marR="5080">
              <a:lnSpc>
                <a:spcPct val="100000"/>
              </a:lnSpc>
              <a:spcBef>
                <a:spcPts val="1310"/>
              </a:spcBef>
            </a:pPr>
            <a:r>
              <a:rPr sz="2000" dirty="0">
                <a:latin typeface="Arial"/>
                <a:cs typeface="Arial"/>
              </a:rPr>
              <a:t>La </a:t>
            </a:r>
            <a:r>
              <a:rPr sz="2000" spc="-5" dirty="0">
                <a:latin typeface="Arial"/>
                <a:cs typeface="Arial"/>
              </a:rPr>
              <a:t>description articulatoire permet </a:t>
            </a:r>
            <a:r>
              <a:rPr sz="2000" dirty="0">
                <a:latin typeface="Arial"/>
                <a:cs typeface="Arial"/>
              </a:rPr>
              <a:t>de </a:t>
            </a:r>
            <a:r>
              <a:rPr sz="2000" spc="-5" dirty="0">
                <a:latin typeface="Arial"/>
                <a:cs typeface="Arial"/>
              </a:rPr>
              <a:t>classer les voyelles </a:t>
            </a:r>
            <a:r>
              <a:rPr sz="2000" dirty="0">
                <a:latin typeface="Arial"/>
                <a:cs typeface="Arial"/>
              </a:rPr>
              <a:t>du </a:t>
            </a:r>
            <a:r>
              <a:rPr sz="2000" spc="-5" dirty="0">
                <a:latin typeface="Arial"/>
                <a:cs typeface="Arial"/>
              </a:rPr>
              <a:t>Français  </a:t>
            </a:r>
            <a:r>
              <a:rPr sz="2000" dirty="0">
                <a:latin typeface="Arial"/>
                <a:cs typeface="Arial"/>
              </a:rPr>
              <a:t>selon </a:t>
            </a:r>
            <a:r>
              <a:rPr sz="2000" spc="-5" dirty="0">
                <a:latin typeface="Arial"/>
                <a:cs typeface="Arial"/>
              </a:rPr>
              <a:t>les </a:t>
            </a:r>
            <a:r>
              <a:rPr sz="2000" dirty="0">
                <a:latin typeface="Arial"/>
                <a:cs typeface="Arial"/>
              </a:rPr>
              <a:t>principaux critères </a:t>
            </a:r>
            <a:r>
              <a:rPr sz="2000" spc="-5" dirty="0">
                <a:latin typeface="Arial"/>
                <a:cs typeface="Arial"/>
              </a:rPr>
              <a:t>suivants</a:t>
            </a:r>
            <a:r>
              <a:rPr sz="2000" spc="-120" dirty="0">
                <a:latin typeface="Arial"/>
                <a:cs typeface="Arial"/>
              </a:rPr>
              <a:t> </a:t>
            </a:r>
            <a:r>
              <a:rPr sz="2000" dirty="0">
                <a:latin typeface="Arial"/>
                <a:cs typeface="Arial"/>
              </a:rPr>
              <a:t>:</a:t>
            </a:r>
            <a:endParaRPr sz="2000">
              <a:latin typeface="Arial"/>
              <a:cs typeface="Arial"/>
            </a:endParaRPr>
          </a:p>
          <a:p>
            <a:pPr marL="166370" indent="-154305">
              <a:lnSpc>
                <a:spcPct val="100000"/>
              </a:lnSpc>
              <a:spcBef>
                <a:spcPts val="1295"/>
              </a:spcBef>
              <a:buFont typeface="Arial"/>
              <a:buChar char="-"/>
              <a:tabLst>
                <a:tab pos="167005" algn="l"/>
              </a:tabLst>
            </a:pPr>
            <a:r>
              <a:rPr sz="2000" b="1" dirty="0">
                <a:latin typeface="Arial"/>
                <a:cs typeface="Arial"/>
              </a:rPr>
              <a:t>Aperture </a:t>
            </a:r>
            <a:r>
              <a:rPr sz="2000" spc="-5" dirty="0">
                <a:latin typeface="Arial"/>
                <a:cs typeface="Arial"/>
              </a:rPr>
              <a:t>(axe vertical)</a:t>
            </a:r>
            <a:r>
              <a:rPr sz="2000" spc="-75" dirty="0">
                <a:latin typeface="Arial"/>
                <a:cs typeface="Arial"/>
              </a:rPr>
              <a:t> </a:t>
            </a:r>
            <a:r>
              <a:rPr sz="2000" dirty="0">
                <a:latin typeface="Arial"/>
                <a:cs typeface="Arial"/>
              </a:rPr>
              <a:t>;</a:t>
            </a:r>
            <a:endParaRPr sz="2000">
              <a:latin typeface="Arial"/>
              <a:cs typeface="Arial"/>
            </a:endParaRPr>
          </a:p>
          <a:p>
            <a:pPr marL="166370" indent="-154305">
              <a:lnSpc>
                <a:spcPct val="100000"/>
              </a:lnSpc>
              <a:spcBef>
                <a:spcPts val="1295"/>
              </a:spcBef>
              <a:buFont typeface="Arial"/>
              <a:buChar char="-"/>
              <a:tabLst>
                <a:tab pos="167005" algn="l"/>
              </a:tabLst>
            </a:pPr>
            <a:r>
              <a:rPr sz="2000" b="1" spc="-5" dirty="0">
                <a:latin typeface="Arial"/>
                <a:cs typeface="Arial"/>
              </a:rPr>
              <a:t>Lieu d'articulation </a:t>
            </a:r>
            <a:r>
              <a:rPr sz="2000" spc="-5" dirty="0">
                <a:latin typeface="Arial"/>
                <a:cs typeface="Arial"/>
              </a:rPr>
              <a:t>(axe </a:t>
            </a:r>
            <a:r>
              <a:rPr sz="2000" dirty="0">
                <a:latin typeface="Arial"/>
                <a:cs typeface="Arial"/>
              </a:rPr>
              <a:t>horizontal)</a:t>
            </a:r>
            <a:r>
              <a:rPr sz="2000" spc="-90" dirty="0">
                <a:latin typeface="Arial"/>
                <a:cs typeface="Arial"/>
              </a:rPr>
              <a:t> </a:t>
            </a:r>
            <a:r>
              <a:rPr sz="2000" dirty="0">
                <a:latin typeface="Arial"/>
                <a:cs typeface="Arial"/>
              </a:rPr>
              <a:t>;</a:t>
            </a:r>
            <a:endParaRPr sz="2000">
              <a:latin typeface="Arial"/>
              <a:cs typeface="Arial"/>
            </a:endParaRPr>
          </a:p>
          <a:p>
            <a:pPr marL="166370" indent="-154305">
              <a:lnSpc>
                <a:spcPct val="100000"/>
              </a:lnSpc>
              <a:spcBef>
                <a:spcPts val="1310"/>
              </a:spcBef>
              <a:buFont typeface="Arial"/>
              <a:buChar char="-"/>
              <a:tabLst>
                <a:tab pos="167005" algn="l"/>
              </a:tabLst>
            </a:pPr>
            <a:r>
              <a:rPr sz="2000" b="1" spc="-5" dirty="0">
                <a:latin typeface="Arial"/>
                <a:cs typeface="Arial"/>
              </a:rPr>
              <a:t>Position </a:t>
            </a:r>
            <a:r>
              <a:rPr sz="2000" b="1" dirty="0">
                <a:latin typeface="Arial"/>
                <a:cs typeface="Arial"/>
              </a:rPr>
              <a:t>du </a:t>
            </a:r>
            <a:r>
              <a:rPr sz="2000" b="1" spc="-10" dirty="0">
                <a:latin typeface="Arial"/>
                <a:cs typeface="Arial"/>
              </a:rPr>
              <a:t>voile </a:t>
            </a:r>
            <a:r>
              <a:rPr sz="2000" b="1" dirty="0">
                <a:latin typeface="Arial"/>
                <a:cs typeface="Arial"/>
              </a:rPr>
              <a:t>du </a:t>
            </a:r>
            <a:r>
              <a:rPr sz="2000" b="1" spc="-5" dirty="0">
                <a:latin typeface="Arial"/>
                <a:cs typeface="Arial"/>
              </a:rPr>
              <a:t>palais</a:t>
            </a:r>
            <a:r>
              <a:rPr sz="2000" b="1" spc="-25" dirty="0">
                <a:latin typeface="Arial"/>
                <a:cs typeface="Arial"/>
              </a:rPr>
              <a:t> </a:t>
            </a:r>
            <a:r>
              <a:rPr sz="2000" dirty="0">
                <a:latin typeface="Arial"/>
                <a:cs typeface="Arial"/>
              </a:rPr>
              <a:t>;</a:t>
            </a:r>
            <a:endParaRPr sz="2000">
              <a:latin typeface="Arial"/>
              <a:cs typeface="Arial"/>
            </a:endParaRPr>
          </a:p>
          <a:p>
            <a:pPr marL="12700">
              <a:lnSpc>
                <a:spcPct val="100000"/>
              </a:lnSpc>
              <a:spcBef>
                <a:spcPts val="1295"/>
              </a:spcBef>
            </a:pPr>
            <a:r>
              <a:rPr sz="2000" b="1" dirty="0">
                <a:latin typeface="Arial"/>
                <a:cs typeface="Arial"/>
              </a:rPr>
              <a:t>-</a:t>
            </a:r>
            <a:r>
              <a:rPr sz="2000" b="1" spc="-20" dirty="0">
                <a:latin typeface="Arial"/>
                <a:cs typeface="Arial"/>
              </a:rPr>
              <a:t> </a:t>
            </a:r>
            <a:r>
              <a:rPr sz="2000" b="1" spc="-5" dirty="0">
                <a:latin typeface="Arial"/>
                <a:cs typeface="Arial"/>
              </a:rPr>
              <a:t>Labialisation.</a:t>
            </a:r>
            <a:endParaRPr sz="2000">
              <a:latin typeface="Arial"/>
              <a:cs typeface="Arial"/>
            </a:endParaRPr>
          </a:p>
        </p:txBody>
      </p:sp>
      <p:grpSp>
        <p:nvGrpSpPr>
          <p:cNvPr id="5" name="object 5"/>
          <p:cNvGrpSpPr/>
          <p:nvPr/>
        </p:nvGrpSpPr>
        <p:grpSpPr>
          <a:xfrm>
            <a:off x="914393" y="761993"/>
            <a:ext cx="8079105" cy="1144905"/>
            <a:chOff x="914393" y="761993"/>
            <a:chExt cx="8079105" cy="1144905"/>
          </a:xfrm>
        </p:grpSpPr>
        <p:sp>
          <p:nvSpPr>
            <p:cNvPr id="6" name="object 6"/>
            <p:cNvSpPr/>
            <p:nvPr/>
          </p:nvSpPr>
          <p:spPr>
            <a:xfrm>
              <a:off x="914393" y="761993"/>
              <a:ext cx="8077200" cy="1143000"/>
            </a:xfrm>
            <a:custGeom>
              <a:avLst/>
              <a:gdLst/>
              <a:ahLst/>
              <a:cxnLst/>
              <a:rect l="l" t="t" r="r" b="b"/>
              <a:pathLst>
                <a:path w="8077200" h="1143000">
                  <a:moveTo>
                    <a:pt x="8077199" y="1142999"/>
                  </a:moveTo>
                  <a:lnTo>
                    <a:pt x="8077199" y="0"/>
                  </a:lnTo>
                  <a:lnTo>
                    <a:pt x="0" y="0"/>
                  </a:lnTo>
                  <a:lnTo>
                    <a:pt x="0" y="1142999"/>
                  </a:lnTo>
                  <a:lnTo>
                    <a:pt x="8077199" y="1142999"/>
                  </a:lnTo>
                  <a:close/>
                </a:path>
              </a:pathLst>
            </a:custGeom>
            <a:solidFill>
              <a:srgbClr val="FFFFFF"/>
            </a:solidFill>
          </p:spPr>
          <p:txBody>
            <a:bodyPr wrap="square" lIns="0" tIns="0" rIns="0" bIns="0" rtlCol="0"/>
            <a:lstStyle/>
            <a:p>
              <a:endParaRPr/>
            </a:p>
          </p:txBody>
        </p:sp>
        <p:sp>
          <p:nvSpPr>
            <p:cNvPr id="7" name="object 7"/>
            <p:cNvSpPr/>
            <p:nvPr/>
          </p:nvSpPr>
          <p:spPr>
            <a:xfrm>
              <a:off x="914393" y="761993"/>
              <a:ext cx="8079105" cy="1144905"/>
            </a:xfrm>
            <a:custGeom>
              <a:avLst/>
              <a:gdLst/>
              <a:ahLst/>
              <a:cxnLst/>
              <a:rect l="l" t="t" r="r" b="b"/>
              <a:pathLst>
                <a:path w="8079105" h="1144905">
                  <a:moveTo>
                    <a:pt x="1524" y="0"/>
                  </a:moveTo>
                  <a:lnTo>
                    <a:pt x="0" y="0"/>
                  </a:lnTo>
                  <a:lnTo>
                    <a:pt x="0" y="1524"/>
                  </a:lnTo>
                  <a:lnTo>
                    <a:pt x="1524" y="0"/>
                  </a:lnTo>
                  <a:close/>
                </a:path>
                <a:path w="8079105" h="1144905">
                  <a:moveTo>
                    <a:pt x="8078730" y="1144530"/>
                  </a:moveTo>
                  <a:lnTo>
                    <a:pt x="8078730" y="0"/>
                  </a:lnTo>
                  <a:lnTo>
                    <a:pt x="1524" y="0"/>
                  </a:lnTo>
                  <a:lnTo>
                    <a:pt x="0" y="1524"/>
                  </a:lnTo>
                  <a:lnTo>
                    <a:pt x="8077206" y="1524"/>
                  </a:lnTo>
                  <a:lnTo>
                    <a:pt x="8077206" y="1144530"/>
                  </a:lnTo>
                  <a:lnTo>
                    <a:pt x="8078730" y="1144530"/>
                  </a:lnTo>
                  <a:close/>
                </a:path>
                <a:path w="8079105" h="1144905">
                  <a:moveTo>
                    <a:pt x="1524" y="1143006"/>
                  </a:moveTo>
                  <a:lnTo>
                    <a:pt x="1524" y="1524"/>
                  </a:lnTo>
                  <a:lnTo>
                    <a:pt x="0" y="1524"/>
                  </a:lnTo>
                  <a:lnTo>
                    <a:pt x="0" y="1143006"/>
                  </a:lnTo>
                  <a:lnTo>
                    <a:pt x="1524" y="1143006"/>
                  </a:lnTo>
                  <a:close/>
                </a:path>
                <a:path w="8079105" h="1144905">
                  <a:moveTo>
                    <a:pt x="8077206" y="1144530"/>
                  </a:moveTo>
                  <a:lnTo>
                    <a:pt x="8077206" y="1143006"/>
                  </a:lnTo>
                  <a:lnTo>
                    <a:pt x="0" y="1143006"/>
                  </a:lnTo>
                  <a:lnTo>
                    <a:pt x="0" y="1144530"/>
                  </a:lnTo>
                  <a:lnTo>
                    <a:pt x="8077206" y="1144530"/>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title"/>
          </p:nvPr>
        </p:nvSpPr>
        <p:spPr>
          <a:xfrm>
            <a:off x="1560066" y="669435"/>
            <a:ext cx="6785609" cy="1013460"/>
          </a:xfrm>
          <a:prstGeom prst="rect">
            <a:avLst/>
          </a:prstGeom>
        </p:spPr>
        <p:txBody>
          <a:bodyPr vert="horz" wrap="square" lIns="0" tIns="79375" rIns="0" bIns="0" rtlCol="0">
            <a:spAutoFit/>
          </a:bodyPr>
          <a:lstStyle/>
          <a:p>
            <a:pPr algn="ctr">
              <a:lnSpc>
                <a:spcPct val="100000"/>
              </a:lnSpc>
              <a:spcBef>
                <a:spcPts val="625"/>
              </a:spcBef>
            </a:pPr>
            <a:r>
              <a:rPr spc="-45" dirty="0"/>
              <a:t>Séance</a:t>
            </a:r>
            <a:r>
              <a:rPr spc="-65" dirty="0"/>
              <a:t> </a:t>
            </a:r>
            <a:r>
              <a:rPr spc="10" dirty="0"/>
              <a:t>4</a:t>
            </a:r>
          </a:p>
          <a:p>
            <a:pPr algn="ctr">
              <a:lnSpc>
                <a:spcPct val="100000"/>
              </a:lnSpc>
              <a:spcBef>
                <a:spcPts val="530"/>
              </a:spcBef>
            </a:pPr>
            <a:r>
              <a:rPr spc="-105" dirty="0"/>
              <a:t>Analyse </a:t>
            </a:r>
            <a:r>
              <a:rPr spc="-140" dirty="0"/>
              <a:t>du </a:t>
            </a:r>
            <a:r>
              <a:rPr spc="-110" dirty="0"/>
              <a:t>système </a:t>
            </a:r>
            <a:r>
              <a:rPr spc="-114" dirty="0"/>
              <a:t>vocalique </a:t>
            </a:r>
            <a:r>
              <a:rPr spc="-140" dirty="0"/>
              <a:t>du</a:t>
            </a:r>
            <a:r>
              <a:rPr spc="225" dirty="0"/>
              <a:t> </a:t>
            </a:r>
            <a:r>
              <a:rPr spc="-90" dirty="0"/>
              <a:t>Français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120650" cy="20320"/>
          </a:xfrm>
          <a:custGeom>
            <a:avLst/>
            <a:gdLst/>
            <a:ahLst/>
            <a:cxnLst/>
            <a:rect l="l" t="t" r="r" b="b"/>
            <a:pathLst>
              <a:path w="120650" h="20320">
                <a:moveTo>
                  <a:pt x="0" y="19811"/>
                </a:moveTo>
                <a:lnTo>
                  <a:pt x="120395" y="19811"/>
                </a:lnTo>
                <a:lnTo>
                  <a:pt x="120395" y="0"/>
                </a:lnTo>
                <a:lnTo>
                  <a:pt x="0" y="0"/>
                </a:lnTo>
                <a:lnTo>
                  <a:pt x="0" y="19811"/>
                </a:lnTo>
                <a:close/>
              </a:path>
            </a:pathLst>
          </a:custGeom>
          <a:solidFill>
            <a:srgbClr val="000000"/>
          </a:solidFill>
        </p:spPr>
        <p:txBody>
          <a:bodyPr wrap="square" lIns="0" tIns="0" rIns="0" bIns="0" rtlCol="0"/>
          <a:lstStyle/>
          <a:p>
            <a:endParaRPr/>
          </a:p>
        </p:txBody>
      </p:sp>
      <p:sp>
        <p:nvSpPr>
          <p:cNvPr id="3" name="object 3"/>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4" name="object 4"/>
          <p:cNvSpPr txBox="1"/>
          <p:nvPr/>
        </p:nvSpPr>
        <p:spPr>
          <a:xfrm>
            <a:off x="1600962" y="811523"/>
            <a:ext cx="6934200" cy="918200"/>
          </a:xfrm>
          <a:prstGeom prst="rect">
            <a:avLst/>
          </a:prstGeom>
          <a:ln w="3175">
            <a:solidFill>
              <a:srgbClr val="000000"/>
            </a:solidFill>
          </a:ln>
        </p:spPr>
        <p:txBody>
          <a:bodyPr vert="horz" wrap="square" lIns="0" tIns="0" rIns="0" bIns="0" rtlCol="0">
            <a:spAutoFit/>
          </a:bodyPr>
          <a:lstStyle/>
          <a:p>
            <a:pPr marL="2711450">
              <a:lnSpc>
                <a:spcPts val="3254"/>
              </a:lnSpc>
            </a:pPr>
            <a:r>
              <a:rPr sz="2800" b="1" spc="-45" dirty="0">
                <a:latin typeface="Arial"/>
                <a:cs typeface="Arial"/>
              </a:rPr>
              <a:t>Séance</a:t>
            </a:r>
            <a:r>
              <a:rPr sz="2800" b="1" spc="-65" dirty="0">
                <a:latin typeface="Arial"/>
                <a:cs typeface="Arial"/>
              </a:rPr>
              <a:t> </a:t>
            </a:r>
            <a:endParaRPr sz="2800" dirty="0">
              <a:latin typeface="Arial"/>
              <a:cs typeface="Arial"/>
            </a:endParaRPr>
          </a:p>
          <a:p>
            <a:pPr marL="718185">
              <a:lnSpc>
                <a:spcPct val="100000"/>
              </a:lnSpc>
              <a:spcBef>
                <a:spcPts val="525"/>
              </a:spcBef>
            </a:pPr>
            <a:r>
              <a:rPr sz="2800" b="1" spc="10" dirty="0">
                <a:latin typeface="Arial"/>
                <a:cs typeface="Arial"/>
              </a:rPr>
              <a:t>1) </a:t>
            </a:r>
            <a:r>
              <a:rPr sz="2800" b="1" spc="-100" dirty="0">
                <a:latin typeface="Arial"/>
                <a:cs typeface="Arial"/>
              </a:rPr>
              <a:t>L'aperture </a:t>
            </a:r>
            <a:r>
              <a:rPr sz="2800" b="1" spc="10" dirty="0">
                <a:latin typeface="Arial"/>
                <a:cs typeface="Arial"/>
              </a:rPr>
              <a:t>(= </a:t>
            </a:r>
            <a:r>
              <a:rPr sz="2800" b="1" spc="-105" dirty="0">
                <a:latin typeface="Arial"/>
                <a:cs typeface="Arial"/>
              </a:rPr>
              <a:t>mode</a:t>
            </a:r>
            <a:r>
              <a:rPr sz="2800" b="1" spc="-60" dirty="0">
                <a:latin typeface="Arial"/>
                <a:cs typeface="Arial"/>
              </a:rPr>
              <a:t> </a:t>
            </a:r>
            <a:r>
              <a:rPr sz="2800" b="1" spc="-110" dirty="0">
                <a:latin typeface="Arial"/>
                <a:cs typeface="Arial"/>
              </a:rPr>
              <a:t>articulatoire)</a:t>
            </a:r>
            <a:endParaRPr sz="2800" dirty="0">
              <a:latin typeface="Arial"/>
              <a:cs typeface="Arial"/>
            </a:endParaRPr>
          </a:p>
        </p:txBody>
      </p:sp>
      <p:sp>
        <p:nvSpPr>
          <p:cNvPr id="5" name="object 5"/>
          <p:cNvSpPr/>
          <p:nvPr/>
        </p:nvSpPr>
        <p:spPr>
          <a:xfrm>
            <a:off x="1016501" y="2058924"/>
            <a:ext cx="8171815" cy="4897120"/>
          </a:xfrm>
          <a:custGeom>
            <a:avLst/>
            <a:gdLst/>
            <a:ahLst/>
            <a:cxnLst/>
            <a:rect l="l" t="t" r="r" b="b"/>
            <a:pathLst>
              <a:path w="8171815" h="4897120">
                <a:moveTo>
                  <a:pt x="8171694" y="4888992"/>
                </a:moveTo>
                <a:lnTo>
                  <a:pt x="8171694" y="18288"/>
                </a:lnTo>
                <a:lnTo>
                  <a:pt x="8170337" y="10929"/>
                </a:lnTo>
                <a:lnTo>
                  <a:pt x="8166550" y="5143"/>
                </a:lnTo>
                <a:lnTo>
                  <a:pt x="8160764" y="1357"/>
                </a:lnTo>
                <a:lnTo>
                  <a:pt x="8153406" y="0"/>
                </a:lnTo>
                <a:lnTo>
                  <a:pt x="18288" y="0"/>
                </a:lnTo>
                <a:lnTo>
                  <a:pt x="10929" y="1357"/>
                </a:lnTo>
                <a:lnTo>
                  <a:pt x="5143" y="5143"/>
                </a:lnTo>
                <a:lnTo>
                  <a:pt x="1357" y="10929"/>
                </a:lnTo>
                <a:lnTo>
                  <a:pt x="0" y="18288"/>
                </a:lnTo>
                <a:lnTo>
                  <a:pt x="0" y="4888992"/>
                </a:lnTo>
                <a:lnTo>
                  <a:pt x="7620" y="4896612"/>
                </a:lnTo>
                <a:lnTo>
                  <a:pt x="18288" y="4896612"/>
                </a:lnTo>
                <a:lnTo>
                  <a:pt x="18288" y="36576"/>
                </a:lnTo>
                <a:lnTo>
                  <a:pt x="35052" y="18288"/>
                </a:lnTo>
                <a:lnTo>
                  <a:pt x="35052" y="36576"/>
                </a:lnTo>
                <a:lnTo>
                  <a:pt x="8135118" y="36576"/>
                </a:lnTo>
                <a:lnTo>
                  <a:pt x="8135118" y="18288"/>
                </a:lnTo>
                <a:lnTo>
                  <a:pt x="8153406" y="36576"/>
                </a:lnTo>
                <a:lnTo>
                  <a:pt x="8153406" y="4896612"/>
                </a:lnTo>
                <a:lnTo>
                  <a:pt x="8164074" y="4896612"/>
                </a:lnTo>
                <a:lnTo>
                  <a:pt x="8171694" y="4888992"/>
                </a:lnTo>
                <a:close/>
              </a:path>
              <a:path w="8171815" h="4897120">
                <a:moveTo>
                  <a:pt x="35052" y="36576"/>
                </a:moveTo>
                <a:lnTo>
                  <a:pt x="35052" y="18288"/>
                </a:lnTo>
                <a:lnTo>
                  <a:pt x="18288" y="36576"/>
                </a:lnTo>
                <a:lnTo>
                  <a:pt x="35052" y="36576"/>
                </a:lnTo>
                <a:close/>
              </a:path>
              <a:path w="8171815" h="4897120">
                <a:moveTo>
                  <a:pt x="35052" y="4861560"/>
                </a:moveTo>
                <a:lnTo>
                  <a:pt x="35052" y="36576"/>
                </a:lnTo>
                <a:lnTo>
                  <a:pt x="18288" y="36576"/>
                </a:lnTo>
                <a:lnTo>
                  <a:pt x="18288" y="4861560"/>
                </a:lnTo>
                <a:lnTo>
                  <a:pt x="35052" y="4861560"/>
                </a:lnTo>
                <a:close/>
              </a:path>
              <a:path w="8171815" h="4897120">
                <a:moveTo>
                  <a:pt x="8153406" y="4861560"/>
                </a:moveTo>
                <a:lnTo>
                  <a:pt x="18288" y="4861560"/>
                </a:lnTo>
                <a:lnTo>
                  <a:pt x="35052" y="4879848"/>
                </a:lnTo>
                <a:lnTo>
                  <a:pt x="35052" y="4896612"/>
                </a:lnTo>
                <a:lnTo>
                  <a:pt x="8135118" y="4896612"/>
                </a:lnTo>
                <a:lnTo>
                  <a:pt x="8135118" y="4879848"/>
                </a:lnTo>
                <a:lnTo>
                  <a:pt x="8153406" y="4861560"/>
                </a:lnTo>
                <a:close/>
              </a:path>
              <a:path w="8171815" h="4897120">
                <a:moveTo>
                  <a:pt x="35052" y="4896612"/>
                </a:moveTo>
                <a:lnTo>
                  <a:pt x="35052" y="4879848"/>
                </a:lnTo>
                <a:lnTo>
                  <a:pt x="18288" y="4861560"/>
                </a:lnTo>
                <a:lnTo>
                  <a:pt x="18288" y="4896612"/>
                </a:lnTo>
                <a:lnTo>
                  <a:pt x="35052" y="4896612"/>
                </a:lnTo>
                <a:close/>
              </a:path>
              <a:path w="8171815" h="4897120">
                <a:moveTo>
                  <a:pt x="8153406" y="36576"/>
                </a:moveTo>
                <a:lnTo>
                  <a:pt x="8135118" y="18288"/>
                </a:lnTo>
                <a:lnTo>
                  <a:pt x="8135118" y="36576"/>
                </a:lnTo>
                <a:lnTo>
                  <a:pt x="8153406" y="36576"/>
                </a:lnTo>
                <a:close/>
              </a:path>
              <a:path w="8171815" h="4897120">
                <a:moveTo>
                  <a:pt x="8153406" y="4861560"/>
                </a:moveTo>
                <a:lnTo>
                  <a:pt x="8153406" y="36576"/>
                </a:lnTo>
                <a:lnTo>
                  <a:pt x="8135118" y="36576"/>
                </a:lnTo>
                <a:lnTo>
                  <a:pt x="8135118" y="4861560"/>
                </a:lnTo>
                <a:lnTo>
                  <a:pt x="8153406" y="4861560"/>
                </a:lnTo>
                <a:close/>
              </a:path>
              <a:path w="8171815" h="4897120">
                <a:moveTo>
                  <a:pt x="8153406" y="4896612"/>
                </a:moveTo>
                <a:lnTo>
                  <a:pt x="8153406" y="4861560"/>
                </a:lnTo>
                <a:lnTo>
                  <a:pt x="8135118" y="4879848"/>
                </a:lnTo>
                <a:lnTo>
                  <a:pt x="8135118" y="4896612"/>
                </a:lnTo>
                <a:lnTo>
                  <a:pt x="8153406" y="4896612"/>
                </a:lnTo>
                <a:close/>
              </a:path>
            </a:pathLst>
          </a:custGeom>
          <a:solidFill>
            <a:srgbClr val="000000"/>
          </a:solidFill>
        </p:spPr>
        <p:txBody>
          <a:bodyPr wrap="square" lIns="0" tIns="0" rIns="0" bIns="0" rtlCol="0"/>
          <a:lstStyle/>
          <a:p>
            <a:endParaRPr/>
          </a:p>
        </p:txBody>
      </p:sp>
      <p:sp>
        <p:nvSpPr>
          <p:cNvPr id="6" name="object 6"/>
          <p:cNvSpPr txBox="1"/>
          <p:nvPr/>
        </p:nvSpPr>
        <p:spPr>
          <a:xfrm>
            <a:off x="1110481" y="2101087"/>
            <a:ext cx="7982584" cy="4512945"/>
          </a:xfrm>
          <a:prstGeom prst="rect">
            <a:avLst/>
          </a:prstGeom>
        </p:spPr>
        <p:txBody>
          <a:bodyPr vert="horz" wrap="square" lIns="0" tIns="12700" rIns="0" bIns="0" rtlCol="0">
            <a:spAutoFit/>
          </a:bodyPr>
          <a:lstStyle/>
          <a:p>
            <a:pPr marL="12700" marR="5080">
              <a:lnSpc>
                <a:spcPct val="100000"/>
              </a:lnSpc>
              <a:spcBef>
                <a:spcPts val="100"/>
              </a:spcBef>
            </a:pPr>
            <a:r>
              <a:rPr sz="2000" b="1" dirty="0">
                <a:latin typeface="Arial"/>
                <a:cs typeface="Arial"/>
              </a:rPr>
              <a:t>Degré </a:t>
            </a:r>
            <a:r>
              <a:rPr sz="2000" b="1" spc="-5" dirty="0">
                <a:latin typeface="Arial"/>
                <a:cs typeface="Arial"/>
              </a:rPr>
              <a:t>d’aperture </a:t>
            </a:r>
            <a:r>
              <a:rPr sz="2000" b="1" dirty="0">
                <a:latin typeface="Arial"/>
                <a:cs typeface="Arial"/>
              </a:rPr>
              <a:t>: </a:t>
            </a:r>
            <a:r>
              <a:rPr sz="2000" spc="-5" dirty="0">
                <a:latin typeface="Arial"/>
                <a:cs typeface="Arial"/>
              </a:rPr>
              <a:t>distance entre le palais </a:t>
            </a:r>
            <a:r>
              <a:rPr sz="2000" dirty="0">
                <a:latin typeface="Arial"/>
                <a:cs typeface="Arial"/>
              </a:rPr>
              <a:t>et </a:t>
            </a:r>
            <a:r>
              <a:rPr sz="2000" spc="-5" dirty="0">
                <a:latin typeface="Arial"/>
                <a:cs typeface="Arial"/>
              </a:rPr>
              <a:t>le point le </a:t>
            </a:r>
            <a:r>
              <a:rPr sz="2000" dirty="0">
                <a:latin typeface="Arial"/>
                <a:cs typeface="Arial"/>
              </a:rPr>
              <a:t>plus </a:t>
            </a:r>
            <a:r>
              <a:rPr sz="2000" spc="-5" dirty="0">
                <a:latin typeface="Arial"/>
                <a:cs typeface="Arial"/>
              </a:rPr>
              <a:t>élevé </a:t>
            </a:r>
            <a:r>
              <a:rPr sz="2000" spc="-10" dirty="0">
                <a:latin typeface="Arial"/>
                <a:cs typeface="Arial"/>
              </a:rPr>
              <a:t>de  </a:t>
            </a:r>
            <a:r>
              <a:rPr sz="2000" spc="-5" dirty="0">
                <a:latin typeface="Arial"/>
                <a:cs typeface="Arial"/>
              </a:rPr>
              <a:t>la</a:t>
            </a:r>
            <a:r>
              <a:rPr sz="2000" spc="-10" dirty="0">
                <a:latin typeface="Arial"/>
                <a:cs typeface="Arial"/>
              </a:rPr>
              <a:t> </a:t>
            </a:r>
            <a:r>
              <a:rPr sz="2000" dirty="0">
                <a:latin typeface="Arial"/>
                <a:cs typeface="Arial"/>
              </a:rPr>
              <a:t>langue.</a:t>
            </a:r>
            <a:endParaRPr sz="2000">
              <a:latin typeface="Arial"/>
              <a:cs typeface="Arial"/>
            </a:endParaRPr>
          </a:p>
          <a:p>
            <a:pPr>
              <a:lnSpc>
                <a:spcPct val="100000"/>
              </a:lnSpc>
              <a:spcBef>
                <a:spcPts val="45"/>
              </a:spcBef>
            </a:pPr>
            <a:endParaRPr sz="2050">
              <a:latin typeface="Arial"/>
              <a:cs typeface="Arial"/>
            </a:endParaRPr>
          </a:p>
          <a:p>
            <a:pPr marL="12700">
              <a:lnSpc>
                <a:spcPct val="100000"/>
              </a:lnSpc>
            </a:pPr>
            <a:r>
              <a:rPr sz="2000" dirty="0">
                <a:latin typeface="Arial"/>
                <a:cs typeface="Arial"/>
              </a:rPr>
              <a:t>On </a:t>
            </a:r>
            <a:r>
              <a:rPr sz="2000" spc="-5" dirty="0">
                <a:latin typeface="Arial"/>
                <a:cs typeface="Arial"/>
              </a:rPr>
              <a:t>distingue arbitrairement </a:t>
            </a:r>
            <a:r>
              <a:rPr sz="2000" b="1" dirty="0">
                <a:latin typeface="Arial"/>
                <a:cs typeface="Arial"/>
              </a:rPr>
              <a:t>4 degrés </a:t>
            </a:r>
            <a:r>
              <a:rPr sz="2000" b="1" spc="-5" dirty="0">
                <a:latin typeface="Arial"/>
                <a:cs typeface="Arial"/>
              </a:rPr>
              <a:t>d’aperture</a:t>
            </a:r>
            <a:r>
              <a:rPr sz="2000" spc="-5" dirty="0">
                <a:latin typeface="Arial"/>
                <a:cs typeface="Arial"/>
              </a:rPr>
              <a:t>, </a:t>
            </a:r>
            <a:r>
              <a:rPr sz="2000" dirty="0">
                <a:latin typeface="Arial"/>
                <a:cs typeface="Arial"/>
              </a:rPr>
              <a:t>qui caractérisent</a:t>
            </a:r>
            <a:r>
              <a:rPr sz="2000" spc="-190" dirty="0">
                <a:latin typeface="Arial"/>
                <a:cs typeface="Arial"/>
              </a:rPr>
              <a:t> </a:t>
            </a:r>
            <a:r>
              <a:rPr sz="2000" dirty="0">
                <a:latin typeface="Arial"/>
                <a:cs typeface="Arial"/>
              </a:rPr>
              <a:t>:</a:t>
            </a:r>
            <a:endParaRPr sz="2000">
              <a:latin typeface="Arial"/>
              <a:cs typeface="Arial"/>
            </a:endParaRPr>
          </a:p>
          <a:p>
            <a:pPr>
              <a:lnSpc>
                <a:spcPct val="100000"/>
              </a:lnSpc>
              <a:spcBef>
                <a:spcPts val="40"/>
              </a:spcBef>
            </a:pPr>
            <a:endParaRPr sz="2050">
              <a:latin typeface="Arial"/>
              <a:cs typeface="Arial"/>
            </a:endParaRPr>
          </a:p>
          <a:p>
            <a:pPr marL="166370" indent="-154305">
              <a:lnSpc>
                <a:spcPts val="2290"/>
              </a:lnSpc>
              <a:spcBef>
                <a:spcPts val="5"/>
              </a:spcBef>
              <a:buChar char="-"/>
              <a:tabLst>
                <a:tab pos="167005" algn="l"/>
              </a:tabLst>
            </a:pPr>
            <a:r>
              <a:rPr sz="2000" spc="-5" dirty="0">
                <a:latin typeface="Arial"/>
                <a:cs typeface="Arial"/>
              </a:rPr>
              <a:t>les voyelles fermées </a:t>
            </a:r>
            <a:r>
              <a:rPr sz="2000" dirty="0">
                <a:latin typeface="Arial"/>
                <a:cs typeface="Arial"/>
              </a:rPr>
              <a:t>(= </a:t>
            </a:r>
            <a:r>
              <a:rPr sz="2000" spc="-5" dirty="0">
                <a:latin typeface="Arial"/>
                <a:cs typeface="Arial"/>
              </a:rPr>
              <a:t>voyelles </a:t>
            </a:r>
            <a:r>
              <a:rPr sz="2000" dirty="0">
                <a:latin typeface="Arial"/>
                <a:cs typeface="Arial"/>
              </a:rPr>
              <a:t>hautes</a:t>
            </a:r>
            <a:r>
              <a:rPr sz="2000" spc="-75" dirty="0">
                <a:latin typeface="Arial"/>
                <a:cs typeface="Arial"/>
              </a:rPr>
              <a:t> </a:t>
            </a:r>
            <a:r>
              <a:rPr sz="2000" dirty="0">
                <a:latin typeface="Arial"/>
                <a:cs typeface="Arial"/>
              </a:rPr>
              <a:t>“high”)</a:t>
            </a:r>
            <a:endParaRPr sz="2000">
              <a:latin typeface="Arial"/>
              <a:cs typeface="Arial"/>
            </a:endParaRPr>
          </a:p>
          <a:p>
            <a:pPr marL="1358265">
              <a:lnSpc>
                <a:spcPts val="2290"/>
              </a:lnSpc>
            </a:pPr>
            <a:r>
              <a:rPr sz="2000" spc="25" dirty="0">
                <a:latin typeface="Arial"/>
                <a:cs typeface="Arial"/>
              </a:rPr>
              <a:t>/</a:t>
            </a:r>
            <a:r>
              <a:rPr sz="2000" spc="25" dirty="0">
                <a:latin typeface="IPAexGothic"/>
                <a:cs typeface="IPAexGothic"/>
              </a:rPr>
              <a:t>iyu</a:t>
            </a:r>
            <a:r>
              <a:rPr sz="2000" spc="25" dirty="0">
                <a:latin typeface="Arial"/>
                <a:cs typeface="Arial"/>
              </a:rPr>
              <a:t>/</a:t>
            </a:r>
            <a:endParaRPr sz="2000">
              <a:latin typeface="Arial"/>
              <a:cs typeface="Arial"/>
            </a:endParaRPr>
          </a:p>
          <a:p>
            <a:pPr marL="166370" indent="-154305">
              <a:lnSpc>
                <a:spcPts val="2290"/>
              </a:lnSpc>
              <a:spcBef>
                <a:spcPts val="215"/>
              </a:spcBef>
              <a:buChar char="-"/>
              <a:tabLst>
                <a:tab pos="167005" algn="l"/>
              </a:tabLst>
            </a:pPr>
            <a:r>
              <a:rPr sz="2000" spc="-5" dirty="0">
                <a:latin typeface="Arial"/>
                <a:cs typeface="Arial"/>
              </a:rPr>
              <a:t>les voyelles mi-fermées </a:t>
            </a:r>
            <a:r>
              <a:rPr sz="2000" dirty="0">
                <a:latin typeface="Arial"/>
                <a:cs typeface="Arial"/>
              </a:rPr>
              <a:t>(= </a:t>
            </a:r>
            <a:r>
              <a:rPr sz="2000" spc="-5" dirty="0">
                <a:latin typeface="Arial"/>
                <a:cs typeface="Arial"/>
              </a:rPr>
              <a:t>voyelles</a:t>
            </a:r>
            <a:r>
              <a:rPr sz="2000" spc="-70" dirty="0">
                <a:latin typeface="Arial"/>
                <a:cs typeface="Arial"/>
              </a:rPr>
              <a:t> </a:t>
            </a:r>
            <a:r>
              <a:rPr sz="2000" dirty="0">
                <a:latin typeface="Arial"/>
                <a:cs typeface="Arial"/>
              </a:rPr>
              <a:t>moyennes)</a:t>
            </a:r>
            <a:endParaRPr sz="2000">
              <a:latin typeface="Arial"/>
              <a:cs typeface="Arial"/>
            </a:endParaRPr>
          </a:p>
          <a:p>
            <a:pPr marL="979805">
              <a:lnSpc>
                <a:spcPts val="2290"/>
              </a:lnSpc>
            </a:pPr>
            <a:r>
              <a:rPr sz="2000" dirty="0">
                <a:latin typeface="Arial"/>
                <a:cs typeface="Arial"/>
              </a:rPr>
              <a:t>/</a:t>
            </a:r>
            <a:r>
              <a:rPr sz="2000" dirty="0">
                <a:latin typeface="IPAexGothic"/>
                <a:cs typeface="IPAexGothic"/>
              </a:rPr>
              <a:t>eøo</a:t>
            </a:r>
            <a:r>
              <a:rPr sz="2000" dirty="0">
                <a:latin typeface="Arial"/>
                <a:cs typeface="Arial"/>
              </a:rPr>
              <a:t>/</a:t>
            </a:r>
            <a:endParaRPr sz="2000">
              <a:latin typeface="Arial"/>
              <a:cs typeface="Arial"/>
            </a:endParaRPr>
          </a:p>
          <a:p>
            <a:pPr marL="166370" indent="-154305">
              <a:lnSpc>
                <a:spcPts val="2290"/>
              </a:lnSpc>
              <a:spcBef>
                <a:spcPts val="215"/>
              </a:spcBef>
              <a:buChar char="-"/>
              <a:tabLst>
                <a:tab pos="167005" algn="l"/>
              </a:tabLst>
            </a:pPr>
            <a:r>
              <a:rPr sz="2000" spc="-5" dirty="0">
                <a:latin typeface="Arial"/>
                <a:cs typeface="Arial"/>
              </a:rPr>
              <a:t>les voyelles mi-ouvertes </a:t>
            </a:r>
            <a:r>
              <a:rPr sz="2000" dirty="0">
                <a:latin typeface="Arial"/>
                <a:cs typeface="Arial"/>
              </a:rPr>
              <a:t>(= </a:t>
            </a:r>
            <a:r>
              <a:rPr sz="2000" spc="-5" dirty="0">
                <a:latin typeface="Arial"/>
                <a:cs typeface="Arial"/>
              </a:rPr>
              <a:t>voyelles</a:t>
            </a:r>
            <a:r>
              <a:rPr sz="2000" spc="-55" dirty="0">
                <a:latin typeface="Arial"/>
                <a:cs typeface="Arial"/>
              </a:rPr>
              <a:t> </a:t>
            </a:r>
            <a:r>
              <a:rPr sz="2000" dirty="0">
                <a:latin typeface="Arial"/>
                <a:cs typeface="Arial"/>
              </a:rPr>
              <a:t>moyennes)</a:t>
            </a:r>
            <a:endParaRPr sz="2000">
              <a:latin typeface="Arial"/>
              <a:cs typeface="Arial"/>
            </a:endParaRPr>
          </a:p>
          <a:p>
            <a:pPr marL="979805">
              <a:lnSpc>
                <a:spcPts val="2290"/>
              </a:lnSpc>
              <a:tabLst>
                <a:tab pos="1766570" algn="l"/>
                <a:tab pos="1897380" algn="l"/>
              </a:tabLst>
            </a:pPr>
            <a:r>
              <a:rPr sz="2000" spc="-550" dirty="0">
                <a:latin typeface="Arial"/>
                <a:cs typeface="Arial"/>
              </a:rPr>
              <a:t>/</a:t>
            </a:r>
            <a:r>
              <a:rPr sz="2000" spc="-550" dirty="0">
                <a:latin typeface="IPAexGothic"/>
                <a:cs typeface="IPAexGothic"/>
              </a:rPr>
              <a:t>cœcœ˜	</a:t>
            </a:r>
            <a:r>
              <a:rPr sz="2000" spc="-1045" dirty="0">
                <a:latin typeface="IPAexGothic"/>
                <a:cs typeface="IPAexGothic"/>
              </a:rPr>
              <a:t>c˜		</a:t>
            </a:r>
            <a:r>
              <a:rPr sz="2000" spc="-350" dirty="0">
                <a:latin typeface="IPAexGothic"/>
                <a:cs typeface="IPAexGothic"/>
              </a:rPr>
              <a:t>c˜</a:t>
            </a:r>
            <a:r>
              <a:rPr sz="2000" spc="-350" dirty="0">
                <a:latin typeface="Arial"/>
                <a:cs typeface="Arial"/>
              </a:rPr>
              <a:t>/</a:t>
            </a:r>
            <a:endParaRPr sz="2000">
              <a:latin typeface="Arial"/>
              <a:cs typeface="Arial"/>
            </a:endParaRPr>
          </a:p>
          <a:p>
            <a:pPr marL="166370" indent="-154305">
              <a:lnSpc>
                <a:spcPts val="2290"/>
              </a:lnSpc>
              <a:spcBef>
                <a:spcPts val="215"/>
              </a:spcBef>
              <a:buChar char="-"/>
              <a:tabLst>
                <a:tab pos="167005" algn="l"/>
              </a:tabLst>
            </a:pPr>
            <a:r>
              <a:rPr sz="2000" spc="-5" dirty="0">
                <a:latin typeface="Arial"/>
                <a:cs typeface="Arial"/>
              </a:rPr>
              <a:t>les voyelles ouvertes </a:t>
            </a:r>
            <a:r>
              <a:rPr sz="2000" dirty="0">
                <a:latin typeface="Arial"/>
                <a:cs typeface="Arial"/>
              </a:rPr>
              <a:t>(= </a:t>
            </a:r>
            <a:r>
              <a:rPr sz="2000" spc="-5" dirty="0">
                <a:latin typeface="Arial"/>
                <a:cs typeface="Arial"/>
              </a:rPr>
              <a:t>voyelles </a:t>
            </a:r>
            <a:r>
              <a:rPr sz="2000" dirty="0">
                <a:latin typeface="Arial"/>
                <a:cs typeface="Arial"/>
              </a:rPr>
              <a:t>basses</a:t>
            </a:r>
            <a:r>
              <a:rPr sz="2000" spc="-85" dirty="0">
                <a:latin typeface="Arial"/>
                <a:cs typeface="Arial"/>
              </a:rPr>
              <a:t> </a:t>
            </a:r>
            <a:r>
              <a:rPr sz="2000" dirty="0">
                <a:latin typeface="Arial"/>
                <a:cs typeface="Arial"/>
              </a:rPr>
              <a:t>“low”)</a:t>
            </a:r>
            <a:endParaRPr sz="2000">
              <a:latin typeface="Arial"/>
              <a:cs typeface="Arial"/>
            </a:endParaRPr>
          </a:p>
          <a:p>
            <a:pPr marL="979805">
              <a:lnSpc>
                <a:spcPts val="2290"/>
              </a:lnSpc>
            </a:pPr>
            <a:r>
              <a:rPr sz="2000" spc="-180" dirty="0">
                <a:latin typeface="Arial"/>
                <a:cs typeface="Arial"/>
              </a:rPr>
              <a:t>/</a:t>
            </a:r>
            <a:r>
              <a:rPr sz="2000" spc="-180" dirty="0">
                <a:latin typeface="IPAexGothic"/>
                <a:cs typeface="IPAexGothic"/>
              </a:rPr>
              <a:t>aɑɑ˜</a:t>
            </a:r>
            <a:r>
              <a:rPr sz="2000" spc="-180" dirty="0">
                <a:latin typeface="Arial"/>
                <a:cs typeface="Arial"/>
              </a:rPr>
              <a:t>/</a:t>
            </a:r>
            <a:endParaRPr sz="2000">
              <a:latin typeface="Arial"/>
              <a:cs typeface="Arial"/>
            </a:endParaRPr>
          </a:p>
          <a:p>
            <a:pPr>
              <a:lnSpc>
                <a:spcPct val="100000"/>
              </a:lnSpc>
              <a:spcBef>
                <a:spcPts val="45"/>
              </a:spcBef>
            </a:pPr>
            <a:endParaRPr sz="1650">
              <a:latin typeface="Arial"/>
              <a:cs typeface="Arial"/>
            </a:endParaRPr>
          </a:p>
          <a:p>
            <a:pPr marL="12700">
              <a:lnSpc>
                <a:spcPct val="100000"/>
              </a:lnSpc>
              <a:spcBef>
                <a:spcPts val="5"/>
              </a:spcBef>
            </a:pPr>
            <a:r>
              <a:rPr sz="2000" b="1" dirty="0">
                <a:latin typeface="Arial"/>
                <a:cs typeface="Arial"/>
              </a:rPr>
              <a:t>Les </a:t>
            </a:r>
            <a:r>
              <a:rPr sz="2000" b="1" spc="-10" dirty="0">
                <a:latin typeface="Arial"/>
                <a:cs typeface="Arial"/>
              </a:rPr>
              <a:t>voyelles moyennes </a:t>
            </a:r>
            <a:r>
              <a:rPr sz="2000" b="1" spc="-5" dirty="0">
                <a:latin typeface="Arial"/>
                <a:cs typeface="Arial"/>
              </a:rPr>
              <a:t>sont les plus nombreuses </a:t>
            </a:r>
            <a:r>
              <a:rPr sz="2000" b="1" dirty="0">
                <a:latin typeface="Arial"/>
                <a:cs typeface="Arial"/>
              </a:rPr>
              <a:t>en</a:t>
            </a:r>
            <a:r>
              <a:rPr sz="2000" b="1" spc="50" dirty="0">
                <a:latin typeface="Arial"/>
                <a:cs typeface="Arial"/>
              </a:rPr>
              <a:t> </a:t>
            </a:r>
            <a:r>
              <a:rPr sz="2000" b="1" spc="-5" dirty="0">
                <a:latin typeface="Arial"/>
                <a:cs typeface="Arial"/>
              </a:rPr>
              <a:t>Français.</a:t>
            </a:r>
            <a:endParaRPr sz="20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4" name="object 4"/>
          <p:cNvSpPr txBox="1"/>
          <p:nvPr/>
        </p:nvSpPr>
        <p:spPr>
          <a:xfrm>
            <a:off x="1600962" y="811523"/>
            <a:ext cx="6934200" cy="1087120"/>
          </a:xfrm>
          <a:prstGeom prst="rect">
            <a:avLst/>
          </a:prstGeom>
          <a:ln w="3175">
            <a:solidFill>
              <a:srgbClr val="000000"/>
            </a:solidFill>
          </a:ln>
        </p:spPr>
        <p:txBody>
          <a:bodyPr vert="horz" wrap="square" lIns="0" tIns="0" rIns="0" bIns="0" rtlCol="0">
            <a:spAutoFit/>
          </a:bodyPr>
          <a:lstStyle/>
          <a:p>
            <a:pPr marL="2713355">
              <a:lnSpc>
                <a:spcPts val="3254"/>
              </a:lnSpc>
            </a:pPr>
            <a:r>
              <a:rPr sz="2800" b="1" spc="-45" dirty="0">
                <a:latin typeface="Arial"/>
                <a:cs typeface="Arial"/>
              </a:rPr>
              <a:t>Séance</a:t>
            </a:r>
            <a:r>
              <a:rPr sz="2800" b="1" spc="-65" dirty="0">
                <a:latin typeface="Arial"/>
                <a:cs typeface="Arial"/>
              </a:rPr>
              <a:t> </a:t>
            </a:r>
            <a:r>
              <a:rPr sz="2800" b="1" spc="10" dirty="0">
                <a:latin typeface="Arial"/>
                <a:cs typeface="Arial"/>
              </a:rPr>
              <a:t>4</a:t>
            </a:r>
            <a:endParaRPr sz="2800">
              <a:latin typeface="Arial"/>
              <a:cs typeface="Arial"/>
            </a:endParaRPr>
          </a:p>
          <a:p>
            <a:pPr marL="719455">
              <a:lnSpc>
                <a:spcPct val="100000"/>
              </a:lnSpc>
              <a:spcBef>
                <a:spcPts val="525"/>
              </a:spcBef>
            </a:pPr>
            <a:r>
              <a:rPr sz="2800" b="1" spc="10" dirty="0">
                <a:latin typeface="Arial"/>
                <a:cs typeface="Arial"/>
              </a:rPr>
              <a:t>1) </a:t>
            </a:r>
            <a:r>
              <a:rPr sz="2800" b="1" spc="-100" dirty="0">
                <a:latin typeface="Arial"/>
                <a:cs typeface="Arial"/>
              </a:rPr>
              <a:t>L'aperture </a:t>
            </a:r>
            <a:r>
              <a:rPr sz="2800" b="1" spc="10" dirty="0">
                <a:latin typeface="Arial"/>
                <a:cs typeface="Arial"/>
              </a:rPr>
              <a:t>(= </a:t>
            </a:r>
            <a:r>
              <a:rPr sz="2800" b="1" spc="-105" dirty="0">
                <a:latin typeface="Arial"/>
                <a:cs typeface="Arial"/>
              </a:rPr>
              <a:t>mode</a:t>
            </a:r>
            <a:r>
              <a:rPr sz="2800" b="1" spc="-60" dirty="0">
                <a:latin typeface="Arial"/>
                <a:cs typeface="Arial"/>
              </a:rPr>
              <a:t> </a:t>
            </a:r>
            <a:r>
              <a:rPr sz="2800" b="1" spc="-110" dirty="0">
                <a:latin typeface="Arial"/>
                <a:cs typeface="Arial"/>
              </a:rPr>
              <a:t>articulatoire)</a:t>
            </a:r>
            <a:endParaRPr sz="2800">
              <a:latin typeface="Arial"/>
              <a:cs typeface="Arial"/>
            </a:endParaRPr>
          </a:p>
        </p:txBody>
      </p:sp>
      <p:sp>
        <p:nvSpPr>
          <p:cNvPr id="5" name="object 5"/>
          <p:cNvSpPr/>
          <p:nvPr/>
        </p:nvSpPr>
        <p:spPr>
          <a:xfrm>
            <a:off x="5107620" y="2210908"/>
            <a:ext cx="4232975" cy="4240183"/>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764214" y="2210908"/>
            <a:ext cx="4228817" cy="4240183"/>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3" name="object 3"/>
          <p:cNvSpPr txBox="1"/>
          <p:nvPr/>
        </p:nvSpPr>
        <p:spPr>
          <a:xfrm>
            <a:off x="1600962" y="811523"/>
            <a:ext cx="6934200" cy="1087120"/>
          </a:xfrm>
          <a:prstGeom prst="rect">
            <a:avLst/>
          </a:prstGeom>
          <a:ln w="3175">
            <a:solidFill>
              <a:srgbClr val="000000"/>
            </a:solidFill>
          </a:ln>
        </p:spPr>
        <p:txBody>
          <a:bodyPr vert="horz" wrap="square" lIns="0" tIns="0" rIns="0" bIns="0" rtlCol="0">
            <a:spAutoFit/>
          </a:bodyPr>
          <a:lstStyle/>
          <a:p>
            <a:pPr marL="2711450">
              <a:lnSpc>
                <a:spcPts val="3254"/>
              </a:lnSpc>
            </a:pPr>
            <a:r>
              <a:rPr sz="2800" b="1" spc="-45" dirty="0">
                <a:latin typeface="Arial"/>
                <a:cs typeface="Arial"/>
              </a:rPr>
              <a:t>Séance</a:t>
            </a:r>
            <a:r>
              <a:rPr sz="2800" b="1" spc="-65" dirty="0">
                <a:latin typeface="Arial"/>
                <a:cs typeface="Arial"/>
              </a:rPr>
              <a:t> </a:t>
            </a:r>
            <a:r>
              <a:rPr sz="2800" b="1" spc="10" dirty="0">
                <a:latin typeface="Arial"/>
                <a:cs typeface="Arial"/>
              </a:rPr>
              <a:t>4</a:t>
            </a:r>
            <a:endParaRPr sz="2800">
              <a:latin typeface="Arial"/>
              <a:cs typeface="Arial"/>
            </a:endParaRPr>
          </a:p>
          <a:p>
            <a:pPr marL="1684655">
              <a:lnSpc>
                <a:spcPct val="100000"/>
              </a:lnSpc>
              <a:spcBef>
                <a:spcPts val="525"/>
              </a:spcBef>
            </a:pPr>
            <a:r>
              <a:rPr sz="2800" b="1" spc="10" dirty="0">
                <a:latin typeface="Arial"/>
                <a:cs typeface="Arial"/>
              </a:rPr>
              <a:t>2) </a:t>
            </a:r>
            <a:r>
              <a:rPr sz="2800" b="1" spc="-65" dirty="0">
                <a:latin typeface="Arial"/>
                <a:cs typeface="Arial"/>
              </a:rPr>
              <a:t>Le </a:t>
            </a:r>
            <a:r>
              <a:rPr sz="2800" b="1" spc="-105" dirty="0">
                <a:latin typeface="Arial"/>
                <a:cs typeface="Arial"/>
              </a:rPr>
              <a:t>lieu</a:t>
            </a:r>
            <a:r>
              <a:rPr sz="2800" b="1" spc="-55" dirty="0">
                <a:latin typeface="Arial"/>
                <a:cs typeface="Arial"/>
              </a:rPr>
              <a:t> </a:t>
            </a:r>
            <a:r>
              <a:rPr sz="2800" b="1" spc="-130" dirty="0">
                <a:latin typeface="Arial"/>
                <a:cs typeface="Arial"/>
              </a:rPr>
              <a:t>d'articulation</a:t>
            </a:r>
            <a:endParaRPr sz="2800">
              <a:latin typeface="Arial"/>
              <a:cs typeface="Arial"/>
            </a:endParaRPr>
          </a:p>
        </p:txBody>
      </p:sp>
      <p:sp>
        <p:nvSpPr>
          <p:cNvPr id="4" name="object 4"/>
          <p:cNvSpPr/>
          <p:nvPr/>
        </p:nvSpPr>
        <p:spPr>
          <a:xfrm>
            <a:off x="1016501" y="1888236"/>
            <a:ext cx="8171815" cy="5217160"/>
          </a:xfrm>
          <a:custGeom>
            <a:avLst/>
            <a:gdLst/>
            <a:ahLst/>
            <a:cxnLst/>
            <a:rect l="l" t="t" r="r" b="b"/>
            <a:pathLst>
              <a:path w="8171815" h="5217159">
                <a:moveTo>
                  <a:pt x="8171694" y="5198364"/>
                </a:moveTo>
                <a:lnTo>
                  <a:pt x="8171694" y="7620"/>
                </a:lnTo>
                <a:lnTo>
                  <a:pt x="8164074" y="0"/>
                </a:lnTo>
                <a:lnTo>
                  <a:pt x="7620" y="0"/>
                </a:lnTo>
                <a:lnTo>
                  <a:pt x="0" y="7620"/>
                </a:lnTo>
                <a:lnTo>
                  <a:pt x="0" y="5198364"/>
                </a:lnTo>
                <a:lnTo>
                  <a:pt x="1357" y="5205722"/>
                </a:lnTo>
                <a:lnTo>
                  <a:pt x="5143" y="5211508"/>
                </a:lnTo>
                <a:lnTo>
                  <a:pt x="10929" y="5215294"/>
                </a:lnTo>
                <a:lnTo>
                  <a:pt x="18288" y="5216652"/>
                </a:lnTo>
                <a:lnTo>
                  <a:pt x="18288" y="35052"/>
                </a:lnTo>
                <a:lnTo>
                  <a:pt x="35052" y="16764"/>
                </a:lnTo>
                <a:lnTo>
                  <a:pt x="35052" y="35052"/>
                </a:lnTo>
                <a:lnTo>
                  <a:pt x="8135118" y="35052"/>
                </a:lnTo>
                <a:lnTo>
                  <a:pt x="8135118" y="16764"/>
                </a:lnTo>
                <a:lnTo>
                  <a:pt x="8153406" y="35052"/>
                </a:lnTo>
                <a:lnTo>
                  <a:pt x="8153406" y="5216652"/>
                </a:lnTo>
                <a:lnTo>
                  <a:pt x="8160764" y="5215294"/>
                </a:lnTo>
                <a:lnTo>
                  <a:pt x="8166550" y="5211508"/>
                </a:lnTo>
                <a:lnTo>
                  <a:pt x="8170337" y="5205722"/>
                </a:lnTo>
                <a:lnTo>
                  <a:pt x="8171694" y="5198364"/>
                </a:lnTo>
                <a:close/>
              </a:path>
              <a:path w="8171815" h="5217159">
                <a:moveTo>
                  <a:pt x="35052" y="35052"/>
                </a:moveTo>
                <a:lnTo>
                  <a:pt x="35052" y="16764"/>
                </a:lnTo>
                <a:lnTo>
                  <a:pt x="18288" y="35052"/>
                </a:lnTo>
                <a:lnTo>
                  <a:pt x="35052" y="35052"/>
                </a:lnTo>
                <a:close/>
              </a:path>
              <a:path w="8171815" h="5217159">
                <a:moveTo>
                  <a:pt x="35052" y="5181600"/>
                </a:moveTo>
                <a:lnTo>
                  <a:pt x="35052" y="35052"/>
                </a:lnTo>
                <a:lnTo>
                  <a:pt x="18288" y="35052"/>
                </a:lnTo>
                <a:lnTo>
                  <a:pt x="18288" y="5181600"/>
                </a:lnTo>
                <a:lnTo>
                  <a:pt x="35052" y="5181600"/>
                </a:lnTo>
                <a:close/>
              </a:path>
              <a:path w="8171815" h="5217159">
                <a:moveTo>
                  <a:pt x="8153406" y="5181600"/>
                </a:moveTo>
                <a:lnTo>
                  <a:pt x="18288" y="5181600"/>
                </a:lnTo>
                <a:lnTo>
                  <a:pt x="35052" y="5198364"/>
                </a:lnTo>
                <a:lnTo>
                  <a:pt x="35052" y="5216652"/>
                </a:lnTo>
                <a:lnTo>
                  <a:pt x="8135118" y="5216652"/>
                </a:lnTo>
                <a:lnTo>
                  <a:pt x="8135118" y="5198364"/>
                </a:lnTo>
                <a:lnTo>
                  <a:pt x="8153406" y="5181600"/>
                </a:lnTo>
                <a:close/>
              </a:path>
              <a:path w="8171815" h="5217159">
                <a:moveTo>
                  <a:pt x="35052" y="5216652"/>
                </a:moveTo>
                <a:lnTo>
                  <a:pt x="35052" y="5198364"/>
                </a:lnTo>
                <a:lnTo>
                  <a:pt x="18288" y="5181600"/>
                </a:lnTo>
                <a:lnTo>
                  <a:pt x="18288" y="5216652"/>
                </a:lnTo>
                <a:lnTo>
                  <a:pt x="35052" y="5216652"/>
                </a:lnTo>
                <a:close/>
              </a:path>
              <a:path w="8171815" h="5217159">
                <a:moveTo>
                  <a:pt x="8153406" y="35052"/>
                </a:moveTo>
                <a:lnTo>
                  <a:pt x="8135118" y="16764"/>
                </a:lnTo>
                <a:lnTo>
                  <a:pt x="8135118" y="35052"/>
                </a:lnTo>
                <a:lnTo>
                  <a:pt x="8153406" y="35052"/>
                </a:lnTo>
                <a:close/>
              </a:path>
              <a:path w="8171815" h="5217159">
                <a:moveTo>
                  <a:pt x="8153406" y="5181600"/>
                </a:moveTo>
                <a:lnTo>
                  <a:pt x="8153406" y="35052"/>
                </a:lnTo>
                <a:lnTo>
                  <a:pt x="8135118" y="35052"/>
                </a:lnTo>
                <a:lnTo>
                  <a:pt x="8135118" y="5181600"/>
                </a:lnTo>
                <a:lnTo>
                  <a:pt x="8153406" y="5181600"/>
                </a:lnTo>
                <a:close/>
              </a:path>
              <a:path w="8171815" h="5217159">
                <a:moveTo>
                  <a:pt x="8153406" y="5216652"/>
                </a:moveTo>
                <a:lnTo>
                  <a:pt x="8153406" y="5181600"/>
                </a:lnTo>
                <a:lnTo>
                  <a:pt x="8135118" y="5198364"/>
                </a:lnTo>
                <a:lnTo>
                  <a:pt x="8135118" y="5216652"/>
                </a:lnTo>
                <a:lnTo>
                  <a:pt x="8153406" y="5216652"/>
                </a:lnTo>
                <a:close/>
              </a:path>
            </a:pathLst>
          </a:custGeom>
          <a:solidFill>
            <a:srgbClr val="000000"/>
          </a:solidFill>
        </p:spPr>
        <p:txBody>
          <a:bodyPr wrap="square" lIns="0" tIns="0" rIns="0" bIns="0" rtlCol="0"/>
          <a:lstStyle/>
          <a:p>
            <a:endParaRPr/>
          </a:p>
        </p:txBody>
      </p:sp>
      <p:sp>
        <p:nvSpPr>
          <p:cNvPr id="5" name="object 5"/>
          <p:cNvSpPr txBox="1"/>
          <p:nvPr/>
        </p:nvSpPr>
        <p:spPr>
          <a:xfrm>
            <a:off x="901693" y="1930399"/>
            <a:ext cx="8190865" cy="4691380"/>
          </a:xfrm>
          <a:prstGeom prst="rect">
            <a:avLst/>
          </a:prstGeom>
        </p:spPr>
        <p:txBody>
          <a:bodyPr vert="horz" wrap="square" lIns="0" tIns="12700" rIns="0" bIns="0" rtlCol="0">
            <a:spAutoFit/>
          </a:bodyPr>
          <a:lstStyle/>
          <a:p>
            <a:pPr marL="220979" marR="5080">
              <a:lnSpc>
                <a:spcPct val="100000"/>
              </a:lnSpc>
              <a:spcBef>
                <a:spcPts val="100"/>
              </a:spcBef>
            </a:pPr>
            <a:r>
              <a:rPr sz="2000" dirty="0">
                <a:latin typeface="Arial"/>
                <a:cs typeface="Arial"/>
              </a:rPr>
              <a:t>Le </a:t>
            </a:r>
            <a:r>
              <a:rPr sz="2000" spc="-5" dirty="0">
                <a:latin typeface="Arial"/>
                <a:cs typeface="Arial"/>
              </a:rPr>
              <a:t>lieu d’articulation est déterminé </a:t>
            </a:r>
            <a:r>
              <a:rPr sz="2000" dirty="0">
                <a:latin typeface="Arial"/>
                <a:cs typeface="Arial"/>
              </a:rPr>
              <a:t>en </a:t>
            </a:r>
            <a:r>
              <a:rPr sz="2000" spc="-5" dirty="0">
                <a:latin typeface="Arial"/>
                <a:cs typeface="Arial"/>
              </a:rPr>
              <a:t>fonction </a:t>
            </a:r>
            <a:r>
              <a:rPr sz="2000" dirty="0">
                <a:latin typeface="Arial"/>
                <a:cs typeface="Arial"/>
              </a:rPr>
              <a:t>de </a:t>
            </a:r>
            <a:r>
              <a:rPr sz="2000" spc="-5" dirty="0">
                <a:latin typeface="Arial"/>
                <a:cs typeface="Arial"/>
              </a:rPr>
              <a:t>la </a:t>
            </a:r>
            <a:r>
              <a:rPr sz="2000" b="1" spc="-5" dirty="0">
                <a:latin typeface="Arial"/>
                <a:cs typeface="Arial"/>
              </a:rPr>
              <a:t>position de la </a:t>
            </a:r>
            <a:r>
              <a:rPr sz="2000" b="1" spc="545" dirty="0">
                <a:latin typeface="Arial"/>
                <a:cs typeface="Arial"/>
              </a:rPr>
              <a:t> </a:t>
            </a:r>
            <a:r>
              <a:rPr sz="2000" b="1" dirty="0">
                <a:latin typeface="Arial"/>
                <a:cs typeface="Arial"/>
              </a:rPr>
              <a:t>masse </a:t>
            </a:r>
            <a:r>
              <a:rPr sz="2000" b="1" spc="-5" dirty="0">
                <a:latin typeface="Arial"/>
                <a:cs typeface="Arial"/>
              </a:rPr>
              <a:t>de la langue</a:t>
            </a:r>
            <a:r>
              <a:rPr sz="2000" spc="-5" dirty="0">
                <a:latin typeface="Arial"/>
                <a:cs typeface="Arial"/>
              </a:rPr>
              <a:t>. </a:t>
            </a:r>
            <a:r>
              <a:rPr sz="2000" dirty="0">
                <a:latin typeface="Arial"/>
                <a:cs typeface="Arial"/>
              </a:rPr>
              <a:t>On </a:t>
            </a:r>
            <a:r>
              <a:rPr sz="2000" spc="-5" dirty="0">
                <a:latin typeface="Arial"/>
                <a:cs typeface="Arial"/>
              </a:rPr>
              <a:t>distingue</a:t>
            </a:r>
            <a:r>
              <a:rPr sz="2000" spc="-95" dirty="0">
                <a:latin typeface="Arial"/>
                <a:cs typeface="Arial"/>
              </a:rPr>
              <a:t> </a:t>
            </a:r>
            <a:r>
              <a:rPr sz="2000" dirty="0">
                <a:latin typeface="Arial"/>
                <a:cs typeface="Arial"/>
              </a:rPr>
              <a:t>:</a:t>
            </a:r>
            <a:endParaRPr sz="2000">
              <a:latin typeface="Arial"/>
              <a:cs typeface="Arial"/>
            </a:endParaRPr>
          </a:p>
          <a:p>
            <a:pPr>
              <a:lnSpc>
                <a:spcPct val="100000"/>
              </a:lnSpc>
              <a:spcBef>
                <a:spcPts val="45"/>
              </a:spcBef>
            </a:pPr>
            <a:endParaRPr sz="2050">
              <a:latin typeface="Arial"/>
              <a:cs typeface="Arial"/>
            </a:endParaRPr>
          </a:p>
          <a:p>
            <a:pPr marL="220979" marR="7620">
              <a:lnSpc>
                <a:spcPct val="100000"/>
              </a:lnSpc>
              <a:buChar char="-"/>
              <a:tabLst>
                <a:tab pos="375920" algn="l"/>
              </a:tabLst>
            </a:pPr>
            <a:r>
              <a:rPr sz="2000" spc="-5" dirty="0">
                <a:latin typeface="Arial"/>
                <a:cs typeface="Arial"/>
              </a:rPr>
              <a:t>les voyelles antérieures (masse </a:t>
            </a:r>
            <a:r>
              <a:rPr sz="2000" spc="-10" dirty="0">
                <a:latin typeface="Arial"/>
                <a:cs typeface="Arial"/>
              </a:rPr>
              <a:t>du </a:t>
            </a:r>
            <a:r>
              <a:rPr sz="2000" spc="-5" dirty="0">
                <a:latin typeface="Arial"/>
                <a:cs typeface="Arial"/>
              </a:rPr>
              <a:t>dos </a:t>
            </a:r>
            <a:r>
              <a:rPr sz="2000" dirty="0">
                <a:latin typeface="Arial"/>
                <a:cs typeface="Arial"/>
              </a:rPr>
              <a:t>de </a:t>
            </a:r>
            <a:r>
              <a:rPr sz="2000" spc="-5" dirty="0">
                <a:latin typeface="Arial"/>
                <a:cs typeface="Arial"/>
              </a:rPr>
              <a:t>la langue dans la région  pré-palatale </a:t>
            </a:r>
            <a:r>
              <a:rPr sz="2000" dirty="0">
                <a:latin typeface="Arial"/>
                <a:cs typeface="Arial"/>
              </a:rPr>
              <a:t>ou</a:t>
            </a:r>
            <a:r>
              <a:rPr sz="2000" spc="-50" dirty="0">
                <a:latin typeface="Arial"/>
                <a:cs typeface="Arial"/>
              </a:rPr>
              <a:t> </a:t>
            </a:r>
            <a:r>
              <a:rPr sz="2000" spc="-5" dirty="0">
                <a:latin typeface="Arial"/>
                <a:cs typeface="Arial"/>
              </a:rPr>
              <a:t>pré-dorso-alvéolaire)</a:t>
            </a:r>
            <a:endParaRPr sz="2000">
              <a:latin typeface="Arial"/>
              <a:cs typeface="Arial"/>
            </a:endParaRPr>
          </a:p>
          <a:p>
            <a:pPr marL="220979">
              <a:lnSpc>
                <a:spcPts val="2185"/>
              </a:lnSpc>
              <a:tabLst>
                <a:tab pos="3683635" algn="l"/>
              </a:tabLst>
            </a:pPr>
            <a:r>
              <a:rPr sz="2000" spc="-5" dirty="0">
                <a:latin typeface="Arial"/>
                <a:cs typeface="Arial"/>
              </a:rPr>
              <a:t>(=“front </a:t>
            </a:r>
            <a:r>
              <a:rPr sz="2000" dirty="0">
                <a:latin typeface="Arial"/>
                <a:cs typeface="Arial"/>
              </a:rPr>
              <a:t>vowels”)</a:t>
            </a:r>
            <a:r>
              <a:rPr sz="2000" spc="-50" dirty="0">
                <a:latin typeface="Arial"/>
                <a:cs typeface="Arial"/>
              </a:rPr>
              <a:t> </a:t>
            </a:r>
            <a:r>
              <a:rPr sz="2000" dirty="0">
                <a:latin typeface="Arial"/>
                <a:cs typeface="Arial"/>
              </a:rPr>
              <a:t>:</a:t>
            </a:r>
            <a:r>
              <a:rPr sz="2000" spc="10" dirty="0">
                <a:latin typeface="Arial"/>
                <a:cs typeface="Arial"/>
              </a:rPr>
              <a:t> </a:t>
            </a:r>
            <a:r>
              <a:rPr sz="2000" spc="-295" dirty="0">
                <a:latin typeface="Arial"/>
                <a:cs typeface="Arial"/>
              </a:rPr>
              <a:t>/i</a:t>
            </a:r>
            <a:r>
              <a:rPr sz="2000" spc="-295" dirty="0">
                <a:latin typeface="IPAexGothic"/>
                <a:cs typeface="IPAexGothic"/>
              </a:rPr>
              <a:t>y</a:t>
            </a:r>
            <a:r>
              <a:rPr sz="2000" spc="-295" dirty="0">
                <a:latin typeface="Arial"/>
                <a:cs typeface="Arial"/>
              </a:rPr>
              <a:t>e</a:t>
            </a:r>
            <a:r>
              <a:rPr sz="2000" spc="-295" dirty="0">
                <a:latin typeface="IPAexGothic"/>
                <a:cs typeface="IPAexGothic"/>
              </a:rPr>
              <a:t>cœaøcœ˜	</a:t>
            </a:r>
            <a:r>
              <a:rPr sz="2000" spc="-500" dirty="0">
                <a:latin typeface="IPAexGothic"/>
                <a:cs typeface="IPAexGothic"/>
              </a:rPr>
              <a:t>˜</a:t>
            </a:r>
            <a:r>
              <a:rPr sz="2000" spc="-500" dirty="0">
                <a:latin typeface="Arial"/>
                <a:cs typeface="Arial"/>
              </a:rPr>
              <a:t>/</a:t>
            </a:r>
            <a:endParaRPr sz="2000">
              <a:latin typeface="Arial"/>
              <a:cs typeface="Arial"/>
            </a:endParaRPr>
          </a:p>
          <a:p>
            <a:pPr marL="254635" marR="3840479" algn="just">
              <a:lnSpc>
                <a:spcPct val="95500"/>
              </a:lnSpc>
              <a:spcBef>
                <a:spcPts val="1535"/>
              </a:spcBef>
              <a:buChar char="-"/>
              <a:tabLst>
                <a:tab pos="408940" algn="l"/>
              </a:tabLst>
            </a:pPr>
            <a:r>
              <a:rPr sz="2000" spc="-5" dirty="0">
                <a:latin typeface="Arial"/>
                <a:cs typeface="Arial"/>
              </a:rPr>
              <a:t>les voyelles centrales (masse </a:t>
            </a:r>
            <a:r>
              <a:rPr sz="2000" dirty="0">
                <a:latin typeface="Arial"/>
                <a:cs typeface="Arial"/>
              </a:rPr>
              <a:t>du  dos de </a:t>
            </a:r>
            <a:r>
              <a:rPr sz="2000" spc="-5" dirty="0">
                <a:latin typeface="Arial"/>
                <a:cs typeface="Arial"/>
              </a:rPr>
              <a:t>la langue dans la région  médio-palatale) </a:t>
            </a:r>
            <a:r>
              <a:rPr sz="2000" dirty="0">
                <a:latin typeface="Arial"/>
                <a:cs typeface="Arial"/>
              </a:rPr>
              <a:t>:</a:t>
            </a:r>
            <a:r>
              <a:rPr sz="2000" spc="-60" dirty="0">
                <a:latin typeface="Arial"/>
                <a:cs typeface="Arial"/>
              </a:rPr>
              <a:t> </a:t>
            </a:r>
            <a:r>
              <a:rPr sz="2000" spc="-15" dirty="0">
                <a:latin typeface="Arial"/>
                <a:cs typeface="Arial"/>
              </a:rPr>
              <a:t>/</a:t>
            </a:r>
            <a:r>
              <a:rPr sz="2000" spc="-15" dirty="0">
                <a:latin typeface="IPAexGothic"/>
                <a:cs typeface="IPAexGothic"/>
              </a:rPr>
              <a:t>ə</a:t>
            </a:r>
            <a:r>
              <a:rPr sz="2000" spc="-15" dirty="0">
                <a:latin typeface="Arial"/>
                <a:cs typeface="Arial"/>
              </a:rPr>
              <a:t>/</a:t>
            </a:r>
            <a:endParaRPr sz="2000">
              <a:latin typeface="Arial"/>
              <a:cs typeface="Arial"/>
            </a:endParaRPr>
          </a:p>
          <a:p>
            <a:pPr>
              <a:lnSpc>
                <a:spcPct val="100000"/>
              </a:lnSpc>
              <a:buFont typeface="Arial"/>
              <a:buChar char="-"/>
            </a:pPr>
            <a:endParaRPr sz="1950">
              <a:latin typeface="Arial"/>
              <a:cs typeface="Arial"/>
            </a:endParaRPr>
          </a:p>
          <a:p>
            <a:pPr marL="254635" marR="3840479" algn="just">
              <a:lnSpc>
                <a:spcPct val="95500"/>
              </a:lnSpc>
              <a:spcBef>
                <a:spcPts val="5"/>
              </a:spcBef>
              <a:buChar char="-"/>
              <a:tabLst>
                <a:tab pos="408940" algn="l"/>
              </a:tabLst>
            </a:pPr>
            <a:r>
              <a:rPr sz="2000" spc="-5" dirty="0">
                <a:latin typeface="Arial"/>
                <a:cs typeface="Arial"/>
              </a:rPr>
              <a:t>les voyelles postérieures (masse  </a:t>
            </a:r>
            <a:r>
              <a:rPr sz="2000" dirty="0">
                <a:latin typeface="Arial"/>
                <a:cs typeface="Arial"/>
              </a:rPr>
              <a:t>du </a:t>
            </a:r>
            <a:r>
              <a:rPr sz="2000" spc="-5" dirty="0">
                <a:latin typeface="Arial"/>
                <a:cs typeface="Arial"/>
              </a:rPr>
              <a:t>dos </a:t>
            </a:r>
            <a:r>
              <a:rPr sz="2000" dirty="0">
                <a:latin typeface="Arial"/>
                <a:cs typeface="Arial"/>
              </a:rPr>
              <a:t>de </a:t>
            </a:r>
            <a:r>
              <a:rPr sz="2000" spc="-5" dirty="0">
                <a:latin typeface="Arial"/>
                <a:cs typeface="Arial"/>
              </a:rPr>
              <a:t>la </a:t>
            </a:r>
            <a:r>
              <a:rPr sz="2000" dirty="0">
                <a:latin typeface="Arial"/>
                <a:cs typeface="Arial"/>
              </a:rPr>
              <a:t>langue </a:t>
            </a:r>
            <a:r>
              <a:rPr sz="2000" spc="-5" dirty="0">
                <a:latin typeface="Arial"/>
                <a:cs typeface="Arial"/>
              </a:rPr>
              <a:t>dans la région  vélaire) </a:t>
            </a:r>
            <a:r>
              <a:rPr sz="2000" dirty="0">
                <a:latin typeface="Arial"/>
                <a:cs typeface="Arial"/>
              </a:rPr>
              <a:t>(=“back vowels”) : </a:t>
            </a:r>
            <a:r>
              <a:rPr sz="2000" spc="-305" dirty="0">
                <a:latin typeface="Arial"/>
                <a:cs typeface="Arial"/>
              </a:rPr>
              <a:t>/</a:t>
            </a:r>
            <a:r>
              <a:rPr sz="2000" spc="-305" dirty="0">
                <a:latin typeface="IPAexGothic"/>
                <a:cs typeface="IPAexGothic"/>
              </a:rPr>
              <a:t>uocɑc˜</a:t>
            </a:r>
            <a:r>
              <a:rPr sz="2000" spc="-120" dirty="0">
                <a:latin typeface="IPAexGothic"/>
                <a:cs typeface="IPAexGothic"/>
              </a:rPr>
              <a:t> </a:t>
            </a:r>
            <a:r>
              <a:rPr sz="2000" spc="-775" dirty="0">
                <a:latin typeface="Arial"/>
                <a:cs typeface="Arial"/>
              </a:rPr>
              <a:t>/</a:t>
            </a:r>
            <a:r>
              <a:rPr sz="2000" spc="-775" dirty="0">
                <a:latin typeface="IPAexGothic"/>
                <a:cs typeface="IPAexGothic"/>
              </a:rPr>
              <a:t>˜</a:t>
            </a:r>
            <a:endParaRPr sz="2000">
              <a:latin typeface="IPAexGothic"/>
              <a:cs typeface="IPAexGothic"/>
            </a:endParaRPr>
          </a:p>
          <a:p>
            <a:pPr>
              <a:lnSpc>
                <a:spcPct val="100000"/>
              </a:lnSpc>
              <a:spcBef>
                <a:spcPts val="45"/>
              </a:spcBef>
            </a:pPr>
            <a:endParaRPr sz="1750">
              <a:latin typeface="IPAexGothic"/>
              <a:cs typeface="IPAexGothic"/>
            </a:endParaRPr>
          </a:p>
          <a:p>
            <a:pPr marL="12700">
              <a:lnSpc>
                <a:spcPct val="100000"/>
              </a:lnSpc>
              <a:tabLst>
                <a:tab pos="489584" algn="l"/>
              </a:tabLst>
            </a:pPr>
            <a:r>
              <a:rPr sz="2000" b="1" u="heavy" dirty="0">
                <a:uFill>
                  <a:solidFill>
                    <a:srgbClr val="000000"/>
                  </a:solidFill>
                </a:uFill>
                <a:latin typeface="Arial"/>
                <a:cs typeface="Arial"/>
              </a:rPr>
              <a:t>  </a:t>
            </a:r>
            <a:r>
              <a:rPr sz="2000" b="1" u="heavy" spc="-195" dirty="0">
                <a:uFill>
                  <a:solidFill>
                    <a:srgbClr val="000000"/>
                  </a:solidFill>
                </a:uFill>
                <a:latin typeface="Arial"/>
                <a:cs typeface="Arial"/>
              </a:rPr>
              <a:t> </a:t>
            </a:r>
            <a:r>
              <a:rPr sz="2000" b="1" dirty="0">
                <a:latin typeface="Arial"/>
                <a:cs typeface="Arial"/>
              </a:rPr>
              <a:t>	10 </a:t>
            </a:r>
            <a:r>
              <a:rPr sz="2000" b="1" spc="-10" dirty="0">
                <a:latin typeface="Arial"/>
                <a:cs typeface="Arial"/>
              </a:rPr>
              <a:t>voyelles </a:t>
            </a:r>
            <a:r>
              <a:rPr sz="2000" b="1" dirty="0">
                <a:latin typeface="Arial"/>
                <a:cs typeface="Arial"/>
              </a:rPr>
              <a:t>sur 16</a:t>
            </a:r>
            <a:r>
              <a:rPr sz="2000" b="1" spc="-5" dirty="0">
                <a:latin typeface="Arial"/>
                <a:cs typeface="Arial"/>
              </a:rPr>
              <a:t> </a:t>
            </a:r>
            <a:r>
              <a:rPr sz="2000" b="1" dirty="0">
                <a:latin typeface="Arial"/>
                <a:cs typeface="Arial"/>
              </a:rPr>
              <a:t>antérieures</a:t>
            </a:r>
            <a:endParaRPr sz="2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4" name="object 4"/>
          <p:cNvSpPr txBox="1"/>
          <p:nvPr/>
        </p:nvSpPr>
        <p:spPr>
          <a:xfrm>
            <a:off x="1600962" y="811523"/>
            <a:ext cx="6934200" cy="1087120"/>
          </a:xfrm>
          <a:prstGeom prst="rect">
            <a:avLst/>
          </a:prstGeom>
          <a:ln w="3175">
            <a:solidFill>
              <a:srgbClr val="000000"/>
            </a:solidFill>
          </a:ln>
        </p:spPr>
        <p:txBody>
          <a:bodyPr vert="horz" wrap="square" lIns="0" tIns="0" rIns="0" bIns="0" rtlCol="0">
            <a:spAutoFit/>
          </a:bodyPr>
          <a:lstStyle/>
          <a:p>
            <a:pPr marL="2713355">
              <a:lnSpc>
                <a:spcPts val="3254"/>
              </a:lnSpc>
            </a:pPr>
            <a:r>
              <a:rPr sz="2800" b="1" spc="-45" dirty="0">
                <a:latin typeface="Arial"/>
                <a:cs typeface="Arial"/>
              </a:rPr>
              <a:t>Séance</a:t>
            </a:r>
            <a:r>
              <a:rPr sz="2800" b="1" spc="-65" dirty="0">
                <a:latin typeface="Arial"/>
                <a:cs typeface="Arial"/>
              </a:rPr>
              <a:t> </a:t>
            </a:r>
            <a:r>
              <a:rPr sz="2800" b="1" spc="10" dirty="0">
                <a:latin typeface="Arial"/>
                <a:cs typeface="Arial"/>
              </a:rPr>
              <a:t>4</a:t>
            </a:r>
            <a:endParaRPr sz="2800">
              <a:latin typeface="Arial"/>
              <a:cs typeface="Arial"/>
            </a:endParaRPr>
          </a:p>
          <a:p>
            <a:pPr marL="1685925">
              <a:lnSpc>
                <a:spcPct val="100000"/>
              </a:lnSpc>
              <a:spcBef>
                <a:spcPts val="525"/>
              </a:spcBef>
            </a:pPr>
            <a:r>
              <a:rPr sz="2800" b="1" spc="10" dirty="0">
                <a:latin typeface="Arial"/>
                <a:cs typeface="Arial"/>
              </a:rPr>
              <a:t>2) </a:t>
            </a:r>
            <a:r>
              <a:rPr sz="2800" b="1" spc="-65" dirty="0">
                <a:latin typeface="Arial"/>
                <a:cs typeface="Arial"/>
              </a:rPr>
              <a:t>Le </a:t>
            </a:r>
            <a:r>
              <a:rPr sz="2800" b="1" spc="-105" dirty="0">
                <a:latin typeface="Arial"/>
                <a:cs typeface="Arial"/>
              </a:rPr>
              <a:t>lieu</a:t>
            </a:r>
            <a:r>
              <a:rPr sz="2800" b="1" spc="-55" dirty="0">
                <a:latin typeface="Arial"/>
                <a:cs typeface="Arial"/>
              </a:rPr>
              <a:t> </a:t>
            </a:r>
            <a:r>
              <a:rPr sz="2800" b="1" spc="-130" dirty="0">
                <a:latin typeface="Arial"/>
                <a:cs typeface="Arial"/>
              </a:rPr>
              <a:t>d'articulation</a:t>
            </a:r>
            <a:endParaRPr sz="2800">
              <a:latin typeface="Arial"/>
              <a:cs typeface="Arial"/>
            </a:endParaRPr>
          </a:p>
        </p:txBody>
      </p:sp>
      <p:sp>
        <p:nvSpPr>
          <p:cNvPr id="5" name="object 5"/>
          <p:cNvSpPr/>
          <p:nvPr/>
        </p:nvSpPr>
        <p:spPr>
          <a:xfrm>
            <a:off x="925758" y="2439508"/>
            <a:ext cx="4029173" cy="4040539"/>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111082" y="2439508"/>
            <a:ext cx="4033331" cy="4040539"/>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3358386" y="6743189"/>
            <a:ext cx="33286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hlinkClick r:id="rId4"/>
              </a:rPr>
              <a:t>http://www.icp.inpg.fr/ICP/Hambourg99/VTH.html</a:t>
            </a:r>
            <a:endParaRPr sz="1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txBox="1">
            <a:spLocks noGrp="1"/>
          </p:cNvSpPr>
          <p:nvPr>
            <p:ph type="title"/>
          </p:nvPr>
        </p:nvSpPr>
        <p:spPr>
          <a:xfrm>
            <a:off x="3038345" y="893895"/>
            <a:ext cx="3995420" cy="1293944"/>
          </a:xfrm>
          <a:prstGeom prst="rect">
            <a:avLst/>
          </a:prstGeom>
        </p:spPr>
        <p:txBody>
          <a:bodyPr vert="horz" wrap="square" lIns="0" tIns="59690" rIns="0" bIns="0" rtlCol="0">
            <a:spAutoFit/>
          </a:bodyPr>
          <a:lstStyle/>
          <a:p>
            <a:pPr algn="ctr">
              <a:lnSpc>
                <a:spcPct val="100000"/>
              </a:lnSpc>
              <a:spcBef>
                <a:spcPts val="470"/>
              </a:spcBef>
            </a:pPr>
            <a:r>
              <a:rPr lang="fr-CA" sz="2200" spc="-70" dirty="0"/>
              <a:t>1</a:t>
            </a:r>
            <a:r>
              <a:rPr lang="fr-CA" sz="2200" spc="-70" baseline="30000" dirty="0"/>
              <a:t>ère</a:t>
            </a:r>
            <a:r>
              <a:rPr lang="fr-CA" sz="2200" spc="-70" dirty="0"/>
              <a:t> année </a:t>
            </a:r>
            <a:br>
              <a:rPr lang="fr-CA" sz="2200" spc="-70" dirty="0"/>
            </a:br>
            <a:r>
              <a:rPr sz="2200" spc="-60" dirty="0"/>
              <a:t>S</a:t>
            </a:r>
            <a:r>
              <a:rPr sz="2200" spc="-130" dirty="0"/>
              <a:t> </a:t>
            </a:r>
            <a:r>
              <a:rPr lang="fr-CA" sz="2200" spc="10" dirty="0"/>
              <a:t>1</a:t>
            </a:r>
            <a:endParaRPr sz="2200" dirty="0"/>
          </a:p>
          <a:p>
            <a:pPr algn="ctr">
              <a:lnSpc>
                <a:spcPct val="100000"/>
              </a:lnSpc>
              <a:spcBef>
                <a:spcPts val="545"/>
              </a:spcBef>
            </a:pPr>
            <a:r>
              <a:rPr sz="3200" spc="-120" dirty="0"/>
              <a:t>Phonétique</a:t>
            </a:r>
            <a:r>
              <a:rPr sz="3200" spc="-95" dirty="0"/>
              <a:t> Française</a:t>
            </a:r>
            <a:endParaRPr sz="3200" dirty="0"/>
          </a:p>
        </p:txBody>
      </p:sp>
      <p:sp>
        <p:nvSpPr>
          <p:cNvPr id="4" name="object 4"/>
          <p:cNvSpPr txBox="1"/>
          <p:nvPr/>
        </p:nvSpPr>
        <p:spPr>
          <a:xfrm>
            <a:off x="2259582" y="5662573"/>
            <a:ext cx="5641975" cy="1260410"/>
          </a:xfrm>
          <a:prstGeom prst="rect">
            <a:avLst/>
          </a:prstGeom>
        </p:spPr>
        <p:txBody>
          <a:bodyPr vert="horz" wrap="square" lIns="0" tIns="83820" rIns="0" bIns="0" rtlCol="0">
            <a:spAutoFit/>
          </a:bodyPr>
          <a:lstStyle/>
          <a:p>
            <a:pPr marL="12700" marR="5080" algn="ctr">
              <a:lnSpc>
                <a:spcPts val="2180"/>
              </a:lnSpc>
              <a:spcBef>
                <a:spcPts val="155"/>
              </a:spcBef>
            </a:pPr>
            <a:r>
              <a:rPr lang="fr-CA" sz="1400" dirty="0">
                <a:latin typeface="Arial"/>
                <a:cs typeface="Arial"/>
              </a:rPr>
              <a:t>Lahlah Mouna </a:t>
            </a:r>
          </a:p>
          <a:p>
            <a:pPr marL="12700" marR="5080" algn="ctr">
              <a:lnSpc>
                <a:spcPts val="2180"/>
              </a:lnSpc>
              <a:spcBef>
                <a:spcPts val="155"/>
              </a:spcBef>
            </a:pPr>
            <a:r>
              <a:rPr lang="fr-CA" sz="1400" spc="-5" dirty="0">
                <a:latin typeface="Arial"/>
                <a:cs typeface="Arial"/>
              </a:rPr>
              <a:t>Lundi</a:t>
            </a:r>
            <a:r>
              <a:rPr sz="1400" spc="-5" dirty="0">
                <a:latin typeface="Arial"/>
                <a:cs typeface="Arial"/>
              </a:rPr>
              <a:t>, </a:t>
            </a:r>
            <a:r>
              <a:rPr sz="1400" dirty="0">
                <a:latin typeface="Arial"/>
                <a:cs typeface="Arial"/>
              </a:rPr>
              <a:t>de </a:t>
            </a:r>
            <a:r>
              <a:rPr lang="fr-CA" sz="1400" dirty="0">
                <a:latin typeface="Arial"/>
                <a:cs typeface="Arial"/>
              </a:rPr>
              <a:t>10</a:t>
            </a:r>
            <a:r>
              <a:rPr sz="1400" dirty="0">
                <a:latin typeface="Arial"/>
                <a:cs typeface="Arial"/>
              </a:rPr>
              <a:t>h à 1</a:t>
            </a:r>
            <a:r>
              <a:rPr lang="fr-CA" sz="1400" dirty="0">
                <a:latin typeface="Arial"/>
                <a:cs typeface="Arial"/>
              </a:rPr>
              <a:t>4</a:t>
            </a:r>
            <a:r>
              <a:rPr sz="1400" dirty="0">
                <a:latin typeface="Arial"/>
                <a:cs typeface="Arial"/>
              </a:rPr>
              <a:t>h</a:t>
            </a:r>
            <a:endParaRPr lang="fr-CA" sz="1400" dirty="0">
              <a:latin typeface="Arial"/>
              <a:cs typeface="Arial"/>
            </a:endParaRPr>
          </a:p>
          <a:p>
            <a:pPr marL="12700" marR="5080" algn="ctr">
              <a:lnSpc>
                <a:spcPts val="2180"/>
              </a:lnSpc>
              <a:spcBef>
                <a:spcPts val="155"/>
              </a:spcBef>
            </a:pPr>
            <a:r>
              <a:rPr lang="fr-FR" sz="1400" dirty="0">
                <a:latin typeface="Arial"/>
                <a:cs typeface="Arial"/>
              </a:rPr>
              <a:t>07/11/2022</a:t>
            </a:r>
            <a:r>
              <a:rPr sz="1400" dirty="0">
                <a:latin typeface="Arial"/>
                <a:cs typeface="Arial"/>
              </a:rPr>
              <a:t> </a:t>
            </a:r>
            <a:endParaRPr lang="fr-CA" sz="1400" dirty="0">
              <a:latin typeface="Arial"/>
              <a:cs typeface="Arial"/>
            </a:endParaRPr>
          </a:p>
          <a:p>
            <a:pPr marL="12700" marR="5080" algn="ctr">
              <a:lnSpc>
                <a:spcPts val="2180"/>
              </a:lnSpc>
              <a:spcBef>
                <a:spcPts val="155"/>
              </a:spcBef>
            </a:pPr>
            <a:r>
              <a:rPr sz="1400" dirty="0">
                <a:latin typeface="Arial"/>
                <a:cs typeface="Arial"/>
              </a:rPr>
              <a:t>Tel.</a:t>
            </a:r>
            <a:r>
              <a:rPr sz="1400" spc="-220" dirty="0">
                <a:latin typeface="Arial"/>
                <a:cs typeface="Arial"/>
              </a:rPr>
              <a:t> </a:t>
            </a:r>
            <a:r>
              <a:rPr sz="1400" spc="-5" dirty="0">
                <a:latin typeface="Arial"/>
                <a:cs typeface="Arial"/>
              </a:rPr>
              <a:t>0</a:t>
            </a:r>
            <a:r>
              <a:rPr lang="fr-CA" sz="1400" spc="-5" dirty="0">
                <a:latin typeface="Arial"/>
                <a:cs typeface="Arial"/>
              </a:rPr>
              <a:t>5</a:t>
            </a:r>
            <a:r>
              <a:rPr sz="1400" spc="-5" dirty="0">
                <a:latin typeface="Arial"/>
                <a:cs typeface="Arial"/>
              </a:rPr>
              <a:t>-6</a:t>
            </a:r>
            <a:r>
              <a:rPr lang="fr-CA" sz="1400" spc="-5" dirty="0">
                <a:latin typeface="Arial"/>
                <a:cs typeface="Arial"/>
              </a:rPr>
              <a:t>0</a:t>
            </a:r>
            <a:r>
              <a:rPr sz="1400" spc="-5" dirty="0">
                <a:latin typeface="Arial"/>
                <a:cs typeface="Arial"/>
              </a:rPr>
              <a:t>-</a:t>
            </a:r>
            <a:r>
              <a:rPr lang="fr-CA" sz="1400" spc="-5" dirty="0">
                <a:latin typeface="Arial"/>
                <a:cs typeface="Arial"/>
              </a:rPr>
              <a:t>04</a:t>
            </a:r>
            <a:r>
              <a:rPr sz="1400" spc="-5" dirty="0">
                <a:latin typeface="Arial"/>
                <a:cs typeface="Arial"/>
              </a:rPr>
              <a:t>-</a:t>
            </a:r>
            <a:r>
              <a:rPr lang="fr-CA" sz="1400" spc="-5" dirty="0">
                <a:latin typeface="Arial"/>
                <a:cs typeface="Arial"/>
              </a:rPr>
              <a:t>39-14</a:t>
            </a:r>
            <a:r>
              <a:rPr sz="1400" spc="-5" dirty="0">
                <a:latin typeface="Arial"/>
                <a:cs typeface="Arial"/>
              </a:rPr>
              <a:t>  Courriel </a:t>
            </a:r>
            <a:r>
              <a:rPr sz="1400" spc="5" dirty="0">
                <a:latin typeface="Arial"/>
                <a:cs typeface="Arial"/>
              </a:rPr>
              <a:t>:</a:t>
            </a:r>
            <a:r>
              <a:rPr sz="1400" spc="-40" dirty="0">
                <a:latin typeface="Arial"/>
                <a:cs typeface="Arial"/>
              </a:rPr>
              <a:t> </a:t>
            </a:r>
            <a:r>
              <a:rPr lang="fr-CA" sz="1400" u="sng" spc="-5" dirty="0">
                <a:uFill>
                  <a:solidFill>
                    <a:srgbClr val="000000"/>
                  </a:solidFill>
                </a:uFill>
                <a:latin typeface="Arial"/>
                <a:cs typeface="Arial"/>
              </a:rPr>
              <a:t>lahlahmouna@yahoo,fr</a:t>
            </a:r>
            <a:endParaRPr sz="1400" dirty="0">
              <a:latin typeface="Arial"/>
              <a:cs typeface="Arial"/>
            </a:endParaRPr>
          </a:p>
        </p:txBody>
      </p:sp>
      <p:pic>
        <p:nvPicPr>
          <p:cNvPr id="8" name="Image 7">
            <a:extLst>
              <a:ext uri="{FF2B5EF4-FFF2-40B4-BE49-F238E27FC236}">
                <a16:creationId xmlns:a16="http://schemas.microsoft.com/office/drawing/2014/main" id="{2EA26BFC-AE3D-46EE-8F58-DBCF6A30EB76}"/>
              </a:ext>
            </a:extLst>
          </p:cNvPr>
          <p:cNvPicPr>
            <a:picLocks noChangeAspect="1"/>
          </p:cNvPicPr>
          <p:nvPr/>
        </p:nvPicPr>
        <p:blipFill>
          <a:blip r:embed="rId2"/>
          <a:stretch>
            <a:fillRect/>
          </a:stretch>
        </p:blipFill>
        <p:spPr>
          <a:xfrm>
            <a:off x="4267199" y="2467232"/>
            <a:ext cx="3352801" cy="3117330"/>
          </a:xfrm>
          <a:prstGeom prst="rect">
            <a:avLst/>
          </a:prstGeom>
        </p:spPr>
      </p:pic>
      <p:pic>
        <p:nvPicPr>
          <p:cNvPr id="10" name="Image 9">
            <a:extLst>
              <a:ext uri="{FF2B5EF4-FFF2-40B4-BE49-F238E27FC236}">
                <a16:creationId xmlns:a16="http://schemas.microsoft.com/office/drawing/2014/main" id="{1CF6860D-8825-410B-9713-F931724793F4}"/>
              </a:ext>
            </a:extLst>
          </p:cNvPr>
          <p:cNvPicPr>
            <a:picLocks noChangeAspect="1"/>
          </p:cNvPicPr>
          <p:nvPr/>
        </p:nvPicPr>
        <p:blipFill>
          <a:blip r:embed="rId3"/>
          <a:stretch>
            <a:fillRect/>
          </a:stretch>
        </p:blipFill>
        <p:spPr>
          <a:xfrm>
            <a:off x="2133601" y="2487552"/>
            <a:ext cx="2133598" cy="309700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120650" cy="20320"/>
          </a:xfrm>
          <a:custGeom>
            <a:avLst/>
            <a:gdLst/>
            <a:ahLst/>
            <a:cxnLst/>
            <a:rect l="l" t="t" r="r" b="b"/>
            <a:pathLst>
              <a:path w="120650" h="20320">
                <a:moveTo>
                  <a:pt x="0" y="19811"/>
                </a:moveTo>
                <a:lnTo>
                  <a:pt x="120395" y="19811"/>
                </a:lnTo>
                <a:lnTo>
                  <a:pt x="120395" y="0"/>
                </a:lnTo>
                <a:lnTo>
                  <a:pt x="0" y="0"/>
                </a:lnTo>
                <a:lnTo>
                  <a:pt x="0" y="19811"/>
                </a:lnTo>
                <a:close/>
              </a:path>
            </a:pathLst>
          </a:custGeom>
          <a:solidFill>
            <a:srgbClr val="000000"/>
          </a:solidFill>
        </p:spPr>
        <p:txBody>
          <a:bodyPr wrap="square" lIns="0" tIns="0" rIns="0" bIns="0" rtlCol="0"/>
          <a:lstStyle/>
          <a:p>
            <a:endParaRPr/>
          </a:p>
        </p:txBody>
      </p:sp>
      <p:sp>
        <p:nvSpPr>
          <p:cNvPr id="3" name="object 3"/>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4" name="object 4"/>
          <p:cNvSpPr txBox="1"/>
          <p:nvPr/>
        </p:nvSpPr>
        <p:spPr>
          <a:xfrm>
            <a:off x="1600962" y="811523"/>
            <a:ext cx="6934200" cy="1087120"/>
          </a:xfrm>
          <a:prstGeom prst="rect">
            <a:avLst/>
          </a:prstGeom>
          <a:ln w="3175">
            <a:solidFill>
              <a:srgbClr val="000000"/>
            </a:solidFill>
          </a:ln>
        </p:spPr>
        <p:txBody>
          <a:bodyPr vert="horz" wrap="square" lIns="0" tIns="0" rIns="0" bIns="0" rtlCol="0">
            <a:spAutoFit/>
          </a:bodyPr>
          <a:lstStyle/>
          <a:p>
            <a:pPr marL="2713355">
              <a:lnSpc>
                <a:spcPts val="3254"/>
              </a:lnSpc>
            </a:pPr>
            <a:r>
              <a:rPr sz="2800" b="1" spc="-45" dirty="0">
                <a:latin typeface="Arial"/>
                <a:cs typeface="Arial"/>
              </a:rPr>
              <a:t>Séance</a:t>
            </a:r>
            <a:r>
              <a:rPr sz="2800" b="1" spc="-65" dirty="0">
                <a:latin typeface="Arial"/>
                <a:cs typeface="Arial"/>
              </a:rPr>
              <a:t> </a:t>
            </a:r>
            <a:r>
              <a:rPr sz="2800" b="1" spc="10" dirty="0">
                <a:latin typeface="Arial"/>
                <a:cs typeface="Arial"/>
              </a:rPr>
              <a:t>4</a:t>
            </a:r>
            <a:endParaRPr sz="2800">
              <a:latin typeface="Arial"/>
              <a:cs typeface="Arial"/>
            </a:endParaRPr>
          </a:p>
          <a:p>
            <a:pPr marL="1195070">
              <a:lnSpc>
                <a:spcPct val="100000"/>
              </a:lnSpc>
              <a:spcBef>
                <a:spcPts val="525"/>
              </a:spcBef>
            </a:pPr>
            <a:r>
              <a:rPr sz="2800" b="1" spc="10" dirty="0">
                <a:latin typeface="Arial"/>
                <a:cs typeface="Arial"/>
              </a:rPr>
              <a:t>3) </a:t>
            </a:r>
            <a:r>
              <a:rPr sz="2800" b="1" spc="-130" dirty="0">
                <a:latin typeface="Arial"/>
                <a:cs typeface="Arial"/>
              </a:rPr>
              <a:t>Position </a:t>
            </a:r>
            <a:r>
              <a:rPr sz="2800" b="1" spc="-140" dirty="0">
                <a:latin typeface="Arial"/>
                <a:cs typeface="Arial"/>
              </a:rPr>
              <a:t>du </a:t>
            </a:r>
            <a:r>
              <a:rPr sz="2800" b="1" spc="-114" dirty="0">
                <a:latin typeface="Arial"/>
                <a:cs typeface="Arial"/>
              </a:rPr>
              <a:t>voile </a:t>
            </a:r>
            <a:r>
              <a:rPr sz="2800" b="1" spc="-140" dirty="0">
                <a:latin typeface="Arial"/>
                <a:cs typeface="Arial"/>
              </a:rPr>
              <a:t>du</a:t>
            </a:r>
            <a:r>
              <a:rPr sz="2800" b="1" spc="180" dirty="0">
                <a:latin typeface="Arial"/>
                <a:cs typeface="Arial"/>
              </a:rPr>
              <a:t> </a:t>
            </a:r>
            <a:r>
              <a:rPr sz="2800" b="1" spc="-95" dirty="0">
                <a:latin typeface="Arial"/>
                <a:cs typeface="Arial"/>
              </a:rPr>
              <a:t>palais</a:t>
            </a:r>
            <a:endParaRPr sz="2800">
              <a:latin typeface="Arial"/>
              <a:cs typeface="Arial"/>
            </a:endParaRPr>
          </a:p>
        </p:txBody>
      </p:sp>
      <p:sp>
        <p:nvSpPr>
          <p:cNvPr id="5" name="object 5"/>
          <p:cNvSpPr/>
          <p:nvPr/>
        </p:nvSpPr>
        <p:spPr>
          <a:xfrm>
            <a:off x="1016501" y="2058924"/>
            <a:ext cx="8171815" cy="4897120"/>
          </a:xfrm>
          <a:custGeom>
            <a:avLst/>
            <a:gdLst/>
            <a:ahLst/>
            <a:cxnLst/>
            <a:rect l="l" t="t" r="r" b="b"/>
            <a:pathLst>
              <a:path w="8171815" h="4897120">
                <a:moveTo>
                  <a:pt x="8171694" y="4888992"/>
                </a:moveTo>
                <a:lnTo>
                  <a:pt x="8171694" y="18288"/>
                </a:lnTo>
                <a:lnTo>
                  <a:pt x="8170337" y="10929"/>
                </a:lnTo>
                <a:lnTo>
                  <a:pt x="8166550" y="5143"/>
                </a:lnTo>
                <a:lnTo>
                  <a:pt x="8160764" y="1357"/>
                </a:lnTo>
                <a:lnTo>
                  <a:pt x="8153406" y="0"/>
                </a:lnTo>
                <a:lnTo>
                  <a:pt x="18288" y="0"/>
                </a:lnTo>
                <a:lnTo>
                  <a:pt x="10929" y="1357"/>
                </a:lnTo>
                <a:lnTo>
                  <a:pt x="5143" y="5143"/>
                </a:lnTo>
                <a:lnTo>
                  <a:pt x="1357" y="10929"/>
                </a:lnTo>
                <a:lnTo>
                  <a:pt x="0" y="18288"/>
                </a:lnTo>
                <a:lnTo>
                  <a:pt x="0" y="4888992"/>
                </a:lnTo>
                <a:lnTo>
                  <a:pt x="7620" y="4896612"/>
                </a:lnTo>
                <a:lnTo>
                  <a:pt x="18288" y="4896612"/>
                </a:lnTo>
                <a:lnTo>
                  <a:pt x="18288" y="36576"/>
                </a:lnTo>
                <a:lnTo>
                  <a:pt x="35052" y="18288"/>
                </a:lnTo>
                <a:lnTo>
                  <a:pt x="35052" y="36576"/>
                </a:lnTo>
                <a:lnTo>
                  <a:pt x="8135118" y="36576"/>
                </a:lnTo>
                <a:lnTo>
                  <a:pt x="8135118" y="18288"/>
                </a:lnTo>
                <a:lnTo>
                  <a:pt x="8153406" y="36576"/>
                </a:lnTo>
                <a:lnTo>
                  <a:pt x="8153406" y="4896612"/>
                </a:lnTo>
                <a:lnTo>
                  <a:pt x="8164074" y="4896612"/>
                </a:lnTo>
                <a:lnTo>
                  <a:pt x="8171694" y="4888992"/>
                </a:lnTo>
                <a:close/>
              </a:path>
              <a:path w="8171815" h="4897120">
                <a:moveTo>
                  <a:pt x="35052" y="36576"/>
                </a:moveTo>
                <a:lnTo>
                  <a:pt x="35052" y="18288"/>
                </a:lnTo>
                <a:lnTo>
                  <a:pt x="18288" y="36576"/>
                </a:lnTo>
                <a:lnTo>
                  <a:pt x="35052" y="36576"/>
                </a:lnTo>
                <a:close/>
              </a:path>
              <a:path w="8171815" h="4897120">
                <a:moveTo>
                  <a:pt x="35052" y="4861560"/>
                </a:moveTo>
                <a:lnTo>
                  <a:pt x="35052" y="36576"/>
                </a:lnTo>
                <a:lnTo>
                  <a:pt x="18288" y="36576"/>
                </a:lnTo>
                <a:lnTo>
                  <a:pt x="18288" y="4861560"/>
                </a:lnTo>
                <a:lnTo>
                  <a:pt x="35052" y="4861560"/>
                </a:lnTo>
                <a:close/>
              </a:path>
              <a:path w="8171815" h="4897120">
                <a:moveTo>
                  <a:pt x="8153406" y="4861560"/>
                </a:moveTo>
                <a:lnTo>
                  <a:pt x="18288" y="4861560"/>
                </a:lnTo>
                <a:lnTo>
                  <a:pt x="35052" y="4879848"/>
                </a:lnTo>
                <a:lnTo>
                  <a:pt x="35052" y="4896612"/>
                </a:lnTo>
                <a:lnTo>
                  <a:pt x="8135118" y="4896612"/>
                </a:lnTo>
                <a:lnTo>
                  <a:pt x="8135118" y="4879848"/>
                </a:lnTo>
                <a:lnTo>
                  <a:pt x="8153406" y="4861560"/>
                </a:lnTo>
                <a:close/>
              </a:path>
              <a:path w="8171815" h="4897120">
                <a:moveTo>
                  <a:pt x="35052" y="4896612"/>
                </a:moveTo>
                <a:lnTo>
                  <a:pt x="35052" y="4879848"/>
                </a:lnTo>
                <a:lnTo>
                  <a:pt x="18288" y="4861560"/>
                </a:lnTo>
                <a:lnTo>
                  <a:pt x="18288" y="4896612"/>
                </a:lnTo>
                <a:lnTo>
                  <a:pt x="35052" y="4896612"/>
                </a:lnTo>
                <a:close/>
              </a:path>
              <a:path w="8171815" h="4897120">
                <a:moveTo>
                  <a:pt x="8153406" y="36576"/>
                </a:moveTo>
                <a:lnTo>
                  <a:pt x="8135118" y="18288"/>
                </a:lnTo>
                <a:lnTo>
                  <a:pt x="8135118" y="36576"/>
                </a:lnTo>
                <a:lnTo>
                  <a:pt x="8153406" y="36576"/>
                </a:lnTo>
                <a:close/>
              </a:path>
              <a:path w="8171815" h="4897120">
                <a:moveTo>
                  <a:pt x="8153406" y="4861560"/>
                </a:moveTo>
                <a:lnTo>
                  <a:pt x="8153406" y="36576"/>
                </a:lnTo>
                <a:lnTo>
                  <a:pt x="8135118" y="36576"/>
                </a:lnTo>
                <a:lnTo>
                  <a:pt x="8135118" y="4861560"/>
                </a:lnTo>
                <a:lnTo>
                  <a:pt x="8153406" y="4861560"/>
                </a:lnTo>
                <a:close/>
              </a:path>
              <a:path w="8171815" h="4897120">
                <a:moveTo>
                  <a:pt x="8153406" y="4896612"/>
                </a:moveTo>
                <a:lnTo>
                  <a:pt x="8153406" y="4861560"/>
                </a:lnTo>
                <a:lnTo>
                  <a:pt x="8135118" y="4879848"/>
                </a:lnTo>
                <a:lnTo>
                  <a:pt x="8135118" y="4896612"/>
                </a:lnTo>
                <a:lnTo>
                  <a:pt x="8153406" y="4896612"/>
                </a:lnTo>
                <a:close/>
              </a:path>
            </a:pathLst>
          </a:custGeom>
          <a:solidFill>
            <a:srgbClr val="000000"/>
          </a:solidFill>
        </p:spPr>
        <p:txBody>
          <a:bodyPr wrap="square" lIns="0" tIns="0" rIns="0" bIns="0" rtlCol="0"/>
          <a:lstStyle/>
          <a:p>
            <a:endParaRPr/>
          </a:p>
        </p:txBody>
      </p:sp>
      <p:sp>
        <p:nvSpPr>
          <p:cNvPr id="6" name="object 6"/>
          <p:cNvSpPr txBox="1"/>
          <p:nvPr/>
        </p:nvSpPr>
        <p:spPr>
          <a:xfrm>
            <a:off x="1112005" y="2101087"/>
            <a:ext cx="7982584" cy="4201795"/>
          </a:xfrm>
          <a:prstGeom prst="rect">
            <a:avLst/>
          </a:prstGeom>
        </p:spPr>
        <p:txBody>
          <a:bodyPr vert="horz" wrap="square" lIns="0" tIns="45719" rIns="0" bIns="0" rtlCol="0">
            <a:spAutoFit/>
          </a:bodyPr>
          <a:lstStyle/>
          <a:p>
            <a:pPr marL="12700" marR="5080">
              <a:lnSpc>
                <a:spcPts val="2180"/>
              </a:lnSpc>
              <a:spcBef>
                <a:spcPts val="359"/>
              </a:spcBef>
            </a:pPr>
            <a:r>
              <a:rPr sz="2000" dirty="0">
                <a:latin typeface="Arial"/>
                <a:cs typeface="Arial"/>
              </a:rPr>
              <a:t>Le </a:t>
            </a:r>
            <a:r>
              <a:rPr sz="2000" b="1" spc="-10" dirty="0">
                <a:latin typeface="Arial"/>
                <a:cs typeface="Arial"/>
              </a:rPr>
              <a:t>trait </a:t>
            </a:r>
            <a:r>
              <a:rPr sz="2000" b="1" spc="-5" dirty="0">
                <a:latin typeface="Arial"/>
                <a:cs typeface="Arial"/>
              </a:rPr>
              <a:t>de nasalité </a:t>
            </a:r>
            <a:r>
              <a:rPr sz="2000" spc="-5" dirty="0">
                <a:latin typeface="Arial"/>
                <a:cs typeface="Arial"/>
              </a:rPr>
              <a:t>présent </a:t>
            </a:r>
            <a:r>
              <a:rPr sz="2000" dirty="0">
                <a:latin typeface="Arial"/>
                <a:cs typeface="Arial"/>
              </a:rPr>
              <a:t>= </a:t>
            </a:r>
            <a:r>
              <a:rPr sz="2000" spc="-5" dirty="0">
                <a:latin typeface="Arial"/>
                <a:cs typeface="Arial"/>
              </a:rPr>
              <a:t>le voile </a:t>
            </a:r>
            <a:r>
              <a:rPr sz="2000" dirty="0">
                <a:latin typeface="Arial"/>
                <a:cs typeface="Arial"/>
              </a:rPr>
              <a:t>du </a:t>
            </a:r>
            <a:r>
              <a:rPr sz="2000" spc="-5" dirty="0">
                <a:latin typeface="Arial"/>
                <a:cs typeface="Arial"/>
              </a:rPr>
              <a:t>palais, </a:t>
            </a:r>
            <a:r>
              <a:rPr sz="2000" dirty="0">
                <a:latin typeface="Arial"/>
                <a:cs typeface="Arial"/>
              </a:rPr>
              <a:t>abaissé </a:t>
            </a:r>
            <a:r>
              <a:rPr sz="2000" spc="-5" dirty="0">
                <a:latin typeface="Arial"/>
                <a:cs typeface="Arial"/>
              </a:rPr>
              <a:t>(marqué par  </a:t>
            </a:r>
            <a:r>
              <a:rPr sz="2000" dirty="0">
                <a:latin typeface="Arial"/>
                <a:cs typeface="Arial"/>
              </a:rPr>
              <a:t>un </a:t>
            </a:r>
            <a:r>
              <a:rPr sz="2000" spc="-5" dirty="0">
                <a:latin typeface="Arial"/>
                <a:cs typeface="Arial"/>
              </a:rPr>
              <a:t>tilde </a:t>
            </a:r>
            <a:r>
              <a:rPr sz="2000" dirty="0">
                <a:latin typeface="Arial"/>
                <a:cs typeface="Arial"/>
              </a:rPr>
              <a:t>en </a:t>
            </a:r>
            <a:r>
              <a:rPr sz="2000" spc="-5" dirty="0">
                <a:latin typeface="Arial"/>
                <a:cs typeface="Arial"/>
              </a:rPr>
              <a:t>API </a:t>
            </a:r>
            <a:r>
              <a:rPr sz="2000" dirty="0">
                <a:latin typeface="Arial"/>
                <a:cs typeface="Arial"/>
              </a:rPr>
              <a:t>: </a:t>
            </a:r>
            <a:r>
              <a:rPr sz="2000" spc="-400" dirty="0">
                <a:latin typeface="Arial"/>
                <a:cs typeface="Arial"/>
              </a:rPr>
              <a:t>[</a:t>
            </a:r>
            <a:r>
              <a:rPr sz="2000" spc="-400" dirty="0">
                <a:latin typeface="IPAexGothic"/>
                <a:cs typeface="IPAexGothic"/>
              </a:rPr>
              <a:t>ɑ</a:t>
            </a:r>
            <a:r>
              <a:rPr sz="2000" spc="-400" dirty="0">
                <a:latin typeface="Arial"/>
                <a:cs typeface="Arial"/>
              </a:rPr>
              <a:t>]</a:t>
            </a:r>
            <a:r>
              <a:rPr sz="2000" spc="-400" dirty="0">
                <a:latin typeface="IPAexGothic"/>
                <a:cs typeface="IPAexGothic"/>
              </a:rPr>
              <a:t>˜</a:t>
            </a:r>
            <a:r>
              <a:rPr sz="2000" spc="-285" dirty="0">
                <a:latin typeface="IPAexGothic"/>
                <a:cs typeface="IPAexGothic"/>
              </a:rPr>
              <a:t> </a:t>
            </a:r>
            <a:r>
              <a:rPr sz="2000" dirty="0">
                <a:latin typeface="Arial"/>
                <a:cs typeface="Arial"/>
              </a:rPr>
              <a:t>).</a:t>
            </a:r>
            <a:endParaRPr sz="2000">
              <a:latin typeface="Arial"/>
              <a:cs typeface="Arial"/>
            </a:endParaRPr>
          </a:p>
          <a:p>
            <a:pPr>
              <a:lnSpc>
                <a:spcPct val="100000"/>
              </a:lnSpc>
              <a:spcBef>
                <a:spcPts val="50"/>
              </a:spcBef>
            </a:pPr>
            <a:endParaRPr sz="2200">
              <a:latin typeface="Arial"/>
              <a:cs typeface="Arial"/>
            </a:endParaRPr>
          </a:p>
          <a:p>
            <a:pPr marL="12700" marR="5080">
              <a:lnSpc>
                <a:spcPct val="100000"/>
              </a:lnSpc>
              <a:spcBef>
                <a:spcPts val="5"/>
              </a:spcBef>
              <a:tabLst>
                <a:tab pos="492125" algn="l"/>
                <a:tab pos="1068705" algn="l"/>
                <a:tab pos="2013585" algn="l"/>
                <a:tab pos="3284220" algn="l"/>
                <a:tab pos="3764279" algn="l"/>
                <a:tab pos="4837430" algn="l"/>
                <a:tab pos="5683250" algn="l"/>
                <a:tab pos="6245225" algn="l"/>
                <a:tab pos="7319645" algn="l"/>
              </a:tabLst>
            </a:pPr>
            <a:r>
              <a:rPr sz="2000" spc="5" dirty="0">
                <a:latin typeface="Arial"/>
                <a:cs typeface="Arial"/>
              </a:rPr>
              <a:t>C</a:t>
            </a:r>
            <a:r>
              <a:rPr sz="2000" dirty="0">
                <a:latin typeface="Arial"/>
                <a:cs typeface="Arial"/>
              </a:rPr>
              <a:t>e	</a:t>
            </a:r>
            <a:r>
              <a:rPr sz="2000" spc="-10" dirty="0">
                <a:latin typeface="Arial"/>
                <a:cs typeface="Arial"/>
              </a:rPr>
              <a:t>tr</a:t>
            </a:r>
            <a:r>
              <a:rPr sz="2000" dirty="0">
                <a:latin typeface="Arial"/>
                <a:cs typeface="Arial"/>
              </a:rPr>
              <a:t>a</a:t>
            </a:r>
            <a:r>
              <a:rPr sz="2000" spc="-5" dirty="0">
                <a:latin typeface="Arial"/>
                <a:cs typeface="Arial"/>
              </a:rPr>
              <a:t>i</a:t>
            </a:r>
            <a:r>
              <a:rPr sz="2000" dirty="0">
                <a:latin typeface="Arial"/>
                <a:cs typeface="Arial"/>
              </a:rPr>
              <a:t>t	pe</a:t>
            </a:r>
            <a:r>
              <a:rPr sz="2000" spc="-10" dirty="0">
                <a:latin typeface="Arial"/>
                <a:cs typeface="Arial"/>
              </a:rPr>
              <a:t>r</a:t>
            </a:r>
            <a:r>
              <a:rPr sz="2000" spc="-5" dirty="0">
                <a:latin typeface="Arial"/>
                <a:cs typeface="Arial"/>
              </a:rPr>
              <a:t>m</a:t>
            </a:r>
            <a:r>
              <a:rPr sz="2000" dirty="0">
                <a:latin typeface="Arial"/>
                <a:cs typeface="Arial"/>
              </a:rPr>
              <a:t>et	d</a:t>
            </a:r>
            <a:r>
              <a:rPr sz="2000" spc="-5" dirty="0">
                <a:latin typeface="Arial"/>
                <a:cs typeface="Arial"/>
              </a:rPr>
              <a:t>’</a:t>
            </a:r>
            <a:r>
              <a:rPr sz="2000" dirty="0">
                <a:latin typeface="Arial"/>
                <a:cs typeface="Arial"/>
              </a:rPr>
              <a:t>op</a:t>
            </a:r>
            <a:r>
              <a:rPr sz="2000" spc="-15" dirty="0">
                <a:latin typeface="Arial"/>
                <a:cs typeface="Arial"/>
              </a:rPr>
              <a:t>p</a:t>
            </a:r>
            <a:r>
              <a:rPr sz="2000" dirty="0">
                <a:latin typeface="Arial"/>
                <a:cs typeface="Arial"/>
              </a:rPr>
              <a:t>o</a:t>
            </a:r>
            <a:r>
              <a:rPr sz="2000" spc="-10" dirty="0">
                <a:latin typeface="Arial"/>
                <a:cs typeface="Arial"/>
              </a:rPr>
              <a:t>s</a:t>
            </a:r>
            <a:r>
              <a:rPr sz="2000" dirty="0">
                <a:latin typeface="Arial"/>
                <a:cs typeface="Arial"/>
              </a:rPr>
              <a:t>er	</a:t>
            </a:r>
            <a:r>
              <a:rPr sz="2000" spc="-5" dirty="0">
                <a:latin typeface="Arial"/>
                <a:cs typeface="Arial"/>
              </a:rPr>
              <a:t>l</a:t>
            </a:r>
            <a:r>
              <a:rPr sz="2000" dirty="0">
                <a:latin typeface="Arial"/>
                <a:cs typeface="Arial"/>
              </a:rPr>
              <a:t>es	</a:t>
            </a:r>
            <a:r>
              <a:rPr sz="2000" spc="-10" dirty="0">
                <a:latin typeface="Arial"/>
                <a:cs typeface="Arial"/>
              </a:rPr>
              <a:t>v</a:t>
            </a:r>
            <a:r>
              <a:rPr sz="2000" dirty="0">
                <a:latin typeface="Arial"/>
                <a:cs typeface="Arial"/>
              </a:rPr>
              <a:t>o</a:t>
            </a:r>
            <a:r>
              <a:rPr sz="2000" spc="-10" dirty="0">
                <a:latin typeface="Arial"/>
                <a:cs typeface="Arial"/>
              </a:rPr>
              <a:t>y</a:t>
            </a:r>
            <a:r>
              <a:rPr sz="2000" dirty="0">
                <a:latin typeface="Arial"/>
                <a:cs typeface="Arial"/>
              </a:rPr>
              <a:t>e</a:t>
            </a:r>
            <a:r>
              <a:rPr sz="2000" spc="-5" dirty="0">
                <a:latin typeface="Arial"/>
                <a:cs typeface="Arial"/>
              </a:rPr>
              <a:t>ll</a:t>
            </a:r>
            <a:r>
              <a:rPr sz="2000" dirty="0">
                <a:latin typeface="Arial"/>
                <a:cs typeface="Arial"/>
              </a:rPr>
              <a:t>es	</a:t>
            </a:r>
            <a:r>
              <a:rPr sz="2000" spc="-15" dirty="0">
                <a:latin typeface="Arial"/>
                <a:cs typeface="Arial"/>
              </a:rPr>
              <a:t>o</a:t>
            </a:r>
            <a:r>
              <a:rPr sz="2000" dirty="0">
                <a:latin typeface="Arial"/>
                <a:cs typeface="Arial"/>
              </a:rPr>
              <a:t>ra</a:t>
            </a:r>
            <a:r>
              <a:rPr sz="2000" spc="-5" dirty="0">
                <a:latin typeface="Arial"/>
                <a:cs typeface="Arial"/>
              </a:rPr>
              <a:t>l</a:t>
            </a:r>
            <a:r>
              <a:rPr sz="2000" spc="-15" dirty="0">
                <a:latin typeface="Arial"/>
                <a:cs typeface="Arial"/>
              </a:rPr>
              <a:t>e</a:t>
            </a:r>
            <a:r>
              <a:rPr sz="2000" dirty="0">
                <a:latin typeface="Arial"/>
                <a:cs typeface="Arial"/>
              </a:rPr>
              <a:t>s	a</a:t>
            </a:r>
            <a:r>
              <a:rPr sz="2000" spc="-15" dirty="0">
                <a:latin typeface="Arial"/>
                <a:cs typeface="Arial"/>
              </a:rPr>
              <a:t>u</a:t>
            </a:r>
            <a:r>
              <a:rPr sz="2000" dirty="0">
                <a:latin typeface="Arial"/>
                <a:cs typeface="Arial"/>
              </a:rPr>
              <a:t>x	</a:t>
            </a:r>
            <a:r>
              <a:rPr sz="2000" spc="-10" dirty="0">
                <a:latin typeface="Arial"/>
                <a:cs typeface="Arial"/>
              </a:rPr>
              <a:t>v</a:t>
            </a:r>
            <a:r>
              <a:rPr sz="2000" dirty="0">
                <a:latin typeface="Arial"/>
                <a:cs typeface="Arial"/>
              </a:rPr>
              <a:t>o</a:t>
            </a:r>
            <a:r>
              <a:rPr sz="2000" spc="-10" dirty="0">
                <a:latin typeface="Arial"/>
                <a:cs typeface="Arial"/>
              </a:rPr>
              <a:t>y</a:t>
            </a:r>
            <a:r>
              <a:rPr sz="2000" dirty="0">
                <a:latin typeface="Arial"/>
                <a:cs typeface="Arial"/>
              </a:rPr>
              <a:t>e</a:t>
            </a:r>
            <a:r>
              <a:rPr sz="2000" spc="10" dirty="0">
                <a:latin typeface="Arial"/>
                <a:cs typeface="Arial"/>
              </a:rPr>
              <a:t>l</a:t>
            </a:r>
            <a:r>
              <a:rPr sz="2000" spc="-5" dirty="0">
                <a:latin typeface="Arial"/>
                <a:cs typeface="Arial"/>
              </a:rPr>
              <a:t>l</a:t>
            </a:r>
            <a:r>
              <a:rPr sz="2000" dirty="0">
                <a:latin typeface="Arial"/>
                <a:cs typeface="Arial"/>
              </a:rPr>
              <a:t>es	</a:t>
            </a:r>
            <a:r>
              <a:rPr sz="2000" spc="-15" dirty="0">
                <a:latin typeface="Arial"/>
                <a:cs typeface="Arial"/>
              </a:rPr>
              <a:t>o</a:t>
            </a:r>
            <a:r>
              <a:rPr sz="2000" dirty="0">
                <a:latin typeface="Arial"/>
                <a:cs typeface="Arial"/>
              </a:rPr>
              <a:t>ra</a:t>
            </a:r>
            <a:r>
              <a:rPr sz="2000" spc="-5" dirty="0">
                <a:latin typeface="Arial"/>
                <a:cs typeface="Arial"/>
              </a:rPr>
              <a:t>l</a:t>
            </a:r>
            <a:r>
              <a:rPr sz="2000" spc="-15" dirty="0">
                <a:latin typeface="Arial"/>
                <a:cs typeface="Arial"/>
              </a:rPr>
              <a:t>o</a:t>
            </a:r>
            <a:r>
              <a:rPr sz="2000" dirty="0">
                <a:latin typeface="Arial"/>
                <a:cs typeface="Arial"/>
              </a:rPr>
              <a:t>-  nasales (présence d’une résonance nasale)</a:t>
            </a:r>
            <a:r>
              <a:rPr sz="2000" spc="-170" dirty="0">
                <a:latin typeface="Arial"/>
                <a:cs typeface="Arial"/>
              </a:rPr>
              <a:t> </a:t>
            </a:r>
            <a:r>
              <a:rPr sz="2000" dirty="0">
                <a:latin typeface="Arial"/>
                <a:cs typeface="Arial"/>
              </a:rPr>
              <a:t>:</a:t>
            </a:r>
            <a:endParaRPr sz="2000">
              <a:latin typeface="Arial"/>
              <a:cs typeface="Arial"/>
            </a:endParaRPr>
          </a:p>
          <a:p>
            <a:pPr>
              <a:lnSpc>
                <a:spcPct val="100000"/>
              </a:lnSpc>
              <a:spcBef>
                <a:spcPts val="40"/>
              </a:spcBef>
            </a:pPr>
            <a:endParaRPr sz="2050">
              <a:latin typeface="Arial"/>
              <a:cs typeface="Arial"/>
            </a:endParaRPr>
          </a:p>
          <a:p>
            <a:pPr marL="166370" indent="-154305">
              <a:lnSpc>
                <a:spcPts val="2290"/>
              </a:lnSpc>
              <a:buChar char="-"/>
              <a:tabLst>
                <a:tab pos="167005" algn="l"/>
              </a:tabLst>
            </a:pPr>
            <a:r>
              <a:rPr sz="2000" spc="-5" dirty="0">
                <a:latin typeface="Arial"/>
                <a:cs typeface="Arial"/>
              </a:rPr>
              <a:t>les voyelles </a:t>
            </a:r>
            <a:r>
              <a:rPr sz="2000" dirty="0">
                <a:latin typeface="Arial"/>
                <a:cs typeface="Arial"/>
              </a:rPr>
              <a:t>orales</a:t>
            </a:r>
            <a:r>
              <a:rPr sz="2000" spc="-30" dirty="0">
                <a:latin typeface="Arial"/>
                <a:cs typeface="Arial"/>
              </a:rPr>
              <a:t> </a:t>
            </a:r>
            <a:r>
              <a:rPr sz="2000" dirty="0">
                <a:latin typeface="Arial"/>
                <a:cs typeface="Arial"/>
              </a:rPr>
              <a:t>:</a:t>
            </a:r>
            <a:endParaRPr sz="2000">
              <a:latin typeface="Arial"/>
              <a:cs typeface="Arial"/>
            </a:endParaRPr>
          </a:p>
          <a:p>
            <a:pPr marL="12700">
              <a:lnSpc>
                <a:spcPts val="2290"/>
              </a:lnSpc>
            </a:pPr>
            <a:r>
              <a:rPr sz="2000" spc="-15" dirty="0">
                <a:latin typeface="Arial"/>
                <a:cs typeface="Arial"/>
              </a:rPr>
              <a:t>/</a:t>
            </a:r>
            <a:r>
              <a:rPr sz="2000" spc="-15" dirty="0">
                <a:latin typeface="IPAexGothic"/>
                <a:cs typeface="IPAexGothic"/>
              </a:rPr>
              <a:t>iecyuaɑocœøə</a:t>
            </a:r>
            <a:r>
              <a:rPr sz="2000" spc="-15" dirty="0">
                <a:latin typeface="Arial"/>
                <a:cs typeface="Arial"/>
              </a:rPr>
              <a:t>/</a:t>
            </a:r>
            <a:endParaRPr sz="2000">
              <a:latin typeface="Arial"/>
              <a:cs typeface="Arial"/>
            </a:endParaRPr>
          </a:p>
          <a:p>
            <a:pPr marL="166370" indent="-154305">
              <a:lnSpc>
                <a:spcPct val="100000"/>
              </a:lnSpc>
              <a:spcBef>
                <a:spcPts val="215"/>
              </a:spcBef>
              <a:buChar char="-"/>
              <a:tabLst>
                <a:tab pos="167005" algn="l"/>
              </a:tabLst>
            </a:pPr>
            <a:r>
              <a:rPr sz="2000" spc="-5" dirty="0">
                <a:latin typeface="Arial"/>
                <a:cs typeface="Arial"/>
              </a:rPr>
              <a:t>les voyelles</a:t>
            </a:r>
            <a:r>
              <a:rPr sz="2000" spc="-10" dirty="0">
                <a:latin typeface="Arial"/>
                <a:cs typeface="Arial"/>
              </a:rPr>
              <a:t> </a:t>
            </a:r>
            <a:r>
              <a:rPr sz="2000" dirty="0">
                <a:latin typeface="Arial"/>
                <a:cs typeface="Arial"/>
              </a:rPr>
              <a:t>oralo-nasales</a:t>
            </a:r>
            <a:endParaRPr sz="2000">
              <a:latin typeface="Arial"/>
              <a:cs typeface="Arial"/>
            </a:endParaRPr>
          </a:p>
          <a:p>
            <a:pPr marL="12700">
              <a:lnSpc>
                <a:spcPts val="1565"/>
              </a:lnSpc>
              <a:spcBef>
                <a:spcPts val="15"/>
              </a:spcBef>
            </a:pPr>
            <a:r>
              <a:rPr sz="1400" dirty="0">
                <a:latin typeface="Arial"/>
                <a:cs typeface="Arial"/>
              </a:rPr>
              <a:t>(2 à </a:t>
            </a:r>
            <a:r>
              <a:rPr sz="1400" spc="-5" dirty="0">
                <a:latin typeface="Arial"/>
                <a:cs typeface="Arial"/>
              </a:rPr>
              <a:t>18 </a:t>
            </a:r>
            <a:r>
              <a:rPr sz="1400" dirty="0">
                <a:latin typeface="Arial"/>
                <a:cs typeface="Arial"/>
              </a:rPr>
              <a:t>% </a:t>
            </a:r>
            <a:r>
              <a:rPr sz="1400" spc="-5" dirty="0">
                <a:latin typeface="Arial"/>
                <a:cs typeface="Arial"/>
              </a:rPr>
              <a:t>de l’air </a:t>
            </a:r>
            <a:r>
              <a:rPr sz="1400" dirty="0">
                <a:latin typeface="Arial"/>
                <a:cs typeface="Arial"/>
              </a:rPr>
              <a:t>passe </a:t>
            </a:r>
            <a:r>
              <a:rPr sz="1400" spc="-5" dirty="0">
                <a:latin typeface="Arial"/>
                <a:cs typeface="Arial"/>
              </a:rPr>
              <a:t>par les </a:t>
            </a:r>
            <a:r>
              <a:rPr sz="1400" dirty="0">
                <a:latin typeface="Arial"/>
                <a:cs typeface="Arial"/>
              </a:rPr>
              <a:t>fosses</a:t>
            </a:r>
            <a:r>
              <a:rPr sz="1400" spc="-155" dirty="0">
                <a:latin typeface="Arial"/>
                <a:cs typeface="Arial"/>
              </a:rPr>
              <a:t> </a:t>
            </a:r>
            <a:r>
              <a:rPr sz="1400" dirty="0">
                <a:latin typeface="Arial"/>
                <a:cs typeface="Arial"/>
              </a:rPr>
              <a:t>nasales)</a:t>
            </a:r>
            <a:endParaRPr sz="1400">
              <a:latin typeface="Arial"/>
              <a:cs typeface="Arial"/>
            </a:endParaRPr>
          </a:p>
          <a:p>
            <a:pPr marL="12700">
              <a:lnSpc>
                <a:spcPts val="2285"/>
              </a:lnSpc>
              <a:tabLst>
                <a:tab pos="440690" algn="l"/>
                <a:tab pos="595630" algn="l"/>
                <a:tab pos="727075" algn="l"/>
              </a:tabLst>
            </a:pPr>
            <a:r>
              <a:rPr sz="2000" spc="-770" dirty="0">
                <a:latin typeface="Arial"/>
                <a:cs typeface="Arial"/>
              </a:rPr>
              <a:t>/</a:t>
            </a:r>
            <a:r>
              <a:rPr sz="2000" spc="-770" dirty="0">
                <a:latin typeface="IPAexGothic"/>
                <a:cs typeface="IPAexGothic"/>
              </a:rPr>
              <a:t>cœ˜	</a:t>
            </a:r>
            <a:r>
              <a:rPr sz="2000" spc="-1120" dirty="0">
                <a:latin typeface="IPAexGothic"/>
                <a:cs typeface="IPAexGothic"/>
              </a:rPr>
              <a:t>ɑ˜	</a:t>
            </a:r>
            <a:r>
              <a:rPr sz="2000" spc="-1045" dirty="0">
                <a:latin typeface="IPAexGothic"/>
                <a:cs typeface="IPAexGothic"/>
              </a:rPr>
              <a:t>c˜		</a:t>
            </a:r>
            <a:r>
              <a:rPr sz="2000" spc="-500" dirty="0">
                <a:latin typeface="IPAexGothic"/>
                <a:cs typeface="IPAexGothic"/>
              </a:rPr>
              <a:t>˜</a:t>
            </a:r>
            <a:r>
              <a:rPr sz="2000" spc="-500" dirty="0">
                <a:latin typeface="Arial"/>
                <a:cs typeface="Arial"/>
              </a:rPr>
              <a:t>/</a:t>
            </a:r>
            <a:endParaRPr sz="2000">
              <a:latin typeface="Arial"/>
              <a:cs typeface="Arial"/>
            </a:endParaRPr>
          </a:p>
          <a:p>
            <a:pPr>
              <a:lnSpc>
                <a:spcPct val="100000"/>
              </a:lnSpc>
              <a:spcBef>
                <a:spcPts val="25"/>
              </a:spcBef>
            </a:pPr>
            <a:endParaRPr sz="2250">
              <a:latin typeface="Arial"/>
              <a:cs typeface="Arial"/>
            </a:endParaRPr>
          </a:p>
          <a:p>
            <a:pPr marL="12700" marR="5080">
              <a:lnSpc>
                <a:spcPct val="100000"/>
              </a:lnSpc>
              <a:tabLst>
                <a:tab pos="551815" algn="l"/>
                <a:tab pos="1597025" algn="l"/>
                <a:tab pos="2601595" algn="l"/>
                <a:tab pos="4057015" algn="l"/>
                <a:tab pos="5611495" algn="l"/>
                <a:tab pos="6374765" algn="l"/>
                <a:tab pos="7360920" algn="l"/>
              </a:tabLst>
            </a:pPr>
            <a:r>
              <a:rPr sz="2000" dirty="0">
                <a:latin typeface="Arial"/>
                <a:cs typeface="Arial"/>
              </a:rPr>
              <a:t>Les	</a:t>
            </a:r>
            <a:r>
              <a:rPr sz="2000" spc="-10" dirty="0">
                <a:latin typeface="Arial"/>
                <a:cs typeface="Arial"/>
              </a:rPr>
              <a:t>v</a:t>
            </a:r>
            <a:r>
              <a:rPr sz="2000" dirty="0">
                <a:latin typeface="Arial"/>
                <a:cs typeface="Arial"/>
              </a:rPr>
              <a:t>o</a:t>
            </a:r>
            <a:r>
              <a:rPr sz="2000" spc="-10" dirty="0">
                <a:latin typeface="Arial"/>
                <a:cs typeface="Arial"/>
              </a:rPr>
              <a:t>y</a:t>
            </a:r>
            <a:r>
              <a:rPr sz="2000" dirty="0">
                <a:latin typeface="Arial"/>
                <a:cs typeface="Arial"/>
              </a:rPr>
              <a:t>e</a:t>
            </a:r>
            <a:r>
              <a:rPr sz="2000" spc="-5" dirty="0">
                <a:latin typeface="Arial"/>
                <a:cs typeface="Arial"/>
              </a:rPr>
              <a:t>ll</a:t>
            </a:r>
            <a:r>
              <a:rPr sz="2000" dirty="0">
                <a:latin typeface="Arial"/>
                <a:cs typeface="Arial"/>
              </a:rPr>
              <a:t>es	na</a:t>
            </a:r>
            <a:r>
              <a:rPr sz="2000" spc="-10" dirty="0">
                <a:latin typeface="Arial"/>
                <a:cs typeface="Arial"/>
              </a:rPr>
              <a:t>s</a:t>
            </a:r>
            <a:r>
              <a:rPr sz="2000" dirty="0">
                <a:latin typeface="Arial"/>
                <a:cs typeface="Arial"/>
              </a:rPr>
              <a:t>a</a:t>
            </a:r>
            <a:r>
              <a:rPr sz="2000" spc="-5" dirty="0">
                <a:latin typeface="Arial"/>
                <a:cs typeface="Arial"/>
              </a:rPr>
              <a:t>l</a:t>
            </a:r>
            <a:r>
              <a:rPr sz="2000" dirty="0">
                <a:latin typeface="Arial"/>
                <a:cs typeface="Arial"/>
              </a:rPr>
              <a:t>es	</a:t>
            </a:r>
            <a:r>
              <a:rPr sz="2000" spc="5" dirty="0">
                <a:latin typeface="Arial"/>
                <a:cs typeface="Arial"/>
              </a:rPr>
              <a:t>s</a:t>
            </a:r>
            <a:r>
              <a:rPr sz="2000" dirty="0">
                <a:latin typeface="Arial"/>
                <a:cs typeface="Arial"/>
              </a:rPr>
              <a:t>e </a:t>
            </a:r>
            <a:r>
              <a:rPr sz="2000" spc="-130" dirty="0">
                <a:latin typeface="Arial"/>
                <a:cs typeface="Arial"/>
              </a:rPr>
              <a:t> </a:t>
            </a:r>
            <a:r>
              <a:rPr sz="2000" spc="5" dirty="0">
                <a:latin typeface="Arial"/>
                <a:cs typeface="Arial"/>
              </a:rPr>
              <a:t>c</a:t>
            </a:r>
            <a:r>
              <a:rPr sz="2000" spc="-5" dirty="0">
                <a:latin typeface="Arial"/>
                <a:cs typeface="Arial"/>
              </a:rPr>
              <a:t>l</a:t>
            </a:r>
            <a:r>
              <a:rPr sz="2000" dirty="0">
                <a:latin typeface="Arial"/>
                <a:cs typeface="Arial"/>
              </a:rPr>
              <a:t>a</a:t>
            </a:r>
            <a:r>
              <a:rPr sz="2000" spc="-10" dirty="0">
                <a:latin typeface="Arial"/>
                <a:cs typeface="Arial"/>
              </a:rPr>
              <a:t>s</a:t>
            </a:r>
            <a:r>
              <a:rPr sz="2000" spc="5" dirty="0">
                <a:latin typeface="Arial"/>
                <a:cs typeface="Arial"/>
              </a:rPr>
              <a:t>s</a:t>
            </a:r>
            <a:r>
              <a:rPr sz="2000" dirty="0">
                <a:latin typeface="Arial"/>
                <a:cs typeface="Arial"/>
              </a:rPr>
              <a:t>e</a:t>
            </a:r>
            <a:r>
              <a:rPr sz="2000" spc="-15" dirty="0">
                <a:latin typeface="Arial"/>
                <a:cs typeface="Arial"/>
              </a:rPr>
              <a:t>n</a:t>
            </a:r>
            <a:r>
              <a:rPr sz="2000" dirty="0">
                <a:latin typeface="Arial"/>
                <a:cs typeface="Arial"/>
              </a:rPr>
              <a:t>t	</a:t>
            </a:r>
            <a:r>
              <a:rPr sz="2000" b="1" dirty="0">
                <a:latin typeface="Arial"/>
                <a:cs typeface="Arial"/>
              </a:rPr>
              <a:t>en </a:t>
            </a:r>
            <a:r>
              <a:rPr sz="2000" b="1" spc="-120" dirty="0">
                <a:latin typeface="Arial"/>
                <a:cs typeface="Arial"/>
              </a:rPr>
              <a:t> </a:t>
            </a:r>
            <a:r>
              <a:rPr sz="2000" b="1" dirty="0">
                <a:latin typeface="Arial"/>
                <a:cs typeface="Arial"/>
              </a:rPr>
              <a:t>f</a:t>
            </a:r>
            <a:r>
              <a:rPr sz="2000" b="1" spc="-5" dirty="0">
                <a:latin typeface="Arial"/>
                <a:cs typeface="Arial"/>
              </a:rPr>
              <a:t>on</a:t>
            </a:r>
            <a:r>
              <a:rPr sz="2000" b="1" spc="-15" dirty="0">
                <a:latin typeface="Arial"/>
                <a:cs typeface="Arial"/>
              </a:rPr>
              <a:t>c</a:t>
            </a:r>
            <a:r>
              <a:rPr sz="2000" b="1" dirty="0">
                <a:latin typeface="Arial"/>
                <a:cs typeface="Arial"/>
              </a:rPr>
              <a:t>t</a:t>
            </a:r>
            <a:r>
              <a:rPr sz="2000" b="1" spc="-10" dirty="0">
                <a:latin typeface="Arial"/>
                <a:cs typeface="Arial"/>
              </a:rPr>
              <a:t>i</a:t>
            </a:r>
            <a:r>
              <a:rPr sz="2000" b="1" spc="-5" dirty="0">
                <a:latin typeface="Arial"/>
                <a:cs typeface="Arial"/>
              </a:rPr>
              <a:t>o</a:t>
            </a:r>
            <a:r>
              <a:rPr sz="2000" b="1" dirty="0">
                <a:latin typeface="Arial"/>
                <a:cs typeface="Arial"/>
              </a:rPr>
              <a:t>n	</a:t>
            </a:r>
            <a:r>
              <a:rPr sz="2000" b="1" spc="-5" dirty="0">
                <a:latin typeface="Arial"/>
                <a:cs typeface="Arial"/>
              </a:rPr>
              <a:t>d</a:t>
            </a:r>
            <a:r>
              <a:rPr sz="2000" b="1" dirty="0">
                <a:latin typeface="Arial"/>
                <a:cs typeface="Arial"/>
              </a:rPr>
              <a:t>e </a:t>
            </a:r>
            <a:r>
              <a:rPr sz="2000" b="1" spc="-114" dirty="0">
                <a:latin typeface="Arial"/>
                <a:cs typeface="Arial"/>
              </a:rPr>
              <a:t> </a:t>
            </a:r>
            <a:r>
              <a:rPr sz="2000" b="1" spc="-10" dirty="0">
                <a:latin typeface="Arial"/>
                <a:cs typeface="Arial"/>
              </a:rPr>
              <a:t>l</a:t>
            </a:r>
            <a:r>
              <a:rPr sz="2000" b="1" dirty="0">
                <a:latin typeface="Arial"/>
                <a:cs typeface="Arial"/>
              </a:rPr>
              <a:t>a	</a:t>
            </a:r>
            <a:r>
              <a:rPr sz="2000" b="1" spc="-25" dirty="0">
                <a:latin typeface="Arial"/>
                <a:cs typeface="Arial"/>
              </a:rPr>
              <a:t>v</a:t>
            </a:r>
            <a:r>
              <a:rPr sz="2000" b="1" spc="20" dirty="0">
                <a:latin typeface="Arial"/>
                <a:cs typeface="Arial"/>
              </a:rPr>
              <a:t>o</a:t>
            </a:r>
            <a:r>
              <a:rPr sz="2000" b="1" spc="-35" dirty="0">
                <a:latin typeface="Arial"/>
                <a:cs typeface="Arial"/>
              </a:rPr>
              <a:t>y</a:t>
            </a:r>
            <a:r>
              <a:rPr sz="2000" b="1" dirty="0">
                <a:latin typeface="Arial"/>
                <a:cs typeface="Arial"/>
              </a:rPr>
              <a:t>e</a:t>
            </a:r>
            <a:r>
              <a:rPr sz="2000" b="1" spc="-10" dirty="0">
                <a:latin typeface="Arial"/>
                <a:cs typeface="Arial"/>
              </a:rPr>
              <a:t>ll</a:t>
            </a:r>
            <a:r>
              <a:rPr sz="2000" b="1" dirty="0">
                <a:latin typeface="Arial"/>
                <a:cs typeface="Arial"/>
              </a:rPr>
              <a:t>e	</a:t>
            </a:r>
            <a:r>
              <a:rPr sz="2000" b="1" spc="10" dirty="0">
                <a:latin typeface="Arial"/>
                <a:cs typeface="Arial"/>
              </a:rPr>
              <a:t>o</a:t>
            </a:r>
            <a:r>
              <a:rPr sz="2000" b="1" dirty="0">
                <a:latin typeface="Arial"/>
                <a:cs typeface="Arial"/>
              </a:rPr>
              <a:t>ra</a:t>
            </a:r>
            <a:r>
              <a:rPr sz="2000" b="1" spc="-20" dirty="0">
                <a:latin typeface="Arial"/>
                <a:cs typeface="Arial"/>
              </a:rPr>
              <a:t>l</a:t>
            </a:r>
            <a:r>
              <a:rPr sz="2000" b="1" dirty="0">
                <a:latin typeface="Arial"/>
                <a:cs typeface="Arial"/>
              </a:rPr>
              <a:t>e  correspondante</a:t>
            </a:r>
            <a:r>
              <a:rPr sz="2000" dirty="0">
                <a:latin typeface="Arial"/>
                <a:cs typeface="Arial"/>
              </a:rPr>
              <a:t>.</a:t>
            </a:r>
            <a:endParaRPr sz="2000">
              <a:latin typeface="Arial"/>
              <a:cs typeface="Arial"/>
            </a:endParaRPr>
          </a:p>
        </p:txBody>
      </p:sp>
      <p:sp>
        <p:nvSpPr>
          <p:cNvPr id="7" name="object 7"/>
          <p:cNvSpPr/>
          <p:nvPr/>
        </p:nvSpPr>
        <p:spPr>
          <a:xfrm>
            <a:off x="4949952" y="3665220"/>
            <a:ext cx="3625596" cy="2133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00200" y="812285"/>
            <a:ext cx="6934200" cy="1085215"/>
          </a:xfrm>
          <a:custGeom>
            <a:avLst/>
            <a:gdLst/>
            <a:ahLst/>
            <a:cxnLst/>
            <a:rect l="l" t="t" r="r" b="b"/>
            <a:pathLst>
              <a:path w="6934200" h="1085214">
                <a:moveTo>
                  <a:pt x="6934199" y="1085087"/>
                </a:moveTo>
                <a:lnTo>
                  <a:pt x="6934199" y="0"/>
                </a:lnTo>
                <a:lnTo>
                  <a:pt x="0" y="0"/>
                </a:lnTo>
                <a:lnTo>
                  <a:pt x="0" y="1085087"/>
                </a:lnTo>
                <a:lnTo>
                  <a:pt x="6934199" y="1085087"/>
                </a:lnTo>
                <a:close/>
              </a:path>
            </a:pathLst>
          </a:custGeom>
          <a:solidFill>
            <a:srgbClr val="FFFFFF"/>
          </a:solidFill>
        </p:spPr>
        <p:txBody>
          <a:bodyPr wrap="square" lIns="0" tIns="0" rIns="0" bIns="0" rtlCol="0"/>
          <a:lstStyle/>
          <a:p>
            <a:endParaRPr/>
          </a:p>
        </p:txBody>
      </p:sp>
      <p:sp>
        <p:nvSpPr>
          <p:cNvPr id="3" name="object 3"/>
          <p:cNvSpPr txBox="1"/>
          <p:nvPr/>
        </p:nvSpPr>
        <p:spPr>
          <a:xfrm>
            <a:off x="1600962" y="811523"/>
            <a:ext cx="6934200" cy="1087120"/>
          </a:xfrm>
          <a:prstGeom prst="rect">
            <a:avLst/>
          </a:prstGeom>
          <a:ln w="3175">
            <a:solidFill>
              <a:srgbClr val="000000"/>
            </a:solidFill>
          </a:ln>
        </p:spPr>
        <p:txBody>
          <a:bodyPr vert="horz" wrap="square" lIns="0" tIns="0" rIns="0" bIns="0" rtlCol="0">
            <a:spAutoFit/>
          </a:bodyPr>
          <a:lstStyle/>
          <a:p>
            <a:pPr marL="2713355">
              <a:lnSpc>
                <a:spcPts val="3254"/>
              </a:lnSpc>
            </a:pPr>
            <a:r>
              <a:rPr sz="2800" b="1" spc="-45" dirty="0">
                <a:latin typeface="Arial"/>
                <a:cs typeface="Arial"/>
              </a:rPr>
              <a:t>Séance</a:t>
            </a:r>
            <a:r>
              <a:rPr sz="2800" b="1" spc="-65" dirty="0">
                <a:latin typeface="Arial"/>
                <a:cs typeface="Arial"/>
              </a:rPr>
              <a:t> </a:t>
            </a:r>
            <a:r>
              <a:rPr sz="2800" b="1" spc="10" dirty="0">
                <a:latin typeface="Arial"/>
                <a:cs typeface="Arial"/>
              </a:rPr>
              <a:t>4</a:t>
            </a:r>
            <a:endParaRPr sz="2800">
              <a:latin typeface="Arial"/>
              <a:cs typeface="Arial"/>
            </a:endParaRPr>
          </a:p>
          <a:p>
            <a:pPr marL="2075814">
              <a:lnSpc>
                <a:spcPct val="100000"/>
              </a:lnSpc>
              <a:spcBef>
                <a:spcPts val="525"/>
              </a:spcBef>
            </a:pPr>
            <a:r>
              <a:rPr sz="2800" b="1" spc="10" dirty="0">
                <a:latin typeface="Arial"/>
                <a:cs typeface="Arial"/>
              </a:rPr>
              <a:t>4) </a:t>
            </a:r>
            <a:r>
              <a:rPr sz="2800" b="1" spc="-65" dirty="0">
                <a:latin typeface="Arial"/>
                <a:cs typeface="Arial"/>
              </a:rPr>
              <a:t>La</a:t>
            </a:r>
            <a:r>
              <a:rPr sz="2800" b="1" spc="-70" dirty="0">
                <a:latin typeface="Arial"/>
                <a:cs typeface="Arial"/>
              </a:rPr>
              <a:t> </a:t>
            </a:r>
            <a:r>
              <a:rPr sz="2800" b="1" spc="-114" dirty="0">
                <a:latin typeface="Arial"/>
                <a:cs typeface="Arial"/>
              </a:rPr>
              <a:t>labialisation</a:t>
            </a:r>
            <a:endParaRPr sz="2800">
              <a:latin typeface="Arial"/>
              <a:cs typeface="Arial"/>
            </a:endParaRPr>
          </a:p>
        </p:txBody>
      </p:sp>
      <p:sp>
        <p:nvSpPr>
          <p:cNvPr id="4" name="object 4"/>
          <p:cNvSpPr/>
          <p:nvPr/>
        </p:nvSpPr>
        <p:spPr>
          <a:xfrm>
            <a:off x="1016501" y="2058924"/>
            <a:ext cx="8171815" cy="4897120"/>
          </a:xfrm>
          <a:custGeom>
            <a:avLst/>
            <a:gdLst/>
            <a:ahLst/>
            <a:cxnLst/>
            <a:rect l="l" t="t" r="r" b="b"/>
            <a:pathLst>
              <a:path w="8171815" h="4897120">
                <a:moveTo>
                  <a:pt x="8171694" y="4888992"/>
                </a:moveTo>
                <a:lnTo>
                  <a:pt x="8171694" y="18288"/>
                </a:lnTo>
                <a:lnTo>
                  <a:pt x="8170337" y="10929"/>
                </a:lnTo>
                <a:lnTo>
                  <a:pt x="8166550" y="5143"/>
                </a:lnTo>
                <a:lnTo>
                  <a:pt x="8160764" y="1357"/>
                </a:lnTo>
                <a:lnTo>
                  <a:pt x="8153406" y="0"/>
                </a:lnTo>
                <a:lnTo>
                  <a:pt x="18288" y="0"/>
                </a:lnTo>
                <a:lnTo>
                  <a:pt x="10929" y="1357"/>
                </a:lnTo>
                <a:lnTo>
                  <a:pt x="5143" y="5143"/>
                </a:lnTo>
                <a:lnTo>
                  <a:pt x="1357" y="10929"/>
                </a:lnTo>
                <a:lnTo>
                  <a:pt x="0" y="18288"/>
                </a:lnTo>
                <a:lnTo>
                  <a:pt x="0" y="4888992"/>
                </a:lnTo>
                <a:lnTo>
                  <a:pt x="7620" y="4896612"/>
                </a:lnTo>
                <a:lnTo>
                  <a:pt x="18288" y="4896612"/>
                </a:lnTo>
                <a:lnTo>
                  <a:pt x="18288" y="36576"/>
                </a:lnTo>
                <a:lnTo>
                  <a:pt x="35052" y="18288"/>
                </a:lnTo>
                <a:lnTo>
                  <a:pt x="35052" y="36576"/>
                </a:lnTo>
                <a:lnTo>
                  <a:pt x="8135118" y="36576"/>
                </a:lnTo>
                <a:lnTo>
                  <a:pt x="8135118" y="18288"/>
                </a:lnTo>
                <a:lnTo>
                  <a:pt x="8153406" y="36576"/>
                </a:lnTo>
                <a:lnTo>
                  <a:pt x="8153406" y="4896612"/>
                </a:lnTo>
                <a:lnTo>
                  <a:pt x="8164074" y="4896612"/>
                </a:lnTo>
                <a:lnTo>
                  <a:pt x="8171694" y="4888992"/>
                </a:lnTo>
                <a:close/>
              </a:path>
              <a:path w="8171815" h="4897120">
                <a:moveTo>
                  <a:pt x="35052" y="36576"/>
                </a:moveTo>
                <a:lnTo>
                  <a:pt x="35052" y="18288"/>
                </a:lnTo>
                <a:lnTo>
                  <a:pt x="18288" y="36576"/>
                </a:lnTo>
                <a:lnTo>
                  <a:pt x="35052" y="36576"/>
                </a:lnTo>
                <a:close/>
              </a:path>
              <a:path w="8171815" h="4897120">
                <a:moveTo>
                  <a:pt x="35052" y="4861560"/>
                </a:moveTo>
                <a:lnTo>
                  <a:pt x="35052" y="36576"/>
                </a:lnTo>
                <a:lnTo>
                  <a:pt x="18288" y="36576"/>
                </a:lnTo>
                <a:lnTo>
                  <a:pt x="18288" y="4861560"/>
                </a:lnTo>
                <a:lnTo>
                  <a:pt x="35052" y="4861560"/>
                </a:lnTo>
                <a:close/>
              </a:path>
              <a:path w="8171815" h="4897120">
                <a:moveTo>
                  <a:pt x="8153406" y="4861560"/>
                </a:moveTo>
                <a:lnTo>
                  <a:pt x="18288" y="4861560"/>
                </a:lnTo>
                <a:lnTo>
                  <a:pt x="35052" y="4879848"/>
                </a:lnTo>
                <a:lnTo>
                  <a:pt x="35052" y="4896612"/>
                </a:lnTo>
                <a:lnTo>
                  <a:pt x="8135118" y="4896612"/>
                </a:lnTo>
                <a:lnTo>
                  <a:pt x="8135118" y="4879848"/>
                </a:lnTo>
                <a:lnTo>
                  <a:pt x="8153406" y="4861560"/>
                </a:lnTo>
                <a:close/>
              </a:path>
              <a:path w="8171815" h="4897120">
                <a:moveTo>
                  <a:pt x="35052" y="4896612"/>
                </a:moveTo>
                <a:lnTo>
                  <a:pt x="35052" y="4879848"/>
                </a:lnTo>
                <a:lnTo>
                  <a:pt x="18288" y="4861560"/>
                </a:lnTo>
                <a:lnTo>
                  <a:pt x="18288" y="4896612"/>
                </a:lnTo>
                <a:lnTo>
                  <a:pt x="35052" y="4896612"/>
                </a:lnTo>
                <a:close/>
              </a:path>
              <a:path w="8171815" h="4897120">
                <a:moveTo>
                  <a:pt x="8153406" y="36576"/>
                </a:moveTo>
                <a:lnTo>
                  <a:pt x="8135118" y="18288"/>
                </a:lnTo>
                <a:lnTo>
                  <a:pt x="8135118" y="36576"/>
                </a:lnTo>
                <a:lnTo>
                  <a:pt x="8153406" y="36576"/>
                </a:lnTo>
                <a:close/>
              </a:path>
              <a:path w="8171815" h="4897120">
                <a:moveTo>
                  <a:pt x="8153406" y="4861560"/>
                </a:moveTo>
                <a:lnTo>
                  <a:pt x="8153406" y="36576"/>
                </a:lnTo>
                <a:lnTo>
                  <a:pt x="8135118" y="36576"/>
                </a:lnTo>
                <a:lnTo>
                  <a:pt x="8135118" y="4861560"/>
                </a:lnTo>
                <a:lnTo>
                  <a:pt x="8153406" y="4861560"/>
                </a:lnTo>
                <a:close/>
              </a:path>
              <a:path w="8171815" h="4897120">
                <a:moveTo>
                  <a:pt x="8153406" y="4896612"/>
                </a:moveTo>
                <a:lnTo>
                  <a:pt x="8153406" y="4861560"/>
                </a:lnTo>
                <a:lnTo>
                  <a:pt x="8135118" y="4879848"/>
                </a:lnTo>
                <a:lnTo>
                  <a:pt x="8135118" y="4896612"/>
                </a:lnTo>
                <a:lnTo>
                  <a:pt x="8153406" y="4896612"/>
                </a:lnTo>
                <a:close/>
              </a:path>
            </a:pathLst>
          </a:custGeom>
          <a:solidFill>
            <a:srgbClr val="000000"/>
          </a:solidFill>
        </p:spPr>
        <p:txBody>
          <a:bodyPr wrap="square" lIns="0" tIns="0" rIns="0" bIns="0" rtlCol="0"/>
          <a:lstStyle/>
          <a:p>
            <a:endParaRPr/>
          </a:p>
        </p:txBody>
      </p:sp>
      <p:sp>
        <p:nvSpPr>
          <p:cNvPr id="5" name="object 5"/>
          <p:cNvSpPr txBox="1"/>
          <p:nvPr/>
        </p:nvSpPr>
        <p:spPr>
          <a:xfrm>
            <a:off x="1112005" y="2101087"/>
            <a:ext cx="7983220" cy="2132330"/>
          </a:xfrm>
          <a:prstGeom prst="rect">
            <a:avLst/>
          </a:prstGeom>
        </p:spPr>
        <p:txBody>
          <a:bodyPr vert="horz" wrap="square" lIns="0" tIns="12700" rIns="0" bIns="0" rtlCol="0">
            <a:spAutoFit/>
          </a:bodyPr>
          <a:lstStyle/>
          <a:p>
            <a:pPr marL="12700" marR="5080">
              <a:lnSpc>
                <a:spcPct val="100000"/>
              </a:lnSpc>
              <a:spcBef>
                <a:spcPts val="100"/>
              </a:spcBef>
            </a:pPr>
            <a:r>
              <a:rPr sz="2000" spc="-5" dirty="0">
                <a:latin typeface="Arial"/>
                <a:cs typeface="Arial"/>
              </a:rPr>
              <a:t>Résonateur (labial) </a:t>
            </a:r>
            <a:r>
              <a:rPr sz="2000" spc="-10" dirty="0">
                <a:latin typeface="Arial"/>
                <a:cs typeface="Arial"/>
              </a:rPr>
              <a:t>formé </a:t>
            </a:r>
            <a:r>
              <a:rPr sz="2000" dirty="0">
                <a:latin typeface="Arial"/>
                <a:cs typeface="Arial"/>
              </a:rPr>
              <a:t>à </a:t>
            </a:r>
            <a:r>
              <a:rPr sz="2000" spc="-5" dirty="0">
                <a:latin typeface="Arial"/>
                <a:cs typeface="Arial"/>
              </a:rPr>
              <a:t>la sortie </a:t>
            </a:r>
            <a:r>
              <a:rPr sz="2000" dirty="0">
                <a:latin typeface="Arial"/>
                <a:cs typeface="Arial"/>
              </a:rPr>
              <a:t>du </a:t>
            </a:r>
            <a:r>
              <a:rPr sz="2000" spc="-5" dirty="0">
                <a:latin typeface="Arial"/>
                <a:cs typeface="Arial"/>
              </a:rPr>
              <a:t>résonateur buccal (lèvres </a:t>
            </a:r>
            <a:r>
              <a:rPr sz="2000" dirty="0">
                <a:latin typeface="Arial"/>
                <a:cs typeface="Arial"/>
              </a:rPr>
              <a:t>sont  projetées </a:t>
            </a:r>
            <a:r>
              <a:rPr sz="2000" spc="-5" dirty="0">
                <a:latin typeface="Arial"/>
                <a:cs typeface="Arial"/>
              </a:rPr>
              <a:t>vers</a:t>
            </a:r>
            <a:r>
              <a:rPr sz="2000" spc="-50" dirty="0">
                <a:latin typeface="Arial"/>
                <a:cs typeface="Arial"/>
              </a:rPr>
              <a:t> </a:t>
            </a:r>
            <a:r>
              <a:rPr sz="2000" spc="-5" dirty="0">
                <a:latin typeface="Arial"/>
                <a:cs typeface="Arial"/>
              </a:rPr>
              <a:t>l’avant).</a:t>
            </a:r>
            <a:endParaRPr sz="2000">
              <a:latin typeface="Arial"/>
              <a:cs typeface="Arial"/>
            </a:endParaRPr>
          </a:p>
          <a:p>
            <a:pPr marL="12700">
              <a:lnSpc>
                <a:spcPct val="100000"/>
              </a:lnSpc>
            </a:pPr>
            <a:r>
              <a:rPr sz="2000" dirty="0">
                <a:latin typeface="Arial"/>
                <a:cs typeface="Arial"/>
              </a:rPr>
              <a:t>Le critère de </a:t>
            </a:r>
            <a:r>
              <a:rPr sz="2000" spc="-5" dirty="0">
                <a:latin typeface="Arial"/>
                <a:cs typeface="Arial"/>
              </a:rPr>
              <a:t>labialité </a:t>
            </a:r>
            <a:r>
              <a:rPr sz="2000" dirty="0">
                <a:latin typeface="Arial"/>
                <a:cs typeface="Arial"/>
              </a:rPr>
              <a:t>permet de distinguer </a:t>
            </a:r>
            <a:r>
              <a:rPr sz="2000" spc="-5" dirty="0">
                <a:latin typeface="Arial"/>
                <a:cs typeface="Arial"/>
              </a:rPr>
              <a:t>les</a:t>
            </a:r>
            <a:r>
              <a:rPr sz="2000" spc="-155" dirty="0">
                <a:latin typeface="Arial"/>
                <a:cs typeface="Arial"/>
              </a:rPr>
              <a:t> </a:t>
            </a:r>
            <a:r>
              <a:rPr sz="2000" dirty="0">
                <a:latin typeface="Arial"/>
                <a:cs typeface="Arial"/>
              </a:rPr>
              <a:t>:</a:t>
            </a:r>
            <a:endParaRPr sz="2000">
              <a:latin typeface="Arial"/>
              <a:cs typeface="Arial"/>
            </a:endParaRPr>
          </a:p>
          <a:p>
            <a:pPr>
              <a:lnSpc>
                <a:spcPct val="100000"/>
              </a:lnSpc>
            </a:pPr>
            <a:endParaRPr sz="1900">
              <a:latin typeface="Arial"/>
              <a:cs typeface="Arial"/>
            </a:endParaRPr>
          </a:p>
          <a:p>
            <a:pPr marL="166370" indent="-154305">
              <a:lnSpc>
                <a:spcPct val="100000"/>
              </a:lnSpc>
              <a:buChar char="-"/>
              <a:tabLst>
                <a:tab pos="167005" algn="l"/>
                <a:tab pos="5187950" algn="l"/>
                <a:tab pos="6204585" algn="l"/>
                <a:tab pos="6440805" algn="l"/>
                <a:tab pos="6905625" algn="l"/>
              </a:tabLst>
            </a:pPr>
            <a:r>
              <a:rPr sz="2000" spc="-5" dirty="0">
                <a:latin typeface="Arial"/>
                <a:cs typeface="Arial"/>
              </a:rPr>
              <a:t>voyelles labiales </a:t>
            </a:r>
            <a:r>
              <a:rPr sz="2000" dirty="0">
                <a:latin typeface="Arial"/>
                <a:cs typeface="Arial"/>
              </a:rPr>
              <a:t>(ou arrondies,</a:t>
            </a:r>
            <a:r>
              <a:rPr sz="2000" spc="-25" dirty="0">
                <a:latin typeface="Arial"/>
                <a:cs typeface="Arial"/>
              </a:rPr>
              <a:t> </a:t>
            </a:r>
            <a:r>
              <a:rPr sz="2000" dirty="0">
                <a:latin typeface="Arial"/>
                <a:cs typeface="Arial"/>
              </a:rPr>
              <a:t>“rounded”)</a:t>
            </a:r>
            <a:r>
              <a:rPr sz="2000" spc="-35" dirty="0">
                <a:latin typeface="Arial"/>
                <a:cs typeface="Arial"/>
              </a:rPr>
              <a:t> </a:t>
            </a:r>
            <a:r>
              <a:rPr sz="2000" dirty="0">
                <a:latin typeface="Arial"/>
                <a:cs typeface="Arial"/>
              </a:rPr>
              <a:t>:	</a:t>
            </a:r>
            <a:r>
              <a:rPr sz="2000" spc="-370" dirty="0">
                <a:latin typeface="Arial"/>
                <a:cs typeface="Arial"/>
              </a:rPr>
              <a:t>/</a:t>
            </a:r>
            <a:r>
              <a:rPr sz="2000" spc="-370" dirty="0">
                <a:latin typeface="IPAexGothic"/>
                <a:cs typeface="IPAexGothic"/>
              </a:rPr>
              <a:t>yuoccœ˜	</a:t>
            </a:r>
            <a:r>
              <a:rPr sz="2000" spc="-1310" dirty="0">
                <a:latin typeface="IPAexGothic"/>
                <a:cs typeface="IPAexGothic"/>
              </a:rPr>
              <a:t>œ˜˜	</a:t>
            </a:r>
            <a:r>
              <a:rPr sz="2000" spc="-565" dirty="0">
                <a:latin typeface="IPAexGothic"/>
                <a:cs typeface="IPAexGothic"/>
              </a:rPr>
              <a:t>øɑɑ˜	</a:t>
            </a:r>
            <a:r>
              <a:rPr sz="2000" dirty="0">
                <a:latin typeface="Arial"/>
                <a:cs typeface="Arial"/>
              </a:rPr>
              <a:t>/</a:t>
            </a:r>
            <a:endParaRPr sz="2000">
              <a:latin typeface="Arial"/>
              <a:cs typeface="Arial"/>
            </a:endParaRPr>
          </a:p>
          <a:p>
            <a:pPr marL="12700" marR="7620">
              <a:lnSpc>
                <a:spcPts val="2180"/>
              </a:lnSpc>
              <a:spcBef>
                <a:spcPts val="475"/>
              </a:spcBef>
              <a:buChar char="-"/>
              <a:tabLst>
                <a:tab pos="167005" algn="l"/>
                <a:tab pos="1351915" algn="l"/>
                <a:tab pos="2044064" algn="l"/>
                <a:tab pos="2357755" algn="l"/>
                <a:tab pos="3174365" algn="l"/>
                <a:tab pos="3810000" algn="l"/>
                <a:tab pos="4500245" algn="l"/>
                <a:tab pos="5896610" algn="l"/>
                <a:tab pos="6995159" algn="l"/>
              </a:tabLst>
            </a:pPr>
            <a:r>
              <a:rPr sz="2000" spc="-10" dirty="0">
                <a:latin typeface="Arial"/>
                <a:cs typeface="Arial"/>
              </a:rPr>
              <a:t>v</a:t>
            </a:r>
            <a:r>
              <a:rPr sz="2000" dirty="0">
                <a:latin typeface="Arial"/>
                <a:cs typeface="Arial"/>
              </a:rPr>
              <a:t>o</a:t>
            </a:r>
            <a:r>
              <a:rPr sz="2000" spc="-10" dirty="0">
                <a:latin typeface="Arial"/>
                <a:cs typeface="Arial"/>
              </a:rPr>
              <a:t>y</a:t>
            </a:r>
            <a:r>
              <a:rPr sz="2000" dirty="0">
                <a:latin typeface="Arial"/>
                <a:cs typeface="Arial"/>
              </a:rPr>
              <a:t>e</a:t>
            </a:r>
            <a:r>
              <a:rPr sz="2000" spc="-5" dirty="0">
                <a:latin typeface="Arial"/>
                <a:cs typeface="Arial"/>
              </a:rPr>
              <a:t>ll</a:t>
            </a:r>
            <a:r>
              <a:rPr sz="2000" dirty="0">
                <a:latin typeface="Arial"/>
                <a:cs typeface="Arial"/>
              </a:rPr>
              <a:t>es	non	</a:t>
            </a:r>
            <a:r>
              <a:rPr sz="2000" spc="-5" dirty="0">
                <a:latin typeface="Arial"/>
                <a:cs typeface="Arial"/>
              </a:rPr>
              <a:t>l</a:t>
            </a:r>
            <a:r>
              <a:rPr sz="2000" dirty="0">
                <a:latin typeface="Arial"/>
                <a:cs typeface="Arial"/>
              </a:rPr>
              <a:t>ab</a:t>
            </a:r>
            <a:r>
              <a:rPr sz="2000" spc="-5" dirty="0">
                <a:latin typeface="Arial"/>
                <a:cs typeface="Arial"/>
              </a:rPr>
              <a:t>i</a:t>
            </a:r>
            <a:r>
              <a:rPr sz="2000" dirty="0">
                <a:latin typeface="Arial"/>
                <a:cs typeface="Arial"/>
              </a:rPr>
              <a:t>a</a:t>
            </a:r>
            <a:r>
              <a:rPr sz="2000" spc="-5" dirty="0">
                <a:latin typeface="Arial"/>
                <a:cs typeface="Arial"/>
              </a:rPr>
              <a:t>l</a:t>
            </a:r>
            <a:r>
              <a:rPr sz="2000" dirty="0">
                <a:latin typeface="Arial"/>
                <a:cs typeface="Arial"/>
              </a:rPr>
              <a:t>es	(ou	</a:t>
            </a:r>
            <a:r>
              <a:rPr sz="2000" spc="-15" dirty="0">
                <a:latin typeface="Arial"/>
                <a:cs typeface="Arial"/>
              </a:rPr>
              <a:t>n</a:t>
            </a:r>
            <a:r>
              <a:rPr sz="2000" dirty="0">
                <a:latin typeface="Arial"/>
                <a:cs typeface="Arial"/>
              </a:rPr>
              <a:t>on	</a:t>
            </a:r>
            <a:r>
              <a:rPr sz="2000" spc="-15" dirty="0">
                <a:latin typeface="Arial"/>
                <a:cs typeface="Arial"/>
              </a:rPr>
              <a:t>a</a:t>
            </a:r>
            <a:r>
              <a:rPr sz="2000" spc="-10" dirty="0">
                <a:latin typeface="Arial"/>
                <a:cs typeface="Arial"/>
              </a:rPr>
              <a:t>r</a:t>
            </a:r>
            <a:r>
              <a:rPr sz="2000" dirty="0">
                <a:latin typeface="Arial"/>
                <a:cs typeface="Arial"/>
              </a:rPr>
              <a:t>ro</a:t>
            </a:r>
            <a:r>
              <a:rPr sz="2000" spc="-15" dirty="0">
                <a:latin typeface="Arial"/>
                <a:cs typeface="Arial"/>
              </a:rPr>
              <a:t>n</a:t>
            </a:r>
            <a:r>
              <a:rPr sz="2000" dirty="0">
                <a:latin typeface="Arial"/>
                <a:cs typeface="Arial"/>
              </a:rPr>
              <a:t>d</a:t>
            </a:r>
            <a:r>
              <a:rPr sz="2000" spc="-5" dirty="0">
                <a:latin typeface="Arial"/>
                <a:cs typeface="Arial"/>
              </a:rPr>
              <a:t>i</a:t>
            </a:r>
            <a:r>
              <a:rPr sz="2000" dirty="0">
                <a:latin typeface="Arial"/>
                <a:cs typeface="Arial"/>
              </a:rPr>
              <a:t>e</a:t>
            </a:r>
            <a:r>
              <a:rPr sz="2000" spc="5" dirty="0">
                <a:latin typeface="Arial"/>
                <a:cs typeface="Arial"/>
              </a:rPr>
              <a:t>s</a:t>
            </a:r>
            <a:r>
              <a:rPr sz="2000" dirty="0">
                <a:latin typeface="Arial"/>
                <a:cs typeface="Arial"/>
              </a:rPr>
              <a:t>,	é</a:t>
            </a:r>
            <a:r>
              <a:rPr sz="2000" spc="-10" dirty="0">
                <a:latin typeface="Arial"/>
                <a:cs typeface="Arial"/>
              </a:rPr>
              <a:t>t</a:t>
            </a:r>
            <a:r>
              <a:rPr sz="2000" spc="-15" dirty="0">
                <a:latin typeface="Arial"/>
                <a:cs typeface="Arial"/>
              </a:rPr>
              <a:t>i</a:t>
            </a:r>
            <a:r>
              <a:rPr sz="2000" spc="-10" dirty="0">
                <a:latin typeface="Arial"/>
                <a:cs typeface="Arial"/>
              </a:rPr>
              <a:t>r</a:t>
            </a:r>
            <a:r>
              <a:rPr sz="2000" dirty="0">
                <a:latin typeface="Arial"/>
                <a:cs typeface="Arial"/>
              </a:rPr>
              <a:t>ée</a:t>
            </a:r>
            <a:r>
              <a:rPr sz="2000" spc="5" dirty="0">
                <a:latin typeface="Arial"/>
                <a:cs typeface="Arial"/>
              </a:rPr>
              <a:t>s</a:t>
            </a:r>
            <a:r>
              <a:rPr sz="2000" dirty="0">
                <a:latin typeface="Arial"/>
                <a:cs typeface="Arial"/>
              </a:rPr>
              <a:t>,	</a:t>
            </a:r>
            <a:r>
              <a:rPr sz="2000" spc="-15" dirty="0">
                <a:latin typeface="Arial"/>
                <a:cs typeface="Arial"/>
              </a:rPr>
              <a:t>é</a:t>
            </a:r>
            <a:r>
              <a:rPr sz="2000" spc="5" dirty="0">
                <a:latin typeface="Arial"/>
                <a:cs typeface="Arial"/>
              </a:rPr>
              <a:t>c</a:t>
            </a:r>
            <a:r>
              <a:rPr sz="2000" spc="-15" dirty="0">
                <a:latin typeface="Arial"/>
                <a:cs typeface="Arial"/>
              </a:rPr>
              <a:t>a</a:t>
            </a:r>
            <a:r>
              <a:rPr sz="2000" dirty="0">
                <a:latin typeface="Arial"/>
                <a:cs typeface="Arial"/>
              </a:rPr>
              <a:t>r</a:t>
            </a:r>
            <a:r>
              <a:rPr sz="2000" spc="-20" dirty="0">
                <a:latin typeface="Arial"/>
                <a:cs typeface="Arial"/>
              </a:rPr>
              <a:t>t</a:t>
            </a:r>
            <a:r>
              <a:rPr sz="2000" spc="-15" dirty="0">
                <a:latin typeface="Arial"/>
                <a:cs typeface="Arial"/>
              </a:rPr>
              <a:t>é</a:t>
            </a:r>
            <a:r>
              <a:rPr sz="2000" dirty="0">
                <a:latin typeface="Arial"/>
                <a:cs typeface="Arial"/>
              </a:rPr>
              <a:t>es  </a:t>
            </a:r>
            <a:r>
              <a:rPr sz="2000" spc="-5" dirty="0">
                <a:latin typeface="Arial"/>
                <a:cs typeface="Arial"/>
              </a:rPr>
              <a:t>“unrounded”)</a:t>
            </a:r>
            <a:r>
              <a:rPr sz="2000" spc="20" dirty="0">
                <a:latin typeface="Arial"/>
                <a:cs typeface="Arial"/>
              </a:rPr>
              <a:t> </a:t>
            </a:r>
            <a:r>
              <a:rPr sz="2000" dirty="0">
                <a:latin typeface="Arial"/>
                <a:cs typeface="Arial"/>
              </a:rPr>
              <a:t>:</a:t>
            </a:r>
            <a:r>
              <a:rPr sz="2000" spc="60" dirty="0">
                <a:latin typeface="Arial"/>
                <a:cs typeface="Arial"/>
              </a:rPr>
              <a:t> </a:t>
            </a:r>
            <a:r>
              <a:rPr sz="2000" spc="-340" dirty="0">
                <a:latin typeface="Arial"/>
                <a:cs typeface="Arial"/>
              </a:rPr>
              <a:t>/</a:t>
            </a:r>
            <a:r>
              <a:rPr sz="2000" spc="-340" dirty="0">
                <a:latin typeface="IPAexGothic"/>
                <a:cs typeface="IPAexGothic"/>
              </a:rPr>
              <a:t>iecca˜	</a:t>
            </a:r>
            <a:r>
              <a:rPr sz="2000" dirty="0">
                <a:latin typeface="Arial"/>
                <a:cs typeface="Arial"/>
              </a:rPr>
              <a:t>/</a:t>
            </a:r>
            <a:endParaRPr sz="2000">
              <a:latin typeface="Arial"/>
              <a:cs typeface="Arial"/>
            </a:endParaRPr>
          </a:p>
        </p:txBody>
      </p:sp>
      <p:sp>
        <p:nvSpPr>
          <p:cNvPr id="6" name="object 6"/>
          <p:cNvSpPr txBox="1"/>
          <p:nvPr/>
        </p:nvSpPr>
        <p:spPr>
          <a:xfrm>
            <a:off x="901693" y="6063485"/>
            <a:ext cx="8190230" cy="608330"/>
          </a:xfrm>
          <a:prstGeom prst="rect">
            <a:avLst/>
          </a:prstGeom>
        </p:spPr>
        <p:txBody>
          <a:bodyPr vert="horz" wrap="square" lIns="0" tIns="12700" rIns="0" bIns="0" rtlCol="0">
            <a:spAutoFit/>
          </a:bodyPr>
          <a:lstStyle/>
          <a:p>
            <a:pPr marL="222885">
              <a:lnSpc>
                <a:spcPts val="2290"/>
              </a:lnSpc>
              <a:spcBef>
                <a:spcPts val="100"/>
              </a:spcBef>
            </a:pPr>
            <a:r>
              <a:rPr sz="2000" b="1" spc="-20" dirty="0">
                <a:latin typeface="Arial"/>
                <a:cs typeface="Arial"/>
              </a:rPr>
              <a:t>Tendance </a:t>
            </a:r>
            <a:r>
              <a:rPr sz="2000" b="1" dirty="0">
                <a:latin typeface="Arial"/>
                <a:cs typeface="Arial"/>
              </a:rPr>
              <a:t>à </a:t>
            </a:r>
            <a:r>
              <a:rPr sz="2000" b="1" spc="-5" dirty="0">
                <a:latin typeface="Arial"/>
                <a:cs typeface="Arial"/>
              </a:rPr>
              <a:t>la </a:t>
            </a:r>
            <a:r>
              <a:rPr sz="2000" b="1" spc="-10" dirty="0">
                <a:latin typeface="Arial"/>
                <a:cs typeface="Arial"/>
              </a:rPr>
              <a:t>labialisation </a:t>
            </a:r>
            <a:r>
              <a:rPr sz="2000" b="1" dirty="0">
                <a:latin typeface="Arial"/>
                <a:cs typeface="Arial"/>
              </a:rPr>
              <a:t>en </a:t>
            </a:r>
            <a:r>
              <a:rPr sz="2000" b="1" spc="-5" dirty="0">
                <a:latin typeface="Arial"/>
                <a:cs typeface="Arial"/>
              </a:rPr>
              <a:t>Français </a:t>
            </a:r>
            <a:r>
              <a:rPr sz="2000" dirty="0">
                <a:latin typeface="Arial"/>
                <a:cs typeface="Arial"/>
              </a:rPr>
              <a:t>; </a:t>
            </a:r>
            <a:r>
              <a:rPr sz="2000" spc="-5" dirty="0">
                <a:latin typeface="Arial"/>
                <a:cs typeface="Arial"/>
              </a:rPr>
              <a:t>la </a:t>
            </a:r>
            <a:r>
              <a:rPr sz="2000" dirty="0">
                <a:latin typeface="Arial"/>
                <a:cs typeface="Arial"/>
              </a:rPr>
              <a:t>labialisation </a:t>
            </a:r>
            <a:r>
              <a:rPr sz="2000" spc="-5" dirty="0">
                <a:latin typeface="Arial"/>
                <a:cs typeface="Arial"/>
              </a:rPr>
              <a:t>est</a:t>
            </a:r>
            <a:r>
              <a:rPr sz="2000" spc="350" dirty="0">
                <a:latin typeface="Arial"/>
                <a:cs typeface="Arial"/>
              </a:rPr>
              <a:t> </a:t>
            </a:r>
            <a:r>
              <a:rPr sz="2000" spc="-5" dirty="0">
                <a:latin typeface="Arial"/>
                <a:cs typeface="Arial"/>
              </a:rPr>
              <a:t>la </a:t>
            </a:r>
            <a:r>
              <a:rPr sz="2000" dirty="0">
                <a:latin typeface="Arial"/>
                <a:cs typeface="Arial"/>
              </a:rPr>
              <a:t>plus</a:t>
            </a:r>
            <a:endParaRPr sz="2000">
              <a:latin typeface="Arial"/>
              <a:cs typeface="Arial"/>
            </a:endParaRPr>
          </a:p>
          <a:p>
            <a:pPr marL="12700">
              <a:lnSpc>
                <a:spcPts val="2290"/>
              </a:lnSpc>
              <a:tabLst>
                <a:tab pos="4381500" algn="l"/>
              </a:tabLst>
            </a:pPr>
            <a:r>
              <a:rPr sz="2000" u="heavy" dirty="0">
                <a:uFill>
                  <a:solidFill>
                    <a:srgbClr val="000000"/>
                  </a:solidFill>
                </a:uFill>
                <a:latin typeface="Arial"/>
                <a:cs typeface="Arial"/>
              </a:rPr>
              <a:t>  </a:t>
            </a:r>
            <a:r>
              <a:rPr sz="2000" u="heavy" spc="-195" dirty="0">
                <a:uFill>
                  <a:solidFill>
                    <a:srgbClr val="000000"/>
                  </a:solidFill>
                </a:uFill>
                <a:latin typeface="Arial"/>
                <a:cs typeface="Arial"/>
              </a:rPr>
              <a:t> </a:t>
            </a:r>
            <a:r>
              <a:rPr sz="2000" dirty="0">
                <a:latin typeface="Arial"/>
                <a:cs typeface="Arial"/>
              </a:rPr>
              <a:t>marquée pour </a:t>
            </a:r>
            <a:r>
              <a:rPr sz="2000" spc="-5" dirty="0">
                <a:latin typeface="Arial"/>
                <a:cs typeface="Arial"/>
              </a:rPr>
              <a:t>la </a:t>
            </a:r>
            <a:r>
              <a:rPr sz="2000" dirty="0">
                <a:latin typeface="Arial"/>
                <a:cs typeface="Arial"/>
              </a:rPr>
              <a:t>série</a:t>
            </a:r>
            <a:r>
              <a:rPr sz="2000" spc="-35" dirty="0">
                <a:latin typeface="Arial"/>
                <a:cs typeface="Arial"/>
              </a:rPr>
              <a:t> </a:t>
            </a:r>
            <a:r>
              <a:rPr sz="2000" spc="-5" dirty="0">
                <a:latin typeface="Arial"/>
                <a:cs typeface="Arial"/>
              </a:rPr>
              <a:t>vélaire </a:t>
            </a:r>
            <a:r>
              <a:rPr sz="2000" spc="-305" dirty="0">
                <a:latin typeface="Arial"/>
                <a:cs typeface="Arial"/>
              </a:rPr>
              <a:t>/</a:t>
            </a:r>
            <a:r>
              <a:rPr sz="2000" spc="-305" dirty="0">
                <a:latin typeface="IPAexGothic"/>
                <a:cs typeface="IPAexGothic"/>
              </a:rPr>
              <a:t>uocɑc˜	</a:t>
            </a:r>
            <a:r>
              <a:rPr sz="2000" spc="-775" dirty="0">
                <a:latin typeface="Arial"/>
                <a:cs typeface="Arial"/>
              </a:rPr>
              <a:t>/</a:t>
            </a:r>
            <a:r>
              <a:rPr sz="2000" spc="-775" dirty="0">
                <a:latin typeface="IPAexGothic"/>
                <a:cs typeface="IPAexGothic"/>
              </a:rPr>
              <a:t>˜</a:t>
            </a:r>
            <a:r>
              <a:rPr sz="2000" spc="5" dirty="0">
                <a:latin typeface="IPAexGothic"/>
                <a:cs typeface="IPAexGothic"/>
              </a:rPr>
              <a:t> </a:t>
            </a:r>
            <a:r>
              <a:rPr sz="2000" dirty="0">
                <a:latin typeface="Arial"/>
                <a:cs typeface="Arial"/>
              </a:rPr>
              <a:t>.</a:t>
            </a:r>
            <a:endParaRPr sz="2000">
              <a:latin typeface="Arial"/>
              <a:cs typeface="Arial"/>
            </a:endParaRPr>
          </a:p>
        </p:txBody>
      </p:sp>
      <p:grpSp>
        <p:nvGrpSpPr>
          <p:cNvPr id="7" name="object 7"/>
          <p:cNvGrpSpPr/>
          <p:nvPr/>
        </p:nvGrpSpPr>
        <p:grpSpPr>
          <a:xfrm>
            <a:off x="2356104" y="4110228"/>
            <a:ext cx="6032500" cy="1910080"/>
            <a:chOff x="2356104" y="4110228"/>
            <a:chExt cx="6032500" cy="1910080"/>
          </a:xfrm>
        </p:grpSpPr>
        <p:sp>
          <p:nvSpPr>
            <p:cNvPr id="8" name="object 8"/>
            <p:cNvSpPr/>
            <p:nvPr/>
          </p:nvSpPr>
          <p:spPr>
            <a:xfrm>
              <a:off x="5407152" y="4110228"/>
              <a:ext cx="2980944" cy="190957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6925056" y="4715256"/>
              <a:ext cx="477520" cy="629920"/>
            </a:xfrm>
            <a:custGeom>
              <a:avLst/>
              <a:gdLst/>
              <a:ahLst/>
              <a:cxnLst/>
              <a:rect l="l" t="t" r="r" b="b"/>
              <a:pathLst>
                <a:path w="477520" h="629920">
                  <a:moveTo>
                    <a:pt x="477012" y="330708"/>
                  </a:moveTo>
                  <a:lnTo>
                    <a:pt x="477012" y="298704"/>
                  </a:lnTo>
                  <a:lnTo>
                    <a:pt x="472440" y="251460"/>
                  </a:lnTo>
                  <a:lnTo>
                    <a:pt x="458724" y="193548"/>
                  </a:lnTo>
                  <a:lnTo>
                    <a:pt x="435864" y="140208"/>
                  </a:lnTo>
                  <a:lnTo>
                    <a:pt x="408432" y="92964"/>
                  </a:lnTo>
                  <a:lnTo>
                    <a:pt x="373380" y="54864"/>
                  </a:lnTo>
                  <a:lnTo>
                    <a:pt x="362712" y="47244"/>
                  </a:lnTo>
                  <a:lnTo>
                    <a:pt x="353568" y="39624"/>
                  </a:lnTo>
                  <a:lnTo>
                    <a:pt x="342900" y="32004"/>
                  </a:lnTo>
                  <a:lnTo>
                    <a:pt x="321564" y="19812"/>
                  </a:lnTo>
                  <a:lnTo>
                    <a:pt x="309372" y="15240"/>
                  </a:lnTo>
                  <a:lnTo>
                    <a:pt x="298704" y="10668"/>
                  </a:lnTo>
                  <a:lnTo>
                    <a:pt x="286512" y="6096"/>
                  </a:lnTo>
                  <a:lnTo>
                    <a:pt x="275844" y="4572"/>
                  </a:lnTo>
                  <a:lnTo>
                    <a:pt x="263652" y="1524"/>
                  </a:lnTo>
                  <a:lnTo>
                    <a:pt x="251460" y="0"/>
                  </a:lnTo>
                  <a:lnTo>
                    <a:pt x="225552" y="0"/>
                  </a:lnTo>
                  <a:lnTo>
                    <a:pt x="213360" y="1524"/>
                  </a:lnTo>
                  <a:lnTo>
                    <a:pt x="201168" y="4572"/>
                  </a:lnTo>
                  <a:lnTo>
                    <a:pt x="190500" y="6096"/>
                  </a:lnTo>
                  <a:lnTo>
                    <a:pt x="134112" y="32004"/>
                  </a:lnTo>
                  <a:lnTo>
                    <a:pt x="114300" y="47244"/>
                  </a:lnTo>
                  <a:lnTo>
                    <a:pt x="103632" y="54864"/>
                  </a:lnTo>
                  <a:lnTo>
                    <a:pt x="68580" y="92964"/>
                  </a:lnTo>
                  <a:lnTo>
                    <a:pt x="41148" y="140208"/>
                  </a:lnTo>
                  <a:lnTo>
                    <a:pt x="18288" y="193548"/>
                  </a:lnTo>
                  <a:lnTo>
                    <a:pt x="4572" y="251460"/>
                  </a:lnTo>
                  <a:lnTo>
                    <a:pt x="0" y="298704"/>
                  </a:lnTo>
                  <a:lnTo>
                    <a:pt x="0" y="330708"/>
                  </a:lnTo>
                  <a:lnTo>
                    <a:pt x="4572" y="377952"/>
                  </a:lnTo>
                  <a:lnTo>
                    <a:pt x="10668" y="406908"/>
                  </a:lnTo>
                  <a:lnTo>
                    <a:pt x="18288" y="435864"/>
                  </a:lnTo>
                  <a:lnTo>
                    <a:pt x="19812" y="439782"/>
                  </a:lnTo>
                  <a:lnTo>
                    <a:pt x="19812" y="284988"/>
                  </a:lnTo>
                  <a:lnTo>
                    <a:pt x="28956" y="225552"/>
                  </a:lnTo>
                  <a:lnTo>
                    <a:pt x="28956" y="227076"/>
                  </a:lnTo>
                  <a:lnTo>
                    <a:pt x="36576" y="198120"/>
                  </a:lnTo>
                  <a:lnTo>
                    <a:pt x="36576" y="199644"/>
                  </a:lnTo>
                  <a:lnTo>
                    <a:pt x="45720" y="172212"/>
                  </a:lnTo>
                  <a:lnTo>
                    <a:pt x="45720" y="173736"/>
                  </a:lnTo>
                  <a:lnTo>
                    <a:pt x="57912" y="147828"/>
                  </a:lnTo>
                  <a:lnTo>
                    <a:pt x="57912" y="149352"/>
                  </a:lnTo>
                  <a:lnTo>
                    <a:pt x="70104" y="124968"/>
                  </a:lnTo>
                  <a:lnTo>
                    <a:pt x="70104" y="126492"/>
                  </a:lnTo>
                  <a:lnTo>
                    <a:pt x="83820" y="107289"/>
                  </a:lnTo>
                  <a:lnTo>
                    <a:pt x="83820" y="105156"/>
                  </a:lnTo>
                  <a:lnTo>
                    <a:pt x="100584" y="85344"/>
                  </a:lnTo>
                  <a:lnTo>
                    <a:pt x="100584" y="86868"/>
                  </a:lnTo>
                  <a:lnTo>
                    <a:pt x="117348" y="68580"/>
                  </a:lnTo>
                  <a:lnTo>
                    <a:pt x="126492" y="60960"/>
                  </a:lnTo>
                  <a:lnTo>
                    <a:pt x="134112" y="55880"/>
                  </a:lnTo>
                  <a:lnTo>
                    <a:pt x="134112" y="54864"/>
                  </a:lnTo>
                  <a:lnTo>
                    <a:pt x="144780" y="47244"/>
                  </a:lnTo>
                  <a:lnTo>
                    <a:pt x="144780" y="48768"/>
                  </a:lnTo>
                  <a:lnTo>
                    <a:pt x="153924" y="42672"/>
                  </a:lnTo>
                  <a:lnTo>
                    <a:pt x="163068" y="37446"/>
                  </a:lnTo>
                  <a:lnTo>
                    <a:pt x="163068" y="36576"/>
                  </a:lnTo>
                  <a:lnTo>
                    <a:pt x="173736" y="32004"/>
                  </a:lnTo>
                  <a:lnTo>
                    <a:pt x="205740" y="22860"/>
                  </a:lnTo>
                  <a:lnTo>
                    <a:pt x="227076" y="19812"/>
                  </a:lnTo>
                  <a:lnTo>
                    <a:pt x="249936" y="19812"/>
                  </a:lnTo>
                  <a:lnTo>
                    <a:pt x="303276" y="32004"/>
                  </a:lnTo>
                  <a:lnTo>
                    <a:pt x="332232" y="48768"/>
                  </a:lnTo>
                  <a:lnTo>
                    <a:pt x="332232" y="47244"/>
                  </a:lnTo>
                  <a:lnTo>
                    <a:pt x="341376" y="54864"/>
                  </a:lnTo>
                  <a:lnTo>
                    <a:pt x="350520" y="60960"/>
                  </a:lnTo>
                  <a:lnTo>
                    <a:pt x="359664" y="68580"/>
                  </a:lnTo>
                  <a:lnTo>
                    <a:pt x="376428" y="86868"/>
                  </a:lnTo>
                  <a:lnTo>
                    <a:pt x="376428" y="85344"/>
                  </a:lnTo>
                  <a:lnTo>
                    <a:pt x="393192" y="105156"/>
                  </a:lnTo>
                  <a:lnTo>
                    <a:pt x="393192" y="107289"/>
                  </a:lnTo>
                  <a:lnTo>
                    <a:pt x="406908" y="126492"/>
                  </a:lnTo>
                  <a:lnTo>
                    <a:pt x="406908" y="124968"/>
                  </a:lnTo>
                  <a:lnTo>
                    <a:pt x="419100" y="149352"/>
                  </a:lnTo>
                  <a:lnTo>
                    <a:pt x="419100" y="147828"/>
                  </a:lnTo>
                  <a:lnTo>
                    <a:pt x="431292" y="173736"/>
                  </a:lnTo>
                  <a:lnTo>
                    <a:pt x="431292" y="176130"/>
                  </a:lnTo>
                  <a:lnTo>
                    <a:pt x="440436" y="199644"/>
                  </a:lnTo>
                  <a:lnTo>
                    <a:pt x="440436" y="198120"/>
                  </a:lnTo>
                  <a:lnTo>
                    <a:pt x="448056" y="227076"/>
                  </a:lnTo>
                  <a:lnTo>
                    <a:pt x="448056" y="225552"/>
                  </a:lnTo>
                  <a:lnTo>
                    <a:pt x="452628" y="254508"/>
                  </a:lnTo>
                  <a:lnTo>
                    <a:pt x="455676" y="284988"/>
                  </a:lnTo>
                  <a:lnTo>
                    <a:pt x="455676" y="283464"/>
                  </a:lnTo>
                  <a:lnTo>
                    <a:pt x="457200" y="300228"/>
                  </a:lnTo>
                  <a:lnTo>
                    <a:pt x="457200" y="439782"/>
                  </a:lnTo>
                  <a:lnTo>
                    <a:pt x="458724" y="435864"/>
                  </a:lnTo>
                  <a:lnTo>
                    <a:pt x="466344" y="406908"/>
                  </a:lnTo>
                  <a:lnTo>
                    <a:pt x="472440" y="377952"/>
                  </a:lnTo>
                  <a:lnTo>
                    <a:pt x="477012" y="330708"/>
                  </a:lnTo>
                  <a:close/>
                </a:path>
                <a:path w="477520" h="629920">
                  <a:moveTo>
                    <a:pt x="85344" y="524256"/>
                  </a:moveTo>
                  <a:lnTo>
                    <a:pt x="70104" y="502920"/>
                  </a:lnTo>
                  <a:lnTo>
                    <a:pt x="70104" y="504444"/>
                  </a:lnTo>
                  <a:lnTo>
                    <a:pt x="57912" y="480060"/>
                  </a:lnTo>
                  <a:lnTo>
                    <a:pt x="57912" y="481584"/>
                  </a:lnTo>
                  <a:lnTo>
                    <a:pt x="45720" y="455676"/>
                  </a:lnTo>
                  <a:lnTo>
                    <a:pt x="45720" y="457200"/>
                  </a:lnTo>
                  <a:lnTo>
                    <a:pt x="36576" y="429768"/>
                  </a:lnTo>
                  <a:lnTo>
                    <a:pt x="36576" y="431292"/>
                  </a:lnTo>
                  <a:lnTo>
                    <a:pt x="28956" y="402336"/>
                  </a:lnTo>
                  <a:lnTo>
                    <a:pt x="28956" y="403860"/>
                  </a:lnTo>
                  <a:lnTo>
                    <a:pt x="19812" y="344424"/>
                  </a:lnTo>
                  <a:lnTo>
                    <a:pt x="19812" y="439782"/>
                  </a:lnTo>
                  <a:lnTo>
                    <a:pt x="41148" y="489204"/>
                  </a:lnTo>
                  <a:lnTo>
                    <a:pt x="68580" y="536448"/>
                  </a:lnTo>
                  <a:lnTo>
                    <a:pt x="83820" y="554458"/>
                  </a:lnTo>
                  <a:lnTo>
                    <a:pt x="83820" y="524256"/>
                  </a:lnTo>
                  <a:lnTo>
                    <a:pt x="85344" y="524256"/>
                  </a:lnTo>
                  <a:close/>
                </a:path>
                <a:path w="477520" h="629920">
                  <a:moveTo>
                    <a:pt x="85344" y="105156"/>
                  </a:moveTo>
                  <a:lnTo>
                    <a:pt x="83820" y="105156"/>
                  </a:lnTo>
                  <a:lnTo>
                    <a:pt x="83820" y="107289"/>
                  </a:lnTo>
                  <a:lnTo>
                    <a:pt x="85344" y="105156"/>
                  </a:lnTo>
                  <a:close/>
                </a:path>
                <a:path w="477520" h="629920">
                  <a:moveTo>
                    <a:pt x="135636" y="574548"/>
                  </a:moveTo>
                  <a:lnTo>
                    <a:pt x="126492" y="568452"/>
                  </a:lnTo>
                  <a:lnTo>
                    <a:pt x="117348" y="560832"/>
                  </a:lnTo>
                  <a:lnTo>
                    <a:pt x="100584" y="542544"/>
                  </a:lnTo>
                  <a:lnTo>
                    <a:pt x="100584" y="544068"/>
                  </a:lnTo>
                  <a:lnTo>
                    <a:pt x="83820" y="524256"/>
                  </a:lnTo>
                  <a:lnTo>
                    <a:pt x="83820" y="554458"/>
                  </a:lnTo>
                  <a:lnTo>
                    <a:pt x="85344" y="556260"/>
                  </a:lnTo>
                  <a:lnTo>
                    <a:pt x="103632" y="574548"/>
                  </a:lnTo>
                  <a:lnTo>
                    <a:pt x="114300" y="582168"/>
                  </a:lnTo>
                  <a:lnTo>
                    <a:pt x="123444" y="589788"/>
                  </a:lnTo>
                  <a:lnTo>
                    <a:pt x="134112" y="597408"/>
                  </a:lnTo>
                  <a:lnTo>
                    <a:pt x="134112" y="574548"/>
                  </a:lnTo>
                  <a:lnTo>
                    <a:pt x="135636" y="574548"/>
                  </a:lnTo>
                  <a:close/>
                </a:path>
                <a:path w="477520" h="629920">
                  <a:moveTo>
                    <a:pt x="135636" y="54864"/>
                  </a:moveTo>
                  <a:lnTo>
                    <a:pt x="134112" y="54864"/>
                  </a:lnTo>
                  <a:lnTo>
                    <a:pt x="134112" y="55880"/>
                  </a:lnTo>
                  <a:lnTo>
                    <a:pt x="135636" y="54864"/>
                  </a:lnTo>
                  <a:close/>
                </a:path>
                <a:path w="477520" h="629920">
                  <a:moveTo>
                    <a:pt x="164592" y="592836"/>
                  </a:moveTo>
                  <a:lnTo>
                    <a:pt x="153924" y="586740"/>
                  </a:lnTo>
                  <a:lnTo>
                    <a:pt x="144780" y="580644"/>
                  </a:lnTo>
                  <a:lnTo>
                    <a:pt x="144780" y="582168"/>
                  </a:lnTo>
                  <a:lnTo>
                    <a:pt x="134112" y="574548"/>
                  </a:lnTo>
                  <a:lnTo>
                    <a:pt x="134112" y="597408"/>
                  </a:lnTo>
                  <a:lnTo>
                    <a:pt x="155448" y="609600"/>
                  </a:lnTo>
                  <a:lnTo>
                    <a:pt x="163068" y="612865"/>
                  </a:lnTo>
                  <a:lnTo>
                    <a:pt x="163068" y="592836"/>
                  </a:lnTo>
                  <a:lnTo>
                    <a:pt x="164592" y="592836"/>
                  </a:lnTo>
                  <a:close/>
                </a:path>
                <a:path w="477520" h="629920">
                  <a:moveTo>
                    <a:pt x="164592" y="36576"/>
                  </a:moveTo>
                  <a:lnTo>
                    <a:pt x="163068" y="36576"/>
                  </a:lnTo>
                  <a:lnTo>
                    <a:pt x="163068" y="37446"/>
                  </a:lnTo>
                  <a:lnTo>
                    <a:pt x="164592" y="36576"/>
                  </a:lnTo>
                  <a:close/>
                </a:path>
                <a:path w="477520" h="629920">
                  <a:moveTo>
                    <a:pt x="393192" y="554458"/>
                  </a:moveTo>
                  <a:lnTo>
                    <a:pt x="393192" y="524256"/>
                  </a:lnTo>
                  <a:lnTo>
                    <a:pt x="376428" y="544068"/>
                  </a:lnTo>
                  <a:lnTo>
                    <a:pt x="376428" y="542544"/>
                  </a:lnTo>
                  <a:lnTo>
                    <a:pt x="359664" y="560832"/>
                  </a:lnTo>
                  <a:lnTo>
                    <a:pt x="350520" y="568452"/>
                  </a:lnTo>
                  <a:lnTo>
                    <a:pt x="341376" y="574548"/>
                  </a:lnTo>
                  <a:lnTo>
                    <a:pt x="332232" y="582168"/>
                  </a:lnTo>
                  <a:lnTo>
                    <a:pt x="332232" y="580644"/>
                  </a:lnTo>
                  <a:lnTo>
                    <a:pt x="323088" y="586740"/>
                  </a:lnTo>
                  <a:lnTo>
                    <a:pt x="312420" y="592836"/>
                  </a:lnTo>
                  <a:lnTo>
                    <a:pt x="303276" y="597408"/>
                  </a:lnTo>
                  <a:lnTo>
                    <a:pt x="271272" y="606552"/>
                  </a:lnTo>
                  <a:lnTo>
                    <a:pt x="249936" y="609600"/>
                  </a:lnTo>
                  <a:lnTo>
                    <a:pt x="227076" y="609600"/>
                  </a:lnTo>
                  <a:lnTo>
                    <a:pt x="205740" y="606552"/>
                  </a:lnTo>
                  <a:lnTo>
                    <a:pt x="173736" y="597408"/>
                  </a:lnTo>
                  <a:lnTo>
                    <a:pt x="163068" y="592836"/>
                  </a:lnTo>
                  <a:lnTo>
                    <a:pt x="163068" y="612865"/>
                  </a:lnTo>
                  <a:lnTo>
                    <a:pt x="166116" y="614172"/>
                  </a:lnTo>
                  <a:lnTo>
                    <a:pt x="178308" y="618744"/>
                  </a:lnTo>
                  <a:lnTo>
                    <a:pt x="190500" y="621792"/>
                  </a:lnTo>
                  <a:lnTo>
                    <a:pt x="201168" y="624840"/>
                  </a:lnTo>
                  <a:lnTo>
                    <a:pt x="213360" y="627888"/>
                  </a:lnTo>
                  <a:lnTo>
                    <a:pt x="225552" y="627888"/>
                  </a:lnTo>
                  <a:lnTo>
                    <a:pt x="237744" y="629412"/>
                  </a:lnTo>
                  <a:lnTo>
                    <a:pt x="251460" y="627888"/>
                  </a:lnTo>
                  <a:lnTo>
                    <a:pt x="263652" y="627888"/>
                  </a:lnTo>
                  <a:lnTo>
                    <a:pt x="275844" y="624840"/>
                  </a:lnTo>
                  <a:lnTo>
                    <a:pt x="286512" y="621792"/>
                  </a:lnTo>
                  <a:lnTo>
                    <a:pt x="298704" y="618744"/>
                  </a:lnTo>
                  <a:lnTo>
                    <a:pt x="309372" y="614172"/>
                  </a:lnTo>
                  <a:lnTo>
                    <a:pt x="321564" y="609600"/>
                  </a:lnTo>
                  <a:lnTo>
                    <a:pt x="342900" y="597408"/>
                  </a:lnTo>
                  <a:lnTo>
                    <a:pt x="353568" y="589788"/>
                  </a:lnTo>
                  <a:lnTo>
                    <a:pt x="362712" y="582168"/>
                  </a:lnTo>
                  <a:lnTo>
                    <a:pt x="373380" y="574548"/>
                  </a:lnTo>
                  <a:lnTo>
                    <a:pt x="391668" y="556260"/>
                  </a:lnTo>
                  <a:lnTo>
                    <a:pt x="393192" y="554458"/>
                  </a:lnTo>
                  <a:close/>
                </a:path>
                <a:path w="477520" h="629920">
                  <a:moveTo>
                    <a:pt x="393192" y="107289"/>
                  </a:moveTo>
                  <a:lnTo>
                    <a:pt x="393192" y="105156"/>
                  </a:lnTo>
                  <a:lnTo>
                    <a:pt x="391668" y="105156"/>
                  </a:lnTo>
                  <a:lnTo>
                    <a:pt x="393192" y="107289"/>
                  </a:lnTo>
                  <a:close/>
                </a:path>
                <a:path w="477520" h="629920">
                  <a:moveTo>
                    <a:pt x="431292" y="498348"/>
                  </a:moveTo>
                  <a:lnTo>
                    <a:pt x="431292" y="455676"/>
                  </a:lnTo>
                  <a:lnTo>
                    <a:pt x="419100" y="481584"/>
                  </a:lnTo>
                  <a:lnTo>
                    <a:pt x="419100" y="480060"/>
                  </a:lnTo>
                  <a:lnTo>
                    <a:pt x="406908" y="504444"/>
                  </a:lnTo>
                  <a:lnTo>
                    <a:pt x="406908" y="502920"/>
                  </a:lnTo>
                  <a:lnTo>
                    <a:pt x="391668" y="524256"/>
                  </a:lnTo>
                  <a:lnTo>
                    <a:pt x="393192" y="524256"/>
                  </a:lnTo>
                  <a:lnTo>
                    <a:pt x="393192" y="554458"/>
                  </a:lnTo>
                  <a:lnTo>
                    <a:pt x="408432" y="536448"/>
                  </a:lnTo>
                  <a:lnTo>
                    <a:pt x="423672" y="513588"/>
                  </a:lnTo>
                  <a:lnTo>
                    <a:pt x="431292" y="498348"/>
                  </a:lnTo>
                  <a:close/>
                </a:path>
                <a:path w="477520" h="629920">
                  <a:moveTo>
                    <a:pt x="431292" y="176130"/>
                  </a:moveTo>
                  <a:lnTo>
                    <a:pt x="431292" y="173736"/>
                  </a:lnTo>
                  <a:lnTo>
                    <a:pt x="429768" y="172212"/>
                  </a:lnTo>
                  <a:lnTo>
                    <a:pt x="431292" y="176130"/>
                  </a:lnTo>
                  <a:close/>
                </a:path>
                <a:path w="477520" h="629920">
                  <a:moveTo>
                    <a:pt x="457200" y="439782"/>
                  </a:moveTo>
                  <a:lnTo>
                    <a:pt x="457200" y="329184"/>
                  </a:lnTo>
                  <a:lnTo>
                    <a:pt x="455676" y="345948"/>
                  </a:lnTo>
                  <a:lnTo>
                    <a:pt x="455676" y="344424"/>
                  </a:lnTo>
                  <a:lnTo>
                    <a:pt x="452628" y="374904"/>
                  </a:lnTo>
                  <a:lnTo>
                    <a:pt x="448056" y="403860"/>
                  </a:lnTo>
                  <a:lnTo>
                    <a:pt x="448056" y="402336"/>
                  </a:lnTo>
                  <a:lnTo>
                    <a:pt x="440436" y="431292"/>
                  </a:lnTo>
                  <a:lnTo>
                    <a:pt x="440436" y="429768"/>
                  </a:lnTo>
                  <a:lnTo>
                    <a:pt x="429768" y="457200"/>
                  </a:lnTo>
                  <a:lnTo>
                    <a:pt x="431292" y="455676"/>
                  </a:lnTo>
                  <a:lnTo>
                    <a:pt x="431292" y="498348"/>
                  </a:lnTo>
                  <a:lnTo>
                    <a:pt x="435864" y="489204"/>
                  </a:lnTo>
                  <a:lnTo>
                    <a:pt x="448056" y="463296"/>
                  </a:lnTo>
                  <a:lnTo>
                    <a:pt x="457200" y="439782"/>
                  </a:lnTo>
                  <a:close/>
                </a:path>
              </a:pathLst>
            </a:custGeom>
            <a:solidFill>
              <a:srgbClr val="000000"/>
            </a:solidFill>
          </p:spPr>
          <p:txBody>
            <a:bodyPr wrap="square" lIns="0" tIns="0" rIns="0" bIns="0" rtlCol="0"/>
            <a:lstStyle/>
            <a:p>
              <a:endParaRPr/>
            </a:p>
          </p:txBody>
        </p:sp>
        <p:sp>
          <p:nvSpPr>
            <p:cNvPr id="10" name="object 10"/>
            <p:cNvSpPr/>
            <p:nvPr/>
          </p:nvSpPr>
          <p:spPr>
            <a:xfrm>
              <a:off x="2356104" y="4358640"/>
              <a:ext cx="2602992" cy="151485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grpSp>
        <p:nvGrpSpPr>
          <p:cNvPr id="3" name="object 3"/>
          <p:cNvGrpSpPr/>
          <p:nvPr/>
        </p:nvGrpSpPr>
        <p:grpSpPr>
          <a:xfrm>
            <a:off x="1676400" y="838193"/>
            <a:ext cx="6936105" cy="1087120"/>
            <a:chOff x="1676400" y="838193"/>
            <a:chExt cx="6936105" cy="1087120"/>
          </a:xfrm>
        </p:grpSpPr>
        <p:sp>
          <p:nvSpPr>
            <p:cNvPr id="4" name="object 4"/>
            <p:cNvSpPr/>
            <p:nvPr/>
          </p:nvSpPr>
          <p:spPr>
            <a:xfrm>
              <a:off x="1676400" y="838193"/>
              <a:ext cx="6934200" cy="1087120"/>
            </a:xfrm>
            <a:custGeom>
              <a:avLst/>
              <a:gdLst/>
              <a:ahLst/>
              <a:cxnLst/>
              <a:rect l="l" t="t" r="r" b="b"/>
              <a:pathLst>
                <a:path w="6934200" h="1087120">
                  <a:moveTo>
                    <a:pt x="6934199" y="1086611"/>
                  </a:moveTo>
                  <a:lnTo>
                    <a:pt x="6934199" y="0"/>
                  </a:lnTo>
                  <a:lnTo>
                    <a:pt x="0" y="0"/>
                  </a:lnTo>
                  <a:lnTo>
                    <a:pt x="0" y="1086611"/>
                  </a:lnTo>
                  <a:lnTo>
                    <a:pt x="6934199" y="1086611"/>
                  </a:lnTo>
                  <a:close/>
                </a:path>
              </a:pathLst>
            </a:custGeom>
            <a:solidFill>
              <a:srgbClr val="FFFFFF"/>
            </a:solidFill>
          </p:spPr>
          <p:txBody>
            <a:bodyPr wrap="square" lIns="0" tIns="0" rIns="0" bIns="0" rtlCol="0"/>
            <a:lstStyle/>
            <a:p>
              <a:endParaRPr/>
            </a:p>
          </p:txBody>
        </p:sp>
        <p:sp>
          <p:nvSpPr>
            <p:cNvPr id="5" name="object 5"/>
            <p:cNvSpPr/>
            <p:nvPr/>
          </p:nvSpPr>
          <p:spPr>
            <a:xfrm>
              <a:off x="1676400" y="838193"/>
              <a:ext cx="6936105" cy="1087120"/>
            </a:xfrm>
            <a:custGeom>
              <a:avLst/>
              <a:gdLst/>
              <a:ahLst/>
              <a:cxnLst/>
              <a:rect l="l" t="t" r="r" b="b"/>
              <a:pathLst>
                <a:path w="6936105" h="1087120">
                  <a:moveTo>
                    <a:pt x="1524" y="0"/>
                  </a:moveTo>
                  <a:lnTo>
                    <a:pt x="0" y="0"/>
                  </a:lnTo>
                  <a:lnTo>
                    <a:pt x="0" y="1524"/>
                  </a:lnTo>
                  <a:lnTo>
                    <a:pt x="1524" y="0"/>
                  </a:lnTo>
                  <a:close/>
                </a:path>
                <a:path w="6936105" h="1087120">
                  <a:moveTo>
                    <a:pt x="6935724" y="1086618"/>
                  </a:moveTo>
                  <a:lnTo>
                    <a:pt x="6935724" y="0"/>
                  </a:lnTo>
                  <a:lnTo>
                    <a:pt x="1524" y="0"/>
                  </a:lnTo>
                  <a:lnTo>
                    <a:pt x="0" y="1524"/>
                  </a:lnTo>
                  <a:lnTo>
                    <a:pt x="6934200" y="1524"/>
                  </a:lnTo>
                  <a:lnTo>
                    <a:pt x="6934200" y="1086618"/>
                  </a:lnTo>
                  <a:lnTo>
                    <a:pt x="6935724" y="1086618"/>
                  </a:lnTo>
                  <a:close/>
                </a:path>
                <a:path w="6936105" h="1087120">
                  <a:moveTo>
                    <a:pt x="1524" y="1085094"/>
                  </a:moveTo>
                  <a:lnTo>
                    <a:pt x="1524" y="1524"/>
                  </a:lnTo>
                  <a:lnTo>
                    <a:pt x="0" y="1524"/>
                  </a:lnTo>
                  <a:lnTo>
                    <a:pt x="0" y="1085094"/>
                  </a:lnTo>
                  <a:lnTo>
                    <a:pt x="1524" y="1085094"/>
                  </a:lnTo>
                  <a:close/>
                </a:path>
                <a:path w="6936105" h="1087120">
                  <a:moveTo>
                    <a:pt x="6934200" y="1086618"/>
                  </a:moveTo>
                  <a:lnTo>
                    <a:pt x="6934200" y="1085094"/>
                  </a:lnTo>
                  <a:lnTo>
                    <a:pt x="0" y="1085094"/>
                  </a:lnTo>
                  <a:lnTo>
                    <a:pt x="1524" y="1086618"/>
                  </a:lnTo>
                  <a:lnTo>
                    <a:pt x="6934200" y="1086618"/>
                  </a:lnTo>
                  <a:close/>
                </a:path>
                <a:path w="6936105" h="1087120">
                  <a:moveTo>
                    <a:pt x="1524" y="1086618"/>
                  </a:moveTo>
                  <a:lnTo>
                    <a:pt x="0" y="1085094"/>
                  </a:lnTo>
                  <a:lnTo>
                    <a:pt x="0" y="1086618"/>
                  </a:lnTo>
                  <a:lnTo>
                    <a:pt x="1524" y="1086618"/>
                  </a:lnTo>
                  <a:close/>
                </a:path>
              </a:pathLst>
            </a:custGeom>
            <a:solidFill>
              <a:srgbClr val="000000"/>
            </a:solidFill>
          </p:spPr>
          <p:txBody>
            <a:bodyPr wrap="square" lIns="0" tIns="0" rIns="0" bIns="0" rtlCol="0"/>
            <a:lstStyle/>
            <a:p>
              <a:endParaRPr/>
            </a:p>
          </p:txBody>
        </p:sp>
      </p:grpSp>
      <p:sp>
        <p:nvSpPr>
          <p:cNvPr id="6" name="object 6"/>
          <p:cNvSpPr txBox="1"/>
          <p:nvPr/>
        </p:nvSpPr>
        <p:spPr>
          <a:xfrm>
            <a:off x="3740903" y="745635"/>
            <a:ext cx="2807335" cy="1013460"/>
          </a:xfrm>
          <a:prstGeom prst="rect">
            <a:avLst/>
          </a:prstGeom>
        </p:spPr>
        <p:txBody>
          <a:bodyPr vert="horz" wrap="square" lIns="0" tIns="79375" rIns="0" bIns="0" rtlCol="0">
            <a:spAutoFit/>
          </a:bodyPr>
          <a:lstStyle/>
          <a:p>
            <a:pPr marL="649605">
              <a:lnSpc>
                <a:spcPct val="100000"/>
              </a:lnSpc>
              <a:spcBef>
                <a:spcPts val="625"/>
              </a:spcBef>
            </a:pPr>
            <a:r>
              <a:rPr sz="2800" b="1" spc="-45" dirty="0">
                <a:latin typeface="Arial"/>
                <a:cs typeface="Arial"/>
              </a:rPr>
              <a:t>Séance</a:t>
            </a:r>
            <a:r>
              <a:rPr sz="2800" b="1" spc="-70" dirty="0">
                <a:latin typeface="Arial"/>
                <a:cs typeface="Arial"/>
              </a:rPr>
              <a:t> </a:t>
            </a:r>
            <a:r>
              <a:rPr sz="2800" b="1" spc="10" dirty="0">
                <a:latin typeface="Arial"/>
                <a:cs typeface="Arial"/>
              </a:rPr>
              <a:t>4</a:t>
            </a:r>
            <a:endParaRPr sz="2800">
              <a:latin typeface="Arial"/>
              <a:cs typeface="Arial"/>
            </a:endParaRPr>
          </a:p>
          <a:p>
            <a:pPr marL="12700">
              <a:lnSpc>
                <a:spcPct val="100000"/>
              </a:lnSpc>
              <a:spcBef>
                <a:spcPts val="530"/>
              </a:spcBef>
            </a:pPr>
            <a:r>
              <a:rPr sz="2800" b="1" spc="10" dirty="0">
                <a:latin typeface="Arial"/>
                <a:cs typeface="Arial"/>
              </a:rPr>
              <a:t>4) </a:t>
            </a:r>
            <a:r>
              <a:rPr sz="2800" b="1" spc="-65" dirty="0">
                <a:latin typeface="Arial"/>
                <a:cs typeface="Arial"/>
              </a:rPr>
              <a:t>La</a:t>
            </a:r>
            <a:r>
              <a:rPr sz="2800" b="1" spc="-125" dirty="0">
                <a:latin typeface="Arial"/>
                <a:cs typeface="Arial"/>
              </a:rPr>
              <a:t> </a:t>
            </a:r>
            <a:r>
              <a:rPr sz="2800" b="1" spc="-114" dirty="0">
                <a:latin typeface="Arial"/>
                <a:cs typeface="Arial"/>
              </a:rPr>
              <a:t>labialisation</a:t>
            </a:r>
            <a:endParaRPr sz="2800">
              <a:latin typeface="Arial"/>
              <a:cs typeface="Arial"/>
            </a:endParaRPr>
          </a:p>
        </p:txBody>
      </p:sp>
      <p:sp>
        <p:nvSpPr>
          <p:cNvPr id="7" name="object 7"/>
          <p:cNvSpPr/>
          <p:nvPr/>
        </p:nvSpPr>
        <p:spPr>
          <a:xfrm>
            <a:off x="771834" y="2210909"/>
            <a:ext cx="4154140" cy="4165506"/>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3497070" y="6743189"/>
            <a:ext cx="332867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hlinkClick r:id="rId3"/>
              </a:rPr>
              <a:t>http://www.icp.inpg.fr/ICP/Hambourg99/VTH.html</a:t>
            </a:r>
            <a:endParaRPr sz="1200">
              <a:latin typeface="Arial"/>
              <a:cs typeface="Arial"/>
            </a:endParaRPr>
          </a:p>
        </p:txBody>
      </p:sp>
      <p:sp>
        <p:nvSpPr>
          <p:cNvPr id="9" name="object 9"/>
          <p:cNvSpPr/>
          <p:nvPr/>
        </p:nvSpPr>
        <p:spPr>
          <a:xfrm>
            <a:off x="5036405" y="2210909"/>
            <a:ext cx="4186842" cy="4190305"/>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51029" y="6620255"/>
            <a:ext cx="93345" cy="20320"/>
          </a:xfrm>
          <a:custGeom>
            <a:avLst/>
            <a:gdLst/>
            <a:ahLst/>
            <a:cxnLst/>
            <a:rect l="l" t="t" r="r" b="b"/>
            <a:pathLst>
              <a:path w="93345" h="20320">
                <a:moveTo>
                  <a:pt x="0" y="19811"/>
                </a:moveTo>
                <a:lnTo>
                  <a:pt x="92963" y="19811"/>
                </a:lnTo>
                <a:lnTo>
                  <a:pt x="92963" y="0"/>
                </a:lnTo>
                <a:lnTo>
                  <a:pt x="0" y="0"/>
                </a:lnTo>
                <a:lnTo>
                  <a:pt x="0" y="19811"/>
                </a:lnTo>
                <a:close/>
              </a:path>
            </a:pathLst>
          </a:custGeom>
          <a:solidFill>
            <a:srgbClr val="000000"/>
          </a:solidFill>
        </p:spPr>
        <p:txBody>
          <a:bodyPr wrap="square" lIns="0" tIns="0" rIns="0" bIns="0" rtlCol="0"/>
          <a:lstStyle/>
          <a:p>
            <a:endParaRPr/>
          </a:p>
        </p:txBody>
      </p:sp>
      <p:grpSp>
        <p:nvGrpSpPr>
          <p:cNvPr id="3" name="object 3"/>
          <p:cNvGrpSpPr/>
          <p:nvPr/>
        </p:nvGrpSpPr>
        <p:grpSpPr>
          <a:xfrm>
            <a:off x="914393" y="609593"/>
            <a:ext cx="8307705" cy="840105"/>
            <a:chOff x="914393" y="609593"/>
            <a:chExt cx="8307705" cy="840105"/>
          </a:xfrm>
        </p:grpSpPr>
        <p:sp>
          <p:nvSpPr>
            <p:cNvPr id="4" name="object 4"/>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5" name="object 5"/>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7" name="object 7"/>
          <p:cNvSpPr/>
          <p:nvPr/>
        </p:nvSpPr>
        <p:spPr>
          <a:xfrm>
            <a:off x="897629" y="1659636"/>
            <a:ext cx="8171815" cy="5476240"/>
          </a:xfrm>
          <a:custGeom>
            <a:avLst/>
            <a:gdLst/>
            <a:ahLst/>
            <a:cxnLst/>
            <a:rect l="l" t="t" r="r" b="b"/>
            <a:pathLst>
              <a:path w="8171815" h="5476240">
                <a:moveTo>
                  <a:pt x="8171694" y="5457444"/>
                </a:moveTo>
                <a:lnTo>
                  <a:pt x="8171694" y="7620"/>
                </a:lnTo>
                <a:lnTo>
                  <a:pt x="8164074" y="0"/>
                </a:lnTo>
                <a:lnTo>
                  <a:pt x="7620" y="0"/>
                </a:lnTo>
                <a:lnTo>
                  <a:pt x="0" y="7620"/>
                </a:lnTo>
                <a:lnTo>
                  <a:pt x="0" y="5468112"/>
                </a:lnTo>
                <a:lnTo>
                  <a:pt x="7620" y="5475732"/>
                </a:lnTo>
                <a:lnTo>
                  <a:pt x="16764" y="5475732"/>
                </a:lnTo>
                <a:lnTo>
                  <a:pt x="16764" y="35052"/>
                </a:lnTo>
                <a:lnTo>
                  <a:pt x="35052" y="16764"/>
                </a:lnTo>
                <a:lnTo>
                  <a:pt x="35052" y="35052"/>
                </a:lnTo>
                <a:lnTo>
                  <a:pt x="8135118" y="35052"/>
                </a:lnTo>
                <a:lnTo>
                  <a:pt x="8135118" y="16764"/>
                </a:lnTo>
                <a:lnTo>
                  <a:pt x="8153406" y="35052"/>
                </a:lnTo>
                <a:lnTo>
                  <a:pt x="8153406" y="5475732"/>
                </a:lnTo>
                <a:lnTo>
                  <a:pt x="8160764" y="5474374"/>
                </a:lnTo>
                <a:lnTo>
                  <a:pt x="8166550" y="5470588"/>
                </a:lnTo>
                <a:lnTo>
                  <a:pt x="8170337" y="5464802"/>
                </a:lnTo>
                <a:lnTo>
                  <a:pt x="8171694" y="5457444"/>
                </a:lnTo>
                <a:close/>
              </a:path>
              <a:path w="8171815" h="5476240">
                <a:moveTo>
                  <a:pt x="35052" y="35052"/>
                </a:moveTo>
                <a:lnTo>
                  <a:pt x="35052" y="16764"/>
                </a:lnTo>
                <a:lnTo>
                  <a:pt x="16764" y="35052"/>
                </a:lnTo>
                <a:lnTo>
                  <a:pt x="35052" y="35052"/>
                </a:lnTo>
                <a:close/>
              </a:path>
              <a:path w="8171815" h="5476240">
                <a:moveTo>
                  <a:pt x="35052" y="5439156"/>
                </a:moveTo>
                <a:lnTo>
                  <a:pt x="35052" y="35052"/>
                </a:lnTo>
                <a:lnTo>
                  <a:pt x="16764" y="35052"/>
                </a:lnTo>
                <a:lnTo>
                  <a:pt x="16764" y="5439156"/>
                </a:lnTo>
                <a:lnTo>
                  <a:pt x="35052" y="5439156"/>
                </a:lnTo>
                <a:close/>
              </a:path>
              <a:path w="8171815" h="5476240">
                <a:moveTo>
                  <a:pt x="8153406" y="5439156"/>
                </a:moveTo>
                <a:lnTo>
                  <a:pt x="16764" y="5439156"/>
                </a:lnTo>
                <a:lnTo>
                  <a:pt x="35052" y="5457444"/>
                </a:lnTo>
                <a:lnTo>
                  <a:pt x="35052" y="5475732"/>
                </a:lnTo>
                <a:lnTo>
                  <a:pt x="8135118" y="5475732"/>
                </a:lnTo>
                <a:lnTo>
                  <a:pt x="8135118" y="5457444"/>
                </a:lnTo>
                <a:lnTo>
                  <a:pt x="8153406" y="5439156"/>
                </a:lnTo>
                <a:close/>
              </a:path>
              <a:path w="8171815" h="5476240">
                <a:moveTo>
                  <a:pt x="35052" y="5475732"/>
                </a:moveTo>
                <a:lnTo>
                  <a:pt x="35052" y="5457444"/>
                </a:lnTo>
                <a:lnTo>
                  <a:pt x="16764" y="5439156"/>
                </a:lnTo>
                <a:lnTo>
                  <a:pt x="16764" y="5475732"/>
                </a:lnTo>
                <a:lnTo>
                  <a:pt x="35052" y="5475732"/>
                </a:lnTo>
                <a:close/>
              </a:path>
              <a:path w="8171815" h="5476240">
                <a:moveTo>
                  <a:pt x="8153406" y="35052"/>
                </a:moveTo>
                <a:lnTo>
                  <a:pt x="8135118" y="16764"/>
                </a:lnTo>
                <a:lnTo>
                  <a:pt x="8135118" y="35052"/>
                </a:lnTo>
                <a:lnTo>
                  <a:pt x="8153406" y="35052"/>
                </a:lnTo>
                <a:close/>
              </a:path>
              <a:path w="8171815" h="5476240">
                <a:moveTo>
                  <a:pt x="8153406" y="5439156"/>
                </a:moveTo>
                <a:lnTo>
                  <a:pt x="8153406" y="35052"/>
                </a:lnTo>
                <a:lnTo>
                  <a:pt x="8135118" y="35052"/>
                </a:lnTo>
                <a:lnTo>
                  <a:pt x="8135118" y="5439156"/>
                </a:lnTo>
                <a:lnTo>
                  <a:pt x="8153406" y="5439156"/>
                </a:lnTo>
                <a:close/>
              </a:path>
              <a:path w="8171815" h="5476240">
                <a:moveTo>
                  <a:pt x="8153406" y="5475732"/>
                </a:moveTo>
                <a:lnTo>
                  <a:pt x="8153406" y="5439156"/>
                </a:lnTo>
                <a:lnTo>
                  <a:pt x="8135118" y="5457444"/>
                </a:lnTo>
                <a:lnTo>
                  <a:pt x="8135118" y="5475732"/>
                </a:lnTo>
                <a:lnTo>
                  <a:pt x="8153406" y="5475732"/>
                </a:lnTo>
                <a:close/>
              </a:path>
            </a:pathLst>
          </a:custGeom>
          <a:solidFill>
            <a:srgbClr val="000000"/>
          </a:solidFill>
        </p:spPr>
        <p:txBody>
          <a:bodyPr wrap="square" lIns="0" tIns="0" rIns="0" bIns="0" rtlCol="0"/>
          <a:lstStyle/>
          <a:p>
            <a:endParaRPr/>
          </a:p>
        </p:txBody>
      </p:sp>
      <p:sp>
        <p:nvSpPr>
          <p:cNvPr id="8" name="object 8"/>
          <p:cNvSpPr txBox="1"/>
          <p:nvPr/>
        </p:nvSpPr>
        <p:spPr>
          <a:xfrm>
            <a:off x="993133" y="1078477"/>
            <a:ext cx="7981950" cy="3699510"/>
          </a:xfrm>
          <a:prstGeom prst="rect">
            <a:avLst/>
          </a:prstGeom>
        </p:spPr>
        <p:txBody>
          <a:bodyPr vert="horz" wrap="square" lIns="0" tIns="12065" rIns="0" bIns="0" rtlCol="0">
            <a:spAutoFit/>
          </a:bodyPr>
          <a:lstStyle/>
          <a:p>
            <a:pPr marL="189230">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114" dirty="0">
                <a:latin typeface="Arial"/>
                <a:cs typeface="Arial"/>
              </a:rPr>
              <a:t>triangle</a:t>
            </a:r>
            <a:r>
              <a:rPr sz="2800" b="1" spc="220" dirty="0">
                <a:latin typeface="Arial"/>
                <a:cs typeface="Arial"/>
              </a:rPr>
              <a:t> </a:t>
            </a:r>
            <a:r>
              <a:rPr sz="2800" b="1" spc="-114" dirty="0">
                <a:latin typeface="Arial"/>
                <a:cs typeface="Arial"/>
              </a:rPr>
              <a:t>vocalique</a:t>
            </a:r>
            <a:endParaRPr sz="2800">
              <a:latin typeface="Arial"/>
              <a:cs typeface="Arial"/>
            </a:endParaRPr>
          </a:p>
          <a:p>
            <a:pPr marL="12700" marR="6985" algn="just">
              <a:lnSpc>
                <a:spcPct val="100000"/>
              </a:lnSpc>
              <a:spcBef>
                <a:spcPts val="1560"/>
              </a:spcBef>
            </a:pPr>
            <a:r>
              <a:rPr sz="1900" spc="-5" dirty="0">
                <a:latin typeface="Arial"/>
                <a:cs typeface="Arial"/>
              </a:rPr>
              <a:t>Le système </a:t>
            </a:r>
            <a:r>
              <a:rPr sz="1900" dirty="0">
                <a:latin typeface="Arial"/>
                <a:cs typeface="Arial"/>
              </a:rPr>
              <a:t>vocalique </a:t>
            </a:r>
            <a:r>
              <a:rPr sz="1900" spc="-5" dirty="0">
                <a:latin typeface="Arial"/>
                <a:cs typeface="Arial"/>
              </a:rPr>
              <a:t>de </a:t>
            </a:r>
            <a:r>
              <a:rPr sz="1900" dirty="0">
                <a:latin typeface="Arial"/>
                <a:cs typeface="Arial"/>
              </a:rPr>
              <a:t>nombreuses langues peut être </a:t>
            </a:r>
            <a:r>
              <a:rPr sz="1900" spc="-5" dirty="0">
                <a:latin typeface="Arial"/>
                <a:cs typeface="Arial"/>
              </a:rPr>
              <a:t>défini à </a:t>
            </a:r>
            <a:r>
              <a:rPr sz="1900" dirty="0">
                <a:latin typeface="Arial"/>
                <a:cs typeface="Arial"/>
              </a:rPr>
              <a:t>partir </a:t>
            </a:r>
            <a:r>
              <a:rPr sz="1900" spc="-5" dirty="0">
                <a:latin typeface="Arial"/>
                <a:cs typeface="Arial"/>
              </a:rPr>
              <a:t>des  </a:t>
            </a:r>
            <a:r>
              <a:rPr sz="1900" dirty="0">
                <a:latin typeface="Arial"/>
                <a:cs typeface="Arial"/>
              </a:rPr>
              <a:t>deux premiers </a:t>
            </a:r>
            <a:r>
              <a:rPr sz="1900" spc="-5" dirty="0">
                <a:latin typeface="Arial"/>
                <a:cs typeface="Arial"/>
              </a:rPr>
              <a:t>critères </a:t>
            </a:r>
            <a:r>
              <a:rPr sz="1900" dirty="0">
                <a:latin typeface="Arial"/>
                <a:cs typeface="Arial"/>
              </a:rPr>
              <a:t>cités </a:t>
            </a:r>
            <a:r>
              <a:rPr sz="1900" spc="-5" dirty="0">
                <a:latin typeface="Arial"/>
                <a:cs typeface="Arial"/>
              </a:rPr>
              <a:t>(</a:t>
            </a:r>
            <a:r>
              <a:rPr sz="1900" b="1" spc="-5" dirty="0">
                <a:latin typeface="Arial"/>
                <a:cs typeface="Arial"/>
              </a:rPr>
              <a:t>aperture </a:t>
            </a:r>
            <a:r>
              <a:rPr sz="1900" b="1" dirty="0">
                <a:latin typeface="Arial"/>
                <a:cs typeface="Arial"/>
              </a:rPr>
              <a:t>et </a:t>
            </a:r>
            <a:r>
              <a:rPr sz="1900" b="1" spc="-5" dirty="0">
                <a:latin typeface="Arial"/>
                <a:cs typeface="Arial"/>
              </a:rPr>
              <a:t>lieu d’articulation</a:t>
            </a:r>
            <a:r>
              <a:rPr sz="1900" spc="-5" dirty="0">
                <a:latin typeface="Arial"/>
                <a:cs typeface="Arial"/>
              </a:rPr>
              <a:t>), qui sont   </a:t>
            </a:r>
            <a:r>
              <a:rPr sz="1900" b="1" spc="-5" dirty="0">
                <a:latin typeface="Arial"/>
                <a:cs typeface="Arial"/>
              </a:rPr>
              <a:t>communs à la description </a:t>
            </a:r>
            <a:r>
              <a:rPr sz="1900" b="1" dirty="0">
                <a:latin typeface="Arial"/>
                <a:cs typeface="Arial"/>
              </a:rPr>
              <a:t>de </a:t>
            </a:r>
            <a:r>
              <a:rPr sz="1900" b="1" spc="-5" dirty="0">
                <a:latin typeface="Arial"/>
                <a:cs typeface="Arial"/>
              </a:rPr>
              <a:t>toutes les</a:t>
            </a:r>
            <a:r>
              <a:rPr sz="1900" b="1" spc="90" dirty="0">
                <a:latin typeface="Arial"/>
                <a:cs typeface="Arial"/>
              </a:rPr>
              <a:t> </a:t>
            </a:r>
            <a:r>
              <a:rPr sz="1900" b="1" spc="-5" dirty="0">
                <a:latin typeface="Arial"/>
                <a:cs typeface="Arial"/>
              </a:rPr>
              <a:t>langues</a:t>
            </a:r>
            <a:r>
              <a:rPr sz="1900" spc="-5" dirty="0">
                <a:latin typeface="Arial"/>
                <a:cs typeface="Arial"/>
              </a:rPr>
              <a:t>.</a:t>
            </a:r>
            <a:endParaRPr sz="1900">
              <a:latin typeface="Arial"/>
              <a:cs typeface="Arial"/>
            </a:endParaRPr>
          </a:p>
          <a:p>
            <a:pPr>
              <a:lnSpc>
                <a:spcPct val="100000"/>
              </a:lnSpc>
              <a:spcBef>
                <a:spcPts val="35"/>
              </a:spcBef>
            </a:pPr>
            <a:endParaRPr sz="1950">
              <a:latin typeface="Arial"/>
              <a:cs typeface="Arial"/>
            </a:endParaRPr>
          </a:p>
          <a:p>
            <a:pPr marL="12700" marR="6985" algn="just">
              <a:lnSpc>
                <a:spcPct val="100000"/>
              </a:lnSpc>
            </a:pPr>
            <a:r>
              <a:rPr sz="1900" spc="-5" dirty="0">
                <a:latin typeface="Arial"/>
                <a:cs typeface="Arial"/>
              </a:rPr>
              <a:t>Les </a:t>
            </a:r>
            <a:r>
              <a:rPr sz="1900" b="1" spc="-5" dirty="0">
                <a:latin typeface="Arial"/>
                <a:cs typeface="Arial"/>
              </a:rPr>
              <a:t>voyelles cardinales </a:t>
            </a:r>
            <a:r>
              <a:rPr sz="1900" spc="-5" dirty="0">
                <a:latin typeface="Arial"/>
                <a:cs typeface="Arial"/>
              </a:rPr>
              <a:t>ont </a:t>
            </a:r>
            <a:r>
              <a:rPr sz="1900" dirty="0">
                <a:latin typeface="Arial"/>
                <a:cs typeface="Arial"/>
              </a:rPr>
              <a:t>pour fonction de </a:t>
            </a:r>
            <a:r>
              <a:rPr sz="1900" spc="-5" dirty="0">
                <a:latin typeface="Arial"/>
                <a:cs typeface="Arial"/>
              </a:rPr>
              <a:t>servir de </a:t>
            </a:r>
            <a:r>
              <a:rPr sz="1900" b="1" dirty="0">
                <a:latin typeface="Arial"/>
                <a:cs typeface="Arial"/>
              </a:rPr>
              <a:t>référence</a:t>
            </a:r>
            <a:r>
              <a:rPr sz="1900" dirty="0">
                <a:latin typeface="Arial"/>
                <a:cs typeface="Arial"/>
              </a:rPr>
              <a:t>, </a:t>
            </a:r>
            <a:r>
              <a:rPr sz="1900" spc="-5" dirty="0">
                <a:latin typeface="Arial"/>
                <a:cs typeface="Arial"/>
              </a:rPr>
              <a:t>de  </a:t>
            </a:r>
            <a:r>
              <a:rPr sz="1900" b="1" dirty="0">
                <a:latin typeface="Arial"/>
                <a:cs typeface="Arial"/>
              </a:rPr>
              <a:t>point de </a:t>
            </a:r>
            <a:r>
              <a:rPr sz="1900" b="1" spc="-5" dirty="0">
                <a:latin typeface="Arial"/>
                <a:cs typeface="Arial"/>
              </a:rPr>
              <a:t>comparaison </a:t>
            </a:r>
            <a:r>
              <a:rPr sz="1900" b="1" dirty="0">
                <a:latin typeface="Arial"/>
                <a:cs typeface="Arial"/>
              </a:rPr>
              <a:t>pour </a:t>
            </a:r>
            <a:r>
              <a:rPr sz="1900" b="1" spc="-5" dirty="0">
                <a:latin typeface="Arial"/>
                <a:cs typeface="Arial"/>
              </a:rPr>
              <a:t>la </a:t>
            </a:r>
            <a:r>
              <a:rPr sz="1900" b="1" dirty="0">
                <a:latin typeface="Arial"/>
                <a:cs typeface="Arial"/>
              </a:rPr>
              <a:t>description </a:t>
            </a:r>
            <a:r>
              <a:rPr sz="1900" b="1" spc="-5" dirty="0">
                <a:latin typeface="Arial"/>
                <a:cs typeface="Arial"/>
              </a:rPr>
              <a:t>et le </a:t>
            </a:r>
            <a:r>
              <a:rPr sz="1900" b="1" dirty="0">
                <a:latin typeface="Arial"/>
                <a:cs typeface="Arial"/>
              </a:rPr>
              <a:t>classement </a:t>
            </a:r>
            <a:r>
              <a:rPr sz="1900" b="1" spc="-5" dirty="0">
                <a:latin typeface="Arial"/>
                <a:cs typeface="Arial"/>
              </a:rPr>
              <a:t>des  réalisations </a:t>
            </a:r>
            <a:r>
              <a:rPr sz="1900" b="1" dirty="0">
                <a:latin typeface="Arial"/>
                <a:cs typeface="Arial"/>
              </a:rPr>
              <a:t>de </a:t>
            </a:r>
            <a:r>
              <a:rPr sz="1900" b="1" spc="-5" dirty="0">
                <a:latin typeface="Arial"/>
                <a:cs typeface="Arial"/>
              </a:rPr>
              <a:t>toutes les </a:t>
            </a:r>
            <a:r>
              <a:rPr sz="1900" b="1" dirty="0">
                <a:latin typeface="Arial"/>
                <a:cs typeface="Arial"/>
              </a:rPr>
              <a:t>langues du</a:t>
            </a:r>
            <a:r>
              <a:rPr sz="1900" b="1" spc="60" dirty="0">
                <a:latin typeface="Arial"/>
                <a:cs typeface="Arial"/>
              </a:rPr>
              <a:t> </a:t>
            </a:r>
            <a:r>
              <a:rPr sz="1900" b="1" spc="-5" dirty="0">
                <a:latin typeface="Arial"/>
                <a:cs typeface="Arial"/>
              </a:rPr>
              <a:t>monde</a:t>
            </a:r>
            <a:r>
              <a:rPr sz="1900" spc="-5" dirty="0">
                <a:latin typeface="Arial"/>
                <a:cs typeface="Arial"/>
              </a:rPr>
              <a:t>.</a:t>
            </a:r>
            <a:endParaRPr sz="1900">
              <a:latin typeface="Arial"/>
              <a:cs typeface="Arial"/>
            </a:endParaRPr>
          </a:p>
          <a:p>
            <a:pPr>
              <a:lnSpc>
                <a:spcPct val="100000"/>
              </a:lnSpc>
              <a:spcBef>
                <a:spcPts val="50"/>
              </a:spcBef>
            </a:pPr>
            <a:endParaRPr sz="1950">
              <a:latin typeface="Arial"/>
              <a:cs typeface="Arial"/>
            </a:endParaRPr>
          </a:p>
          <a:p>
            <a:pPr marL="12700" marR="5080" algn="just">
              <a:lnSpc>
                <a:spcPct val="100000"/>
              </a:lnSpc>
            </a:pPr>
            <a:r>
              <a:rPr sz="1600" spc="-5" dirty="0">
                <a:latin typeface="Arial"/>
                <a:cs typeface="Arial"/>
              </a:rPr>
              <a:t>La pointe du triangle présente </a:t>
            </a:r>
            <a:r>
              <a:rPr sz="1600" dirty="0">
                <a:latin typeface="Arial"/>
                <a:cs typeface="Arial"/>
              </a:rPr>
              <a:t>la </a:t>
            </a:r>
            <a:r>
              <a:rPr sz="1600" b="1" spc="-5" dirty="0">
                <a:latin typeface="Arial"/>
                <a:cs typeface="Arial"/>
              </a:rPr>
              <a:t>voyelle </a:t>
            </a:r>
            <a:r>
              <a:rPr sz="1600" b="1" dirty="0">
                <a:latin typeface="Arial"/>
                <a:cs typeface="Arial"/>
              </a:rPr>
              <a:t>ouverte [a], </a:t>
            </a:r>
            <a:r>
              <a:rPr sz="1600" spc="-5" dirty="0">
                <a:latin typeface="Arial"/>
                <a:cs typeface="Arial"/>
              </a:rPr>
              <a:t>alors que </a:t>
            </a:r>
            <a:r>
              <a:rPr sz="1600" dirty="0">
                <a:latin typeface="Arial"/>
                <a:cs typeface="Arial"/>
              </a:rPr>
              <a:t>la </a:t>
            </a:r>
            <a:r>
              <a:rPr sz="1600" spc="-5" dirty="0">
                <a:latin typeface="Arial"/>
                <a:cs typeface="Arial"/>
              </a:rPr>
              <a:t>base présente les  </a:t>
            </a:r>
            <a:r>
              <a:rPr sz="1600" b="1" spc="-5" dirty="0">
                <a:latin typeface="Arial"/>
                <a:cs typeface="Arial"/>
              </a:rPr>
              <a:t>voyelles fermées </a:t>
            </a:r>
            <a:r>
              <a:rPr sz="1600" b="1" dirty="0">
                <a:latin typeface="Arial"/>
                <a:cs typeface="Arial"/>
              </a:rPr>
              <a:t>[I] </a:t>
            </a:r>
            <a:r>
              <a:rPr sz="1600" b="1" spc="-5" dirty="0">
                <a:latin typeface="Arial"/>
                <a:cs typeface="Arial"/>
              </a:rPr>
              <a:t>et [u]. </a:t>
            </a:r>
            <a:r>
              <a:rPr sz="1600" dirty="0">
                <a:latin typeface="Arial"/>
                <a:cs typeface="Arial"/>
              </a:rPr>
              <a:t>Entre </a:t>
            </a:r>
            <a:r>
              <a:rPr sz="1600" spc="-5" dirty="0">
                <a:latin typeface="Arial"/>
                <a:cs typeface="Arial"/>
              </a:rPr>
              <a:t>les extrémités du </a:t>
            </a:r>
            <a:r>
              <a:rPr sz="1600" dirty="0">
                <a:latin typeface="Arial"/>
                <a:cs typeface="Arial"/>
              </a:rPr>
              <a:t>triangle se </a:t>
            </a:r>
            <a:r>
              <a:rPr sz="1600" spc="-5" dirty="0">
                <a:latin typeface="Arial"/>
                <a:cs typeface="Arial"/>
              </a:rPr>
              <a:t>situent les </a:t>
            </a:r>
            <a:r>
              <a:rPr sz="1600" spc="-10" dirty="0">
                <a:latin typeface="Arial"/>
                <a:cs typeface="Arial"/>
              </a:rPr>
              <a:t>autres  </a:t>
            </a:r>
            <a:r>
              <a:rPr sz="1600" spc="-5" dirty="0">
                <a:latin typeface="Arial"/>
                <a:cs typeface="Arial"/>
              </a:rPr>
              <a:t>voyelles, notamment les voyelles mi-ouvertes et mi-fermées dans </a:t>
            </a:r>
            <a:r>
              <a:rPr sz="1600" dirty="0">
                <a:latin typeface="Arial"/>
                <a:cs typeface="Arial"/>
              </a:rPr>
              <a:t>le </a:t>
            </a:r>
            <a:r>
              <a:rPr sz="1600" spc="-5" dirty="0">
                <a:latin typeface="Arial"/>
                <a:cs typeface="Arial"/>
              </a:rPr>
              <a:t>cas du</a:t>
            </a:r>
            <a:r>
              <a:rPr sz="1600" spc="195" dirty="0">
                <a:latin typeface="Arial"/>
                <a:cs typeface="Arial"/>
              </a:rPr>
              <a:t> </a:t>
            </a:r>
            <a:r>
              <a:rPr sz="1600" spc="-5" dirty="0">
                <a:latin typeface="Arial"/>
                <a:cs typeface="Arial"/>
              </a:rPr>
              <a:t>Français.</a:t>
            </a:r>
            <a:endParaRPr sz="1600">
              <a:latin typeface="Arial"/>
              <a:cs typeface="Arial"/>
            </a:endParaRPr>
          </a:p>
        </p:txBody>
      </p:sp>
      <p:grpSp>
        <p:nvGrpSpPr>
          <p:cNvPr id="9" name="object 9"/>
          <p:cNvGrpSpPr/>
          <p:nvPr/>
        </p:nvGrpSpPr>
        <p:grpSpPr>
          <a:xfrm>
            <a:off x="1543812" y="4870703"/>
            <a:ext cx="4253865" cy="1979930"/>
            <a:chOff x="1543812" y="4870703"/>
            <a:chExt cx="4253865" cy="1979930"/>
          </a:xfrm>
        </p:grpSpPr>
        <p:sp>
          <p:nvSpPr>
            <p:cNvPr id="10" name="object 10"/>
            <p:cNvSpPr/>
            <p:nvPr/>
          </p:nvSpPr>
          <p:spPr>
            <a:xfrm>
              <a:off x="1749552" y="4870703"/>
              <a:ext cx="1987295" cy="1979676"/>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543812" y="5093220"/>
              <a:ext cx="4253865" cy="1736089"/>
            </a:xfrm>
            <a:custGeom>
              <a:avLst/>
              <a:gdLst/>
              <a:ahLst/>
              <a:cxnLst/>
              <a:rect l="l" t="t" r="r" b="b"/>
              <a:pathLst>
                <a:path w="4253865" h="1736090">
                  <a:moveTo>
                    <a:pt x="115824" y="1485900"/>
                  </a:moveTo>
                  <a:lnTo>
                    <a:pt x="77698" y="1485900"/>
                  </a:lnTo>
                  <a:lnTo>
                    <a:pt x="76212" y="114300"/>
                  </a:lnTo>
                  <a:lnTo>
                    <a:pt x="114300" y="114300"/>
                  </a:lnTo>
                  <a:lnTo>
                    <a:pt x="56388" y="0"/>
                  </a:lnTo>
                  <a:lnTo>
                    <a:pt x="0" y="114300"/>
                  </a:lnTo>
                  <a:lnTo>
                    <a:pt x="38100" y="114300"/>
                  </a:lnTo>
                  <a:lnTo>
                    <a:pt x="39598" y="1485900"/>
                  </a:lnTo>
                  <a:lnTo>
                    <a:pt x="1524" y="1485900"/>
                  </a:lnTo>
                  <a:lnTo>
                    <a:pt x="59436" y="1600200"/>
                  </a:lnTo>
                  <a:lnTo>
                    <a:pt x="77724" y="1563128"/>
                  </a:lnTo>
                  <a:lnTo>
                    <a:pt x="115824" y="1485900"/>
                  </a:lnTo>
                  <a:close/>
                </a:path>
                <a:path w="4253865" h="1736090">
                  <a:moveTo>
                    <a:pt x="2113788" y="1677924"/>
                  </a:moveTo>
                  <a:lnTo>
                    <a:pt x="1999488" y="1621536"/>
                  </a:lnTo>
                  <a:lnTo>
                    <a:pt x="1999488" y="1659610"/>
                  </a:lnTo>
                  <a:lnTo>
                    <a:pt x="2019300" y="1659636"/>
                  </a:lnTo>
                  <a:lnTo>
                    <a:pt x="381000" y="1658112"/>
                  </a:lnTo>
                  <a:lnTo>
                    <a:pt x="400812" y="1658124"/>
                  </a:lnTo>
                  <a:lnTo>
                    <a:pt x="400812" y="1620012"/>
                  </a:lnTo>
                  <a:lnTo>
                    <a:pt x="284988" y="1676400"/>
                  </a:lnTo>
                  <a:lnTo>
                    <a:pt x="381000" y="1724406"/>
                  </a:lnTo>
                  <a:lnTo>
                    <a:pt x="400812" y="1734312"/>
                  </a:lnTo>
                  <a:lnTo>
                    <a:pt x="400812" y="1696237"/>
                  </a:lnTo>
                  <a:lnTo>
                    <a:pt x="1999488" y="1697723"/>
                  </a:lnTo>
                  <a:lnTo>
                    <a:pt x="1999488" y="1735836"/>
                  </a:lnTo>
                  <a:lnTo>
                    <a:pt x="2019300" y="1725790"/>
                  </a:lnTo>
                  <a:lnTo>
                    <a:pt x="2113788" y="1677924"/>
                  </a:lnTo>
                  <a:close/>
                </a:path>
                <a:path w="4253865" h="1736090">
                  <a:moveTo>
                    <a:pt x="4253484" y="411480"/>
                  </a:moveTo>
                  <a:lnTo>
                    <a:pt x="4242816" y="411480"/>
                  </a:lnTo>
                  <a:lnTo>
                    <a:pt x="4242816" y="420624"/>
                  </a:lnTo>
                  <a:lnTo>
                    <a:pt x="4242816" y="1144524"/>
                  </a:lnTo>
                  <a:lnTo>
                    <a:pt x="2348484" y="1144524"/>
                  </a:lnTo>
                  <a:lnTo>
                    <a:pt x="2348484" y="420624"/>
                  </a:lnTo>
                  <a:lnTo>
                    <a:pt x="4242816" y="420624"/>
                  </a:lnTo>
                  <a:lnTo>
                    <a:pt x="4242816" y="411480"/>
                  </a:lnTo>
                  <a:lnTo>
                    <a:pt x="2337816" y="411480"/>
                  </a:lnTo>
                  <a:lnTo>
                    <a:pt x="2337816" y="1153668"/>
                  </a:lnTo>
                  <a:lnTo>
                    <a:pt x="2342388" y="1153668"/>
                  </a:lnTo>
                  <a:lnTo>
                    <a:pt x="2348484" y="1153668"/>
                  </a:lnTo>
                  <a:lnTo>
                    <a:pt x="4242816" y="1153668"/>
                  </a:lnTo>
                  <a:lnTo>
                    <a:pt x="4247388" y="1153668"/>
                  </a:lnTo>
                  <a:lnTo>
                    <a:pt x="4253484" y="1153668"/>
                  </a:lnTo>
                  <a:lnTo>
                    <a:pt x="4253484" y="411480"/>
                  </a:lnTo>
                  <a:close/>
                </a:path>
              </a:pathLst>
            </a:custGeom>
            <a:solidFill>
              <a:srgbClr val="000000"/>
            </a:solidFill>
          </p:spPr>
          <p:txBody>
            <a:bodyPr wrap="square" lIns="0" tIns="0" rIns="0" bIns="0" rtlCol="0"/>
            <a:lstStyle/>
            <a:p>
              <a:endParaRPr/>
            </a:p>
          </p:txBody>
        </p:sp>
      </p:grpSp>
      <p:sp>
        <p:nvSpPr>
          <p:cNvPr id="12" name="object 12"/>
          <p:cNvSpPr txBox="1"/>
          <p:nvPr/>
        </p:nvSpPr>
        <p:spPr>
          <a:xfrm>
            <a:off x="4074666" y="5536181"/>
            <a:ext cx="1527810" cy="666115"/>
          </a:xfrm>
          <a:prstGeom prst="rect">
            <a:avLst/>
          </a:prstGeom>
        </p:spPr>
        <p:txBody>
          <a:bodyPr vert="horz" wrap="square" lIns="0" tIns="12700" rIns="0" bIns="0" rtlCol="0">
            <a:spAutoFit/>
          </a:bodyPr>
          <a:lstStyle/>
          <a:p>
            <a:pPr marL="12700" marR="5080" algn="ctr">
              <a:lnSpc>
                <a:spcPct val="100000"/>
              </a:lnSpc>
              <a:spcBef>
                <a:spcPts val="100"/>
              </a:spcBef>
            </a:pPr>
            <a:r>
              <a:rPr sz="1400" b="1" spc="-10" dirty="0">
                <a:latin typeface="Arial"/>
                <a:cs typeface="Arial"/>
              </a:rPr>
              <a:t>Arabe,</a:t>
            </a:r>
            <a:r>
              <a:rPr sz="1400" b="1" spc="-45" dirty="0">
                <a:latin typeface="Arial"/>
                <a:cs typeface="Arial"/>
              </a:rPr>
              <a:t> </a:t>
            </a:r>
            <a:r>
              <a:rPr sz="1400" b="1" spc="-5" dirty="0">
                <a:latin typeface="Arial"/>
                <a:cs typeface="Arial"/>
              </a:rPr>
              <a:t>Esquimau,  Quechua, </a:t>
            </a:r>
            <a:r>
              <a:rPr sz="1400" b="1" spc="-10" dirty="0">
                <a:latin typeface="Arial"/>
                <a:cs typeface="Arial"/>
              </a:rPr>
              <a:t>Aranda  </a:t>
            </a:r>
            <a:r>
              <a:rPr sz="1400" b="1" spc="-5" dirty="0">
                <a:latin typeface="Arial"/>
                <a:cs typeface="Arial"/>
              </a:rPr>
              <a:t>(Australie)…</a:t>
            </a:r>
            <a:endParaRPr sz="14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76200" cy="20320"/>
          </a:xfrm>
          <a:custGeom>
            <a:avLst/>
            <a:gdLst/>
            <a:ahLst/>
            <a:cxnLst/>
            <a:rect l="l" t="t" r="r" b="b"/>
            <a:pathLst>
              <a:path w="76200" h="20320">
                <a:moveTo>
                  <a:pt x="0" y="19811"/>
                </a:moveTo>
                <a:lnTo>
                  <a:pt x="76199" y="19811"/>
                </a:lnTo>
                <a:lnTo>
                  <a:pt x="76199" y="0"/>
                </a:lnTo>
                <a:lnTo>
                  <a:pt x="0" y="0"/>
                </a:lnTo>
                <a:lnTo>
                  <a:pt x="0" y="19811"/>
                </a:lnTo>
                <a:close/>
              </a:path>
            </a:pathLst>
          </a:custGeom>
          <a:solidFill>
            <a:srgbClr val="000000"/>
          </a:solidFill>
        </p:spPr>
        <p:txBody>
          <a:bodyPr wrap="square" lIns="0" tIns="0" rIns="0" bIns="0" rtlCol="0"/>
          <a:lstStyle/>
          <a:p>
            <a:endParaRPr/>
          </a:p>
        </p:txBody>
      </p:sp>
      <p:sp>
        <p:nvSpPr>
          <p:cNvPr id="3" name="object 3"/>
          <p:cNvSpPr/>
          <p:nvPr/>
        </p:nvSpPr>
        <p:spPr>
          <a:xfrm>
            <a:off x="9127229" y="6620255"/>
            <a:ext cx="17145" cy="20320"/>
          </a:xfrm>
          <a:custGeom>
            <a:avLst/>
            <a:gdLst/>
            <a:ahLst/>
            <a:cxnLst/>
            <a:rect l="l" t="t" r="r" b="b"/>
            <a:pathLst>
              <a:path w="17145" h="20320">
                <a:moveTo>
                  <a:pt x="0" y="19811"/>
                </a:moveTo>
                <a:lnTo>
                  <a:pt x="16763" y="19811"/>
                </a:lnTo>
                <a:lnTo>
                  <a:pt x="16763" y="0"/>
                </a:lnTo>
                <a:lnTo>
                  <a:pt x="0" y="0"/>
                </a:lnTo>
                <a:lnTo>
                  <a:pt x="0" y="19811"/>
                </a:lnTo>
                <a:close/>
              </a:path>
            </a:pathLst>
          </a:custGeom>
          <a:solidFill>
            <a:srgbClr val="000000"/>
          </a:solidFill>
        </p:spPr>
        <p:txBody>
          <a:bodyPr wrap="square" lIns="0" tIns="0" rIns="0" bIns="0" rtlCol="0"/>
          <a:lstStyle/>
          <a:p>
            <a:endParaRPr/>
          </a:p>
        </p:txBody>
      </p:sp>
      <p:grpSp>
        <p:nvGrpSpPr>
          <p:cNvPr id="4" name="object 4"/>
          <p:cNvGrpSpPr/>
          <p:nvPr/>
        </p:nvGrpSpPr>
        <p:grpSpPr>
          <a:xfrm>
            <a:off x="914393" y="609593"/>
            <a:ext cx="8307705" cy="840105"/>
            <a:chOff x="914393" y="609593"/>
            <a:chExt cx="8307705" cy="840105"/>
          </a:xfrm>
        </p:grpSpPr>
        <p:sp>
          <p:nvSpPr>
            <p:cNvPr id="5" name="object 5"/>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6" name="object 6"/>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8" name="object 8"/>
          <p:cNvSpPr/>
          <p:nvPr/>
        </p:nvSpPr>
        <p:spPr>
          <a:xfrm>
            <a:off x="973829" y="1888236"/>
            <a:ext cx="8171815" cy="5064760"/>
          </a:xfrm>
          <a:custGeom>
            <a:avLst/>
            <a:gdLst/>
            <a:ahLst/>
            <a:cxnLst/>
            <a:rect l="l" t="t" r="r" b="b"/>
            <a:pathLst>
              <a:path w="8171815" h="5064759">
                <a:moveTo>
                  <a:pt x="8171694" y="5045964"/>
                </a:moveTo>
                <a:lnTo>
                  <a:pt x="8171694" y="7620"/>
                </a:lnTo>
                <a:lnTo>
                  <a:pt x="8164074" y="0"/>
                </a:lnTo>
                <a:lnTo>
                  <a:pt x="7620" y="0"/>
                </a:lnTo>
                <a:lnTo>
                  <a:pt x="0" y="7620"/>
                </a:lnTo>
                <a:lnTo>
                  <a:pt x="0" y="5056632"/>
                </a:lnTo>
                <a:lnTo>
                  <a:pt x="7620" y="5064252"/>
                </a:lnTo>
                <a:lnTo>
                  <a:pt x="16764" y="5064252"/>
                </a:lnTo>
                <a:lnTo>
                  <a:pt x="16764" y="35052"/>
                </a:lnTo>
                <a:lnTo>
                  <a:pt x="35052" y="16764"/>
                </a:lnTo>
                <a:lnTo>
                  <a:pt x="35052" y="35052"/>
                </a:lnTo>
                <a:lnTo>
                  <a:pt x="8135118" y="35052"/>
                </a:lnTo>
                <a:lnTo>
                  <a:pt x="8135118" y="16764"/>
                </a:lnTo>
                <a:lnTo>
                  <a:pt x="8153406" y="35052"/>
                </a:lnTo>
                <a:lnTo>
                  <a:pt x="8153406" y="5064252"/>
                </a:lnTo>
                <a:lnTo>
                  <a:pt x="8160764" y="5062894"/>
                </a:lnTo>
                <a:lnTo>
                  <a:pt x="8166550" y="5059108"/>
                </a:lnTo>
                <a:lnTo>
                  <a:pt x="8170337" y="5053322"/>
                </a:lnTo>
                <a:lnTo>
                  <a:pt x="8171694" y="5045964"/>
                </a:lnTo>
                <a:close/>
              </a:path>
              <a:path w="8171815" h="5064759">
                <a:moveTo>
                  <a:pt x="35052" y="35052"/>
                </a:moveTo>
                <a:lnTo>
                  <a:pt x="35052" y="16764"/>
                </a:lnTo>
                <a:lnTo>
                  <a:pt x="16764" y="35052"/>
                </a:lnTo>
                <a:lnTo>
                  <a:pt x="35052" y="35052"/>
                </a:lnTo>
                <a:close/>
              </a:path>
              <a:path w="8171815" h="5064759">
                <a:moveTo>
                  <a:pt x="35052" y="5029200"/>
                </a:moveTo>
                <a:lnTo>
                  <a:pt x="35052" y="35052"/>
                </a:lnTo>
                <a:lnTo>
                  <a:pt x="16764" y="35052"/>
                </a:lnTo>
                <a:lnTo>
                  <a:pt x="16764" y="5029200"/>
                </a:lnTo>
                <a:lnTo>
                  <a:pt x="35052" y="5029200"/>
                </a:lnTo>
                <a:close/>
              </a:path>
              <a:path w="8171815" h="5064759">
                <a:moveTo>
                  <a:pt x="8153406" y="5029200"/>
                </a:moveTo>
                <a:lnTo>
                  <a:pt x="16764" y="5029200"/>
                </a:lnTo>
                <a:lnTo>
                  <a:pt x="35052" y="5045964"/>
                </a:lnTo>
                <a:lnTo>
                  <a:pt x="35052" y="5064252"/>
                </a:lnTo>
                <a:lnTo>
                  <a:pt x="8135118" y="5064252"/>
                </a:lnTo>
                <a:lnTo>
                  <a:pt x="8135118" y="5045964"/>
                </a:lnTo>
                <a:lnTo>
                  <a:pt x="8153406" y="5029200"/>
                </a:lnTo>
                <a:close/>
              </a:path>
              <a:path w="8171815" h="5064759">
                <a:moveTo>
                  <a:pt x="35052" y="5064252"/>
                </a:moveTo>
                <a:lnTo>
                  <a:pt x="35052" y="5045964"/>
                </a:lnTo>
                <a:lnTo>
                  <a:pt x="16764" y="5029200"/>
                </a:lnTo>
                <a:lnTo>
                  <a:pt x="16764" y="5064252"/>
                </a:lnTo>
                <a:lnTo>
                  <a:pt x="35052" y="5064252"/>
                </a:lnTo>
                <a:close/>
              </a:path>
              <a:path w="8171815" h="5064759">
                <a:moveTo>
                  <a:pt x="8153406" y="35052"/>
                </a:moveTo>
                <a:lnTo>
                  <a:pt x="8135118" y="16764"/>
                </a:lnTo>
                <a:lnTo>
                  <a:pt x="8135118" y="35052"/>
                </a:lnTo>
                <a:lnTo>
                  <a:pt x="8153406" y="35052"/>
                </a:lnTo>
                <a:close/>
              </a:path>
              <a:path w="8171815" h="5064759">
                <a:moveTo>
                  <a:pt x="8153406" y="5029200"/>
                </a:moveTo>
                <a:lnTo>
                  <a:pt x="8153406" y="35052"/>
                </a:lnTo>
                <a:lnTo>
                  <a:pt x="8135118" y="35052"/>
                </a:lnTo>
                <a:lnTo>
                  <a:pt x="8135118" y="5029200"/>
                </a:lnTo>
                <a:lnTo>
                  <a:pt x="8153406" y="5029200"/>
                </a:lnTo>
                <a:close/>
              </a:path>
              <a:path w="8171815" h="5064759">
                <a:moveTo>
                  <a:pt x="8153406" y="5064252"/>
                </a:moveTo>
                <a:lnTo>
                  <a:pt x="8153406" y="5029200"/>
                </a:lnTo>
                <a:lnTo>
                  <a:pt x="8135118" y="5045964"/>
                </a:lnTo>
                <a:lnTo>
                  <a:pt x="8135118" y="5064252"/>
                </a:lnTo>
                <a:lnTo>
                  <a:pt x="8153406" y="5064252"/>
                </a:lnTo>
                <a:close/>
              </a:path>
            </a:pathLst>
          </a:custGeom>
          <a:solidFill>
            <a:srgbClr val="000000"/>
          </a:solidFill>
        </p:spPr>
        <p:txBody>
          <a:bodyPr wrap="square" lIns="0" tIns="0" rIns="0" bIns="0" rtlCol="0"/>
          <a:lstStyle/>
          <a:p>
            <a:endParaRPr/>
          </a:p>
        </p:txBody>
      </p:sp>
      <p:sp>
        <p:nvSpPr>
          <p:cNvPr id="9" name="object 9"/>
          <p:cNvSpPr txBox="1"/>
          <p:nvPr/>
        </p:nvSpPr>
        <p:spPr>
          <a:xfrm>
            <a:off x="1069333" y="1078477"/>
            <a:ext cx="7980680" cy="1487805"/>
          </a:xfrm>
          <a:prstGeom prst="rect">
            <a:avLst/>
          </a:prstGeom>
        </p:spPr>
        <p:txBody>
          <a:bodyPr vert="horz" wrap="square" lIns="0" tIns="12065" rIns="0" bIns="0" rtlCol="0">
            <a:spAutoFit/>
          </a:bodyPr>
          <a:lstStyle/>
          <a:p>
            <a:pPr marL="104139">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60" dirty="0">
                <a:latin typeface="Arial"/>
                <a:cs typeface="Arial"/>
              </a:rPr>
              <a:t>trapèze</a:t>
            </a:r>
            <a:r>
              <a:rPr sz="2800" b="1" spc="180" dirty="0">
                <a:latin typeface="Arial"/>
                <a:cs typeface="Arial"/>
              </a:rPr>
              <a:t> </a:t>
            </a:r>
            <a:r>
              <a:rPr sz="2800" b="1" spc="-114" dirty="0">
                <a:latin typeface="Arial"/>
                <a:cs typeface="Arial"/>
              </a:rPr>
              <a:t>vocalique</a:t>
            </a:r>
            <a:endParaRPr sz="2800">
              <a:latin typeface="Arial"/>
              <a:cs typeface="Arial"/>
            </a:endParaRPr>
          </a:p>
          <a:p>
            <a:pPr>
              <a:lnSpc>
                <a:spcPct val="100000"/>
              </a:lnSpc>
              <a:spcBef>
                <a:spcPts val="20"/>
              </a:spcBef>
            </a:pPr>
            <a:endParaRPr sz="2900">
              <a:latin typeface="Arial"/>
              <a:cs typeface="Arial"/>
            </a:endParaRPr>
          </a:p>
          <a:p>
            <a:pPr marL="12700">
              <a:lnSpc>
                <a:spcPct val="100000"/>
              </a:lnSpc>
            </a:pPr>
            <a:r>
              <a:rPr sz="2000" spc="-5" dirty="0">
                <a:latin typeface="Arial"/>
                <a:cs typeface="Arial"/>
              </a:rPr>
              <a:t>Il</a:t>
            </a:r>
            <a:r>
              <a:rPr sz="2000" spc="135" dirty="0">
                <a:latin typeface="Arial"/>
                <a:cs typeface="Arial"/>
              </a:rPr>
              <a:t> </a:t>
            </a:r>
            <a:r>
              <a:rPr sz="2000" dirty="0">
                <a:latin typeface="Arial"/>
                <a:cs typeface="Arial"/>
              </a:rPr>
              <a:t>est</a:t>
            </a:r>
            <a:r>
              <a:rPr sz="2000" spc="125" dirty="0">
                <a:latin typeface="Arial"/>
                <a:cs typeface="Arial"/>
              </a:rPr>
              <a:t> </a:t>
            </a:r>
            <a:r>
              <a:rPr sz="2000" dirty="0">
                <a:latin typeface="Arial"/>
                <a:cs typeface="Arial"/>
              </a:rPr>
              <a:t>plus</a:t>
            </a:r>
            <a:r>
              <a:rPr sz="2000" spc="135" dirty="0">
                <a:latin typeface="Arial"/>
                <a:cs typeface="Arial"/>
              </a:rPr>
              <a:t> </a:t>
            </a:r>
            <a:r>
              <a:rPr sz="2000" spc="-5" dirty="0">
                <a:latin typeface="Arial"/>
                <a:cs typeface="Arial"/>
              </a:rPr>
              <a:t>juste</a:t>
            </a:r>
            <a:r>
              <a:rPr sz="2000" spc="145" dirty="0">
                <a:latin typeface="Arial"/>
                <a:cs typeface="Arial"/>
              </a:rPr>
              <a:t> </a:t>
            </a:r>
            <a:r>
              <a:rPr sz="2000" dirty="0">
                <a:latin typeface="Arial"/>
                <a:cs typeface="Arial"/>
              </a:rPr>
              <a:t>de</a:t>
            </a:r>
            <a:r>
              <a:rPr sz="2000" spc="120" dirty="0">
                <a:latin typeface="Arial"/>
                <a:cs typeface="Arial"/>
              </a:rPr>
              <a:t> </a:t>
            </a:r>
            <a:r>
              <a:rPr sz="2000" spc="-5" dirty="0">
                <a:latin typeface="Arial"/>
                <a:cs typeface="Arial"/>
              </a:rPr>
              <a:t>représenter</a:t>
            </a:r>
            <a:r>
              <a:rPr sz="2000" spc="150" dirty="0">
                <a:latin typeface="Arial"/>
                <a:cs typeface="Arial"/>
              </a:rPr>
              <a:t> </a:t>
            </a:r>
            <a:r>
              <a:rPr sz="2000" spc="-5" dirty="0">
                <a:latin typeface="Arial"/>
                <a:cs typeface="Arial"/>
              </a:rPr>
              <a:t>les</a:t>
            </a:r>
            <a:r>
              <a:rPr sz="2000" spc="130" dirty="0">
                <a:latin typeface="Arial"/>
                <a:cs typeface="Arial"/>
              </a:rPr>
              <a:t> </a:t>
            </a:r>
            <a:r>
              <a:rPr sz="2000" spc="-5" dirty="0">
                <a:latin typeface="Arial"/>
                <a:cs typeface="Arial"/>
              </a:rPr>
              <a:t>voyelles</a:t>
            </a:r>
            <a:r>
              <a:rPr sz="2000" spc="150" dirty="0">
                <a:latin typeface="Arial"/>
                <a:cs typeface="Arial"/>
              </a:rPr>
              <a:t> </a:t>
            </a:r>
            <a:r>
              <a:rPr sz="2000" spc="-10" dirty="0">
                <a:latin typeface="Arial"/>
                <a:cs typeface="Arial"/>
              </a:rPr>
              <a:t>sur</a:t>
            </a:r>
            <a:r>
              <a:rPr sz="2000" spc="150" dirty="0">
                <a:latin typeface="Arial"/>
                <a:cs typeface="Arial"/>
              </a:rPr>
              <a:t> </a:t>
            </a:r>
            <a:r>
              <a:rPr sz="2000" dirty="0">
                <a:latin typeface="Arial"/>
                <a:cs typeface="Arial"/>
              </a:rPr>
              <a:t>un</a:t>
            </a:r>
            <a:r>
              <a:rPr sz="2000" spc="135" dirty="0">
                <a:latin typeface="Arial"/>
                <a:cs typeface="Arial"/>
              </a:rPr>
              <a:t> </a:t>
            </a:r>
            <a:r>
              <a:rPr sz="2000" b="1" spc="-5" dirty="0">
                <a:latin typeface="Arial"/>
                <a:cs typeface="Arial"/>
              </a:rPr>
              <a:t>trapèze</a:t>
            </a:r>
            <a:r>
              <a:rPr sz="2000" b="1" spc="145" dirty="0">
                <a:latin typeface="Arial"/>
                <a:cs typeface="Arial"/>
              </a:rPr>
              <a:t> </a:t>
            </a:r>
            <a:r>
              <a:rPr sz="2000" b="1" spc="-10" dirty="0">
                <a:latin typeface="Arial"/>
                <a:cs typeface="Arial"/>
              </a:rPr>
              <a:t>vocalique</a:t>
            </a:r>
            <a:endParaRPr sz="2000">
              <a:latin typeface="Arial"/>
              <a:cs typeface="Arial"/>
            </a:endParaRPr>
          </a:p>
          <a:p>
            <a:pPr marL="12700">
              <a:lnSpc>
                <a:spcPct val="100000"/>
              </a:lnSpc>
            </a:pPr>
            <a:r>
              <a:rPr sz="2000" spc="-5" dirty="0">
                <a:latin typeface="Arial"/>
                <a:cs typeface="Arial"/>
              </a:rPr>
              <a:t>(avec l’aperture </a:t>
            </a:r>
            <a:r>
              <a:rPr sz="2000" dirty="0">
                <a:latin typeface="Arial"/>
                <a:cs typeface="Arial"/>
              </a:rPr>
              <a:t>en abscisse et </a:t>
            </a:r>
            <a:r>
              <a:rPr sz="2000" spc="-5" dirty="0">
                <a:latin typeface="Arial"/>
                <a:cs typeface="Arial"/>
              </a:rPr>
              <a:t>le lieu </a:t>
            </a:r>
            <a:r>
              <a:rPr sz="2000" dirty="0">
                <a:latin typeface="Arial"/>
                <a:cs typeface="Arial"/>
              </a:rPr>
              <a:t>en</a:t>
            </a:r>
            <a:r>
              <a:rPr sz="2000" spc="-125" dirty="0">
                <a:latin typeface="Arial"/>
                <a:cs typeface="Arial"/>
              </a:rPr>
              <a:t> </a:t>
            </a:r>
            <a:r>
              <a:rPr sz="2000" dirty="0">
                <a:latin typeface="Arial"/>
                <a:cs typeface="Arial"/>
              </a:rPr>
              <a:t>ordonnée).</a:t>
            </a:r>
            <a:endParaRPr sz="2000">
              <a:latin typeface="Arial"/>
              <a:cs typeface="Arial"/>
            </a:endParaRPr>
          </a:p>
        </p:txBody>
      </p:sp>
      <p:sp>
        <p:nvSpPr>
          <p:cNvPr id="10" name="object 10"/>
          <p:cNvSpPr/>
          <p:nvPr/>
        </p:nvSpPr>
        <p:spPr>
          <a:xfrm>
            <a:off x="2356104" y="2779775"/>
            <a:ext cx="5346191" cy="38633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914393" y="1888236"/>
            <a:ext cx="8231505" cy="4759960"/>
            <a:chOff x="914393" y="1888236"/>
            <a:chExt cx="8231505" cy="4759960"/>
          </a:xfrm>
        </p:grpSpPr>
        <p:sp>
          <p:nvSpPr>
            <p:cNvPr id="3" name="object 3"/>
            <p:cNvSpPr/>
            <p:nvPr/>
          </p:nvSpPr>
          <p:spPr>
            <a:xfrm>
              <a:off x="914387" y="1888248"/>
              <a:ext cx="8231505" cy="4759960"/>
            </a:xfrm>
            <a:custGeom>
              <a:avLst/>
              <a:gdLst/>
              <a:ahLst/>
              <a:cxnLst/>
              <a:rect l="l" t="t" r="r" b="b"/>
              <a:pathLst>
                <a:path w="8231505" h="4759959">
                  <a:moveTo>
                    <a:pt x="8231137" y="7620"/>
                  </a:moveTo>
                  <a:lnTo>
                    <a:pt x="8223517" y="0"/>
                  </a:lnTo>
                  <a:lnTo>
                    <a:pt x="8194561" y="0"/>
                  </a:lnTo>
                  <a:lnTo>
                    <a:pt x="8194561" y="35052"/>
                  </a:lnTo>
                  <a:lnTo>
                    <a:pt x="8194561" y="4724400"/>
                  </a:lnTo>
                  <a:lnTo>
                    <a:pt x="94488" y="4724400"/>
                  </a:lnTo>
                  <a:lnTo>
                    <a:pt x="94488" y="35052"/>
                  </a:lnTo>
                  <a:lnTo>
                    <a:pt x="8194561" y="35052"/>
                  </a:lnTo>
                  <a:lnTo>
                    <a:pt x="8194561" y="0"/>
                  </a:lnTo>
                  <a:lnTo>
                    <a:pt x="67056" y="0"/>
                  </a:lnTo>
                  <a:lnTo>
                    <a:pt x="59436" y="7620"/>
                  </a:lnTo>
                  <a:lnTo>
                    <a:pt x="59436" y="4732007"/>
                  </a:lnTo>
                  <a:lnTo>
                    <a:pt x="0" y="4732007"/>
                  </a:lnTo>
                  <a:lnTo>
                    <a:pt x="0" y="4751819"/>
                  </a:lnTo>
                  <a:lnTo>
                    <a:pt x="59436" y="4751819"/>
                  </a:lnTo>
                  <a:lnTo>
                    <a:pt x="67056" y="4759452"/>
                  </a:lnTo>
                  <a:lnTo>
                    <a:pt x="76200" y="4759452"/>
                  </a:lnTo>
                  <a:lnTo>
                    <a:pt x="94488" y="4759452"/>
                  </a:lnTo>
                  <a:lnTo>
                    <a:pt x="8194561" y="4759452"/>
                  </a:lnTo>
                  <a:lnTo>
                    <a:pt x="8212849" y="4759452"/>
                  </a:lnTo>
                  <a:lnTo>
                    <a:pt x="8220202" y="4758093"/>
                  </a:lnTo>
                  <a:lnTo>
                    <a:pt x="8225993" y="4754308"/>
                  </a:lnTo>
                  <a:lnTo>
                    <a:pt x="8227619" y="4751819"/>
                  </a:lnTo>
                  <a:lnTo>
                    <a:pt x="8229600" y="4751819"/>
                  </a:lnTo>
                  <a:lnTo>
                    <a:pt x="8229600" y="4748796"/>
                  </a:lnTo>
                  <a:lnTo>
                    <a:pt x="8229778" y="4748517"/>
                  </a:lnTo>
                  <a:lnTo>
                    <a:pt x="8231137" y="4741164"/>
                  </a:lnTo>
                  <a:lnTo>
                    <a:pt x="8231137" y="7620"/>
                  </a:lnTo>
                  <a:close/>
                </a:path>
              </a:pathLst>
            </a:custGeom>
            <a:solidFill>
              <a:srgbClr val="000000"/>
            </a:solidFill>
          </p:spPr>
          <p:txBody>
            <a:bodyPr wrap="square" lIns="0" tIns="0" rIns="0" bIns="0" rtlCol="0"/>
            <a:lstStyle/>
            <a:p>
              <a:endParaRPr/>
            </a:p>
          </p:txBody>
        </p:sp>
        <p:sp>
          <p:nvSpPr>
            <p:cNvPr id="4" name="object 4"/>
            <p:cNvSpPr/>
            <p:nvPr/>
          </p:nvSpPr>
          <p:spPr>
            <a:xfrm>
              <a:off x="5099303" y="2813304"/>
              <a:ext cx="3820667" cy="2951988"/>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277612" y="3124200"/>
              <a:ext cx="116205" cy="2667000"/>
            </a:xfrm>
            <a:custGeom>
              <a:avLst/>
              <a:gdLst/>
              <a:ahLst/>
              <a:cxnLst/>
              <a:rect l="l" t="t" r="r" b="b"/>
              <a:pathLst>
                <a:path w="116204" h="2667000">
                  <a:moveTo>
                    <a:pt x="114300" y="115824"/>
                  </a:moveTo>
                  <a:lnTo>
                    <a:pt x="56388" y="0"/>
                  </a:lnTo>
                  <a:lnTo>
                    <a:pt x="0" y="115824"/>
                  </a:lnTo>
                  <a:lnTo>
                    <a:pt x="38100" y="115824"/>
                  </a:lnTo>
                  <a:lnTo>
                    <a:pt x="38100" y="96012"/>
                  </a:lnTo>
                  <a:lnTo>
                    <a:pt x="76200" y="96012"/>
                  </a:lnTo>
                  <a:lnTo>
                    <a:pt x="76212" y="115824"/>
                  </a:lnTo>
                  <a:lnTo>
                    <a:pt x="114300" y="115824"/>
                  </a:lnTo>
                  <a:close/>
                </a:path>
                <a:path w="116204" h="2667000">
                  <a:moveTo>
                    <a:pt x="77724" y="2629929"/>
                  </a:moveTo>
                  <a:lnTo>
                    <a:pt x="77724" y="2572512"/>
                  </a:lnTo>
                  <a:lnTo>
                    <a:pt x="39624" y="2572512"/>
                  </a:lnTo>
                  <a:lnTo>
                    <a:pt x="39611" y="2552700"/>
                  </a:lnTo>
                  <a:lnTo>
                    <a:pt x="1524" y="2552700"/>
                  </a:lnTo>
                  <a:lnTo>
                    <a:pt x="59436" y="2667000"/>
                  </a:lnTo>
                  <a:lnTo>
                    <a:pt x="77724" y="2629929"/>
                  </a:lnTo>
                  <a:close/>
                </a:path>
                <a:path w="116204" h="2667000">
                  <a:moveTo>
                    <a:pt x="76212" y="115824"/>
                  </a:moveTo>
                  <a:lnTo>
                    <a:pt x="76200" y="96012"/>
                  </a:lnTo>
                  <a:lnTo>
                    <a:pt x="38100" y="96012"/>
                  </a:lnTo>
                  <a:lnTo>
                    <a:pt x="38112" y="115824"/>
                  </a:lnTo>
                  <a:lnTo>
                    <a:pt x="76212" y="115824"/>
                  </a:lnTo>
                  <a:close/>
                </a:path>
                <a:path w="116204" h="2667000">
                  <a:moveTo>
                    <a:pt x="38112" y="115824"/>
                  </a:moveTo>
                  <a:lnTo>
                    <a:pt x="38100" y="96012"/>
                  </a:lnTo>
                  <a:lnTo>
                    <a:pt x="38100" y="115824"/>
                  </a:lnTo>
                  <a:close/>
                </a:path>
                <a:path w="116204" h="2667000">
                  <a:moveTo>
                    <a:pt x="77711" y="2552700"/>
                  </a:moveTo>
                  <a:lnTo>
                    <a:pt x="76212" y="115824"/>
                  </a:lnTo>
                  <a:lnTo>
                    <a:pt x="38112" y="115824"/>
                  </a:lnTo>
                  <a:lnTo>
                    <a:pt x="39611" y="2552700"/>
                  </a:lnTo>
                  <a:lnTo>
                    <a:pt x="77711" y="2552700"/>
                  </a:lnTo>
                  <a:close/>
                </a:path>
                <a:path w="116204" h="2667000">
                  <a:moveTo>
                    <a:pt x="77724" y="2572512"/>
                  </a:moveTo>
                  <a:lnTo>
                    <a:pt x="77711" y="2552700"/>
                  </a:lnTo>
                  <a:lnTo>
                    <a:pt x="39611" y="2552700"/>
                  </a:lnTo>
                  <a:lnTo>
                    <a:pt x="39624" y="2572512"/>
                  </a:lnTo>
                  <a:lnTo>
                    <a:pt x="77724" y="2572512"/>
                  </a:lnTo>
                  <a:close/>
                </a:path>
                <a:path w="116204" h="2667000">
                  <a:moveTo>
                    <a:pt x="115824" y="2552700"/>
                  </a:moveTo>
                  <a:lnTo>
                    <a:pt x="77711" y="2552700"/>
                  </a:lnTo>
                  <a:lnTo>
                    <a:pt x="77724" y="2629929"/>
                  </a:lnTo>
                  <a:lnTo>
                    <a:pt x="115824" y="2552700"/>
                  </a:lnTo>
                  <a:close/>
                </a:path>
              </a:pathLst>
            </a:custGeom>
            <a:solidFill>
              <a:srgbClr val="000000"/>
            </a:solidFill>
          </p:spPr>
          <p:txBody>
            <a:bodyPr wrap="square" lIns="0" tIns="0" rIns="0" bIns="0" rtlCol="0"/>
            <a:lstStyle/>
            <a:p>
              <a:endParaRPr/>
            </a:p>
          </p:txBody>
        </p:sp>
        <p:sp>
          <p:nvSpPr>
            <p:cNvPr id="6" name="object 6"/>
            <p:cNvSpPr/>
            <p:nvPr/>
          </p:nvSpPr>
          <p:spPr>
            <a:xfrm>
              <a:off x="4876800" y="3304031"/>
              <a:ext cx="304800" cy="2338070"/>
            </a:xfrm>
            <a:custGeom>
              <a:avLst/>
              <a:gdLst/>
              <a:ahLst/>
              <a:cxnLst/>
              <a:rect l="l" t="t" r="r" b="b"/>
              <a:pathLst>
                <a:path w="304800" h="2338070">
                  <a:moveTo>
                    <a:pt x="304799" y="2337815"/>
                  </a:moveTo>
                  <a:lnTo>
                    <a:pt x="304799" y="0"/>
                  </a:lnTo>
                  <a:lnTo>
                    <a:pt x="0" y="0"/>
                  </a:lnTo>
                  <a:lnTo>
                    <a:pt x="0" y="2337815"/>
                  </a:lnTo>
                  <a:lnTo>
                    <a:pt x="304799" y="2337815"/>
                  </a:lnTo>
                  <a:close/>
                </a:path>
              </a:pathLst>
            </a:custGeom>
            <a:solidFill>
              <a:srgbClr val="FFFFFF"/>
            </a:solidFill>
          </p:spPr>
          <p:txBody>
            <a:bodyPr wrap="square" lIns="0" tIns="0" rIns="0" bIns="0" rtlCol="0"/>
            <a:lstStyle/>
            <a:p>
              <a:endParaRPr/>
            </a:p>
          </p:txBody>
        </p:sp>
        <p:sp>
          <p:nvSpPr>
            <p:cNvPr id="7" name="object 7"/>
            <p:cNvSpPr/>
            <p:nvPr/>
          </p:nvSpPr>
          <p:spPr>
            <a:xfrm>
              <a:off x="4872228" y="3299460"/>
              <a:ext cx="315595" cy="2346960"/>
            </a:xfrm>
            <a:custGeom>
              <a:avLst/>
              <a:gdLst/>
              <a:ahLst/>
              <a:cxnLst/>
              <a:rect l="l" t="t" r="r" b="b"/>
              <a:pathLst>
                <a:path w="315595" h="2346960">
                  <a:moveTo>
                    <a:pt x="315468" y="2346960"/>
                  </a:moveTo>
                  <a:lnTo>
                    <a:pt x="315468" y="0"/>
                  </a:lnTo>
                  <a:lnTo>
                    <a:pt x="0" y="0"/>
                  </a:lnTo>
                  <a:lnTo>
                    <a:pt x="0" y="2346960"/>
                  </a:lnTo>
                  <a:lnTo>
                    <a:pt x="4572" y="2346960"/>
                  </a:lnTo>
                  <a:lnTo>
                    <a:pt x="4572" y="9144"/>
                  </a:lnTo>
                  <a:lnTo>
                    <a:pt x="10668" y="4572"/>
                  </a:lnTo>
                  <a:lnTo>
                    <a:pt x="10668" y="9144"/>
                  </a:lnTo>
                  <a:lnTo>
                    <a:pt x="304800" y="9144"/>
                  </a:lnTo>
                  <a:lnTo>
                    <a:pt x="304800" y="4572"/>
                  </a:lnTo>
                  <a:lnTo>
                    <a:pt x="309372" y="9144"/>
                  </a:lnTo>
                  <a:lnTo>
                    <a:pt x="309372" y="2346960"/>
                  </a:lnTo>
                  <a:lnTo>
                    <a:pt x="315468" y="2346960"/>
                  </a:lnTo>
                  <a:close/>
                </a:path>
                <a:path w="315595" h="2346960">
                  <a:moveTo>
                    <a:pt x="10668" y="9144"/>
                  </a:moveTo>
                  <a:lnTo>
                    <a:pt x="10668" y="4572"/>
                  </a:lnTo>
                  <a:lnTo>
                    <a:pt x="4572" y="9144"/>
                  </a:lnTo>
                  <a:lnTo>
                    <a:pt x="10668" y="9144"/>
                  </a:lnTo>
                  <a:close/>
                </a:path>
                <a:path w="315595" h="2346960">
                  <a:moveTo>
                    <a:pt x="10668" y="2336292"/>
                  </a:moveTo>
                  <a:lnTo>
                    <a:pt x="10668" y="9144"/>
                  </a:lnTo>
                  <a:lnTo>
                    <a:pt x="4572" y="9144"/>
                  </a:lnTo>
                  <a:lnTo>
                    <a:pt x="4572" y="2336292"/>
                  </a:lnTo>
                  <a:lnTo>
                    <a:pt x="10668" y="2336292"/>
                  </a:lnTo>
                  <a:close/>
                </a:path>
                <a:path w="315595" h="2346960">
                  <a:moveTo>
                    <a:pt x="309372" y="2336292"/>
                  </a:moveTo>
                  <a:lnTo>
                    <a:pt x="4572" y="2336292"/>
                  </a:lnTo>
                  <a:lnTo>
                    <a:pt x="10668" y="2342388"/>
                  </a:lnTo>
                  <a:lnTo>
                    <a:pt x="10668" y="2346960"/>
                  </a:lnTo>
                  <a:lnTo>
                    <a:pt x="304800" y="2346960"/>
                  </a:lnTo>
                  <a:lnTo>
                    <a:pt x="304800" y="2342388"/>
                  </a:lnTo>
                  <a:lnTo>
                    <a:pt x="309372" y="2336292"/>
                  </a:lnTo>
                  <a:close/>
                </a:path>
                <a:path w="315595" h="2346960">
                  <a:moveTo>
                    <a:pt x="10668" y="2346960"/>
                  </a:moveTo>
                  <a:lnTo>
                    <a:pt x="10668" y="2342388"/>
                  </a:lnTo>
                  <a:lnTo>
                    <a:pt x="4572" y="2336292"/>
                  </a:lnTo>
                  <a:lnTo>
                    <a:pt x="4572" y="2346960"/>
                  </a:lnTo>
                  <a:lnTo>
                    <a:pt x="10668" y="2346960"/>
                  </a:lnTo>
                  <a:close/>
                </a:path>
                <a:path w="315595" h="2346960">
                  <a:moveTo>
                    <a:pt x="309372" y="9144"/>
                  </a:moveTo>
                  <a:lnTo>
                    <a:pt x="304800" y="4572"/>
                  </a:lnTo>
                  <a:lnTo>
                    <a:pt x="304800" y="9144"/>
                  </a:lnTo>
                  <a:lnTo>
                    <a:pt x="309372" y="9144"/>
                  </a:lnTo>
                  <a:close/>
                </a:path>
                <a:path w="315595" h="2346960">
                  <a:moveTo>
                    <a:pt x="309372" y="2336292"/>
                  </a:moveTo>
                  <a:lnTo>
                    <a:pt x="309372" y="9144"/>
                  </a:lnTo>
                  <a:lnTo>
                    <a:pt x="304800" y="9144"/>
                  </a:lnTo>
                  <a:lnTo>
                    <a:pt x="304800" y="2336292"/>
                  </a:lnTo>
                  <a:lnTo>
                    <a:pt x="309372" y="2336292"/>
                  </a:lnTo>
                  <a:close/>
                </a:path>
                <a:path w="315595" h="2346960">
                  <a:moveTo>
                    <a:pt x="309372" y="2346960"/>
                  </a:moveTo>
                  <a:lnTo>
                    <a:pt x="309372" y="2336292"/>
                  </a:lnTo>
                  <a:lnTo>
                    <a:pt x="304800" y="2342388"/>
                  </a:lnTo>
                  <a:lnTo>
                    <a:pt x="304800" y="2346960"/>
                  </a:lnTo>
                  <a:lnTo>
                    <a:pt x="309372" y="2346960"/>
                  </a:lnTo>
                  <a:close/>
                </a:path>
              </a:pathLst>
            </a:custGeom>
            <a:solidFill>
              <a:srgbClr val="000000"/>
            </a:solidFill>
          </p:spPr>
          <p:txBody>
            <a:bodyPr wrap="square" lIns="0" tIns="0" rIns="0" bIns="0" rtlCol="0"/>
            <a:lstStyle/>
            <a:p>
              <a:endParaRPr/>
            </a:p>
          </p:txBody>
        </p:sp>
      </p:grpSp>
      <p:sp>
        <p:nvSpPr>
          <p:cNvPr id="8" name="object 8"/>
          <p:cNvSpPr txBox="1"/>
          <p:nvPr/>
        </p:nvSpPr>
        <p:spPr>
          <a:xfrm>
            <a:off x="4957569" y="3330954"/>
            <a:ext cx="148590" cy="1092835"/>
          </a:xfrm>
          <a:prstGeom prst="rect">
            <a:avLst/>
          </a:prstGeom>
        </p:spPr>
        <p:txBody>
          <a:bodyPr vert="horz" wrap="square" lIns="0" tIns="12700" rIns="0" bIns="0" rtlCol="0">
            <a:spAutoFit/>
          </a:bodyPr>
          <a:lstStyle/>
          <a:p>
            <a:pPr indent="36195" algn="just">
              <a:lnSpc>
                <a:spcPct val="100000"/>
              </a:lnSpc>
              <a:spcBef>
                <a:spcPts val="100"/>
              </a:spcBef>
            </a:pPr>
            <a:r>
              <a:rPr sz="1400" dirty="0">
                <a:latin typeface="Arial"/>
                <a:cs typeface="Arial"/>
              </a:rPr>
              <a:t>f  e  r  m  é</a:t>
            </a:r>
            <a:endParaRPr sz="1400">
              <a:latin typeface="Arial"/>
              <a:cs typeface="Arial"/>
            </a:endParaRPr>
          </a:p>
        </p:txBody>
      </p:sp>
      <p:sp>
        <p:nvSpPr>
          <p:cNvPr id="9" name="object 9"/>
          <p:cNvSpPr txBox="1"/>
          <p:nvPr/>
        </p:nvSpPr>
        <p:spPr>
          <a:xfrm>
            <a:off x="4969762" y="4512054"/>
            <a:ext cx="99695" cy="239395"/>
          </a:xfrm>
          <a:prstGeom prst="rect">
            <a:avLst/>
          </a:prstGeom>
        </p:spPr>
        <p:txBody>
          <a:bodyPr vert="horz" wrap="square" lIns="0" tIns="12700" rIns="0" bIns="0" rtlCol="0">
            <a:spAutoFit/>
          </a:bodyPr>
          <a:lstStyle/>
          <a:p>
            <a:pPr>
              <a:lnSpc>
                <a:spcPct val="100000"/>
              </a:lnSpc>
              <a:spcBef>
                <a:spcPts val="100"/>
              </a:spcBef>
            </a:pPr>
            <a:r>
              <a:rPr sz="1400" dirty="0">
                <a:latin typeface="Arial"/>
                <a:cs typeface="Arial"/>
              </a:rPr>
              <a:t>o</a:t>
            </a:r>
            <a:endParaRPr sz="1400">
              <a:latin typeface="Arial"/>
              <a:cs typeface="Arial"/>
            </a:endParaRPr>
          </a:p>
        </p:txBody>
      </p:sp>
      <p:sp>
        <p:nvSpPr>
          <p:cNvPr id="10" name="object 10"/>
          <p:cNvSpPr txBox="1"/>
          <p:nvPr/>
        </p:nvSpPr>
        <p:spPr>
          <a:xfrm>
            <a:off x="4963666" y="4725413"/>
            <a:ext cx="109220" cy="879475"/>
          </a:xfrm>
          <a:prstGeom prst="rect">
            <a:avLst/>
          </a:prstGeom>
        </p:spPr>
        <p:txBody>
          <a:bodyPr vert="horz" wrap="square" lIns="0" tIns="12700" rIns="0" bIns="0" rtlCol="0">
            <a:spAutoFit/>
          </a:bodyPr>
          <a:lstStyle/>
          <a:p>
            <a:pPr indent="5715" algn="just">
              <a:lnSpc>
                <a:spcPct val="100000"/>
              </a:lnSpc>
              <a:spcBef>
                <a:spcPts val="100"/>
              </a:spcBef>
            </a:pPr>
            <a:r>
              <a:rPr sz="1400" dirty="0">
                <a:latin typeface="Arial"/>
                <a:cs typeface="Arial"/>
              </a:rPr>
              <a:t>u  v  e  rt</a:t>
            </a:r>
            <a:endParaRPr sz="1400">
              <a:latin typeface="Arial"/>
              <a:cs typeface="Arial"/>
            </a:endParaRPr>
          </a:p>
        </p:txBody>
      </p:sp>
      <p:grpSp>
        <p:nvGrpSpPr>
          <p:cNvPr id="11" name="object 11"/>
          <p:cNvGrpSpPr/>
          <p:nvPr/>
        </p:nvGrpSpPr>
        <p:grpSpPr>
          <a:xfrm>
            <a:off x="5486400" y="5734812"/>
            <a:ext cx="3429000" cy="510540"/>
            <a:chOff x="5486400" y="5734812"/>
            <a:chExt cx="3429000" cy="510540"/>
          </a:xfrm>
        </p:grpSpPr>
        <p:sp>
          <p:nvSpPr>
            <p:cNvPr id="12" name="object 12"/>
            <p:cNvSpPr/>
            <p:nvPr/>
          </p:nvSpPr>
          <p:spPr>
            <a:xfrm>
              <a:off x="5486400" y="5734812"/>
              <a:ext cx="3429000" cy="116205"/>
            </a:xfrm>
            <a:custGeom>
              <a:avLst/>
              <a:gdLst/>
              <a:ahLst/>
              <a:cxnLst/>
              <a:rect l="l" t="t" r="r" b="b"/>
              <a:pathLst>
                <a:path w="3429000" h="116204">
                  <a:moveTo>
                    <a:pt x="115824" y="38109"/>
                  </a:moveTo>
                  <a:lnTo>
                    <a:pt x="115824" y="0"/>
                  </a:lnTo>
                  <a:lnTo>
                    <a:pt x="0" y="56388"/>
                  </a:lnTo>
                  <a:lnTo>
                    <a:pt x="96012" y="104394"/>
                  </a:lnTo>
                  <a:lnTo>
                    <a:pt x="96012" y="38100"/>
                  </a:lnTo>
                  <a:lnTo>
                    <a:pt x="115824" y="38109"/>
                  </a:lnTo>
                  <a:close/>
                </a:path>
                <a:path w="3429000" h="116204">
                  <a:moveTo>
                    <a:pt x="3334512" y="77724"/>
                  </a:moveTo>
                  <a:lnTo>
                    <a:pt x="3334512" y="39624"/>
                  </a:lnTo>
                  <a:lnTo>
                    <a:pt x="96012" y="38100"/>
                  </a:lnTo>
                  <a:lnTo>
                    <a:pt x="96012" y="76200"/>
                  </a:lnTo>
                  <a:lnTo>
                    <a:pt x="3334512" y="77724"/>
                  </a:lnTo>
                  <a:close/>
                </a:path>
                <a:path w="3429000" h="116204">
                  <a:moveTo>
                    <a:pt x="115824" y="114300"/>
                  </a:moveTo>
                  <a:lnTo>
                    <a:pt x="115824" y="76209"/>
                  </a:lnTo>
                  <a:lnTo>
                    <a:pt x="96012" y="76200"/>
                  </a:lnTo>
                  <a:lnTo>
                    <a:pt x="96012" y="104394"/>
                  </a:lnTo>
                  <a:lnTo>
                    <a:pt x="115824" y="114300"/>
                  </a:lnTo>
                  <a:close/>
                </a:path>
                <a:path w="3429000" h="116204">
                  <a:moveTo>
                    <a:pt x="3429000" y="59436"/>
                  </a:moveTo>
                  <a:lnTo>
                    <a:pt x="3314700" y="1524"/>
                  </a:lnTo>
                  <a:lnTo>
                    <a:pt x="3314700" y="39614"/>
                  </a:lnTo>
                  <a:lnTo>
                    <a:pt x="3334512" y="39624"/>
                  </a:lnTo>
                  <a:lnTo>
                    <a:pt x="3334512" y="106050"/>
                  </a:lnTo>
                  <a:lnTo>
                    <a:pt x="3429000" y="59436"/>
                  </a:lnTo>
                  <a:close/>
                </a:path>
                <a:path w="3429000" h="116204">
                  <a:moveTo>
                    <a:pt x="3334512" y="106050"/>
                  </a:moveTo>
                  <a:lnTo>
                    <a:pt x="3334512" y="77724"/>
                  </a:lnTo>
                  <a:lnTo>
                    <a:pt x="3314700" y="77714"/>
                  </a:lnTo>
                  <a:lnTo>
                    <a:pt x="3314700" y="115824"/>
                  </a:lnTo>
                  <a:lnTo>
                    <a:pt x="3334512" y="106050"/>
                  </a:lnTo>
                  <a:close/>
                </a:path>
              </a:pathLst>
            </a:custGeom>
            <a:solidFill>
              <a:srgbClr val="000000"/>
            </a:solidFill>
          </p:spPr>
          <p:txBody>
            <a:bodyPr wrap="square" lIns="0" tIns="0" rIns="0" bIns="0" rtlCol="0"/>
            <a:lstStyle/>
            <a:p>
              <a:endParaRPr/>
            </a:p>
          </p:txBody>
        </p:sp>
        <p:sp>
          <p:nvSpPr>
            <p:cNvPr id="13" name="object 13"/>
            <p:cNvSpPr/>
            <p:nvPr/>
          </p:nvSpPr>
          <p:spPr>
            <a:xfrm>
              <a:off x="6019799" y="5902452"/>
              <a:ext cx="2362200" cy="338455"/>
            </a:xfrm>
            <a:custGeom>
              <a:avLst/>
              <a:gdLst/>
              <a:ahLst/>
              <a:cxnLst/>
              <a:rect l="l" t="t" r="r" b="b"/>
              <a:pathLst>
                <a:path w="2362200" h="338454">
                  <a:moveTo>
                    <a:pt x="2362199" y="338327"/>
                  </a:moveTo>
                  <a:lnTo>
                    <a:pt x="2362199" y="0"/>
                  </a:lnTo>
                  <a:lnTo>
                    <a:pt x="0" y="0"/>
                  </a:lnTo>
                  <a:lnTo>
                    <a:pt x="0" y="338327"/>
                  </a:lnTo>
                  <a:lnTo>
                    <a:pt x="2362199" y="338327"/>
                  </a:lnTo>
                  <a:close/>
                </a:path>
              </a:pathLst>
            </a:custGeom>
            <a:solidFill>
              <a:srgbClr val="FFFFFF"/>
            </a:solidFill>
          </p:spPr>
          <p:txBody>
            <a:bodyPr wrap="square" lIns="0" tIns="0" rIns="0" bIns="0" rtlCol="0"/>
            <a:lstStyle/>
            <a:p>
              <a:endParaRPr/>
            </a:p>
          </p:txBody>
        </p:sp>
        <p:sp>
          <p:nvSpPr>
            <p:cNvPr id="14" name="object 14"/>
            <p:cNvSpPr/>
            <p:nvPr/>
          </p:nvSpPr>
          <p:spPr>
            <a:xfrm>
              <a:off x="6015228" y="5897880"/>
              <a:ext cx="2372995" cy="347980"/>
            </a:xfrm>
            <a:custGeom>
              <a:avLst/>
              <a:gdLst/>
              <a:ahLst/>
              <a:cxnLst/>
              <a:rect l="l" t="t" r="r" b="b"/>
              <a:pathLst>
                <a:path w="2372995" h="347979">
                  <a:moveTo>
                    <a:pt x="2372868" y="347472"/>
                  </a:moveTo>
                  <a:lnTo>
                    <a:pt x="2372868" y="0"/>
                  </a:lnTo>
                  <a:lnTo>
                    <a:pt x="0" y="0"/>
                  </a:lnTo>
                  <a:lnTo>
                    <a:pt x="0" y="347472"/>
                  </a:lnTo>
                  <a:lnTo>
                    <a:pt x="4572" y="347472"/>
                  </a:lnTo>
                  <a:lnTo>
                    <a:pt x="4572" y="9144"/>
                  </a:lnTo>
                  <a:lnTo>
                    <a:pt x="10668" y="4572"/>
                  </a:lnTo>
                  <a:lnTo>
                    <a:pt x="10668" y="9144"/>
                  </a:lnTo>
                  <a:lnTo>
                    <a:pt x="2362200" y="9144"/>
                  </a:lnTo>
                  <a:lnTo>
                    <a:pt x="2362200" y="4572"/>
                  </a:lnTo>
                  <a:lnTo>
                    <a:pt x="2366772" y="9144"/>
                  </a:lnTo>
                  <a:lnTo>
                    <a:pt x="2366772" y="347472"/>
                  </a:lnTo>
                  <a:lnTo>
                    <a:pt x="2372868" y="347472"/>
                  </a:lnTo>
                  <a:close/>
                </a:path>
                <a:path w="2372995" h="347979">
                  <a:moveTo>
                    <a:pt x="10668" y="9144"/>
                  </a:moveTo>
                  <a:lnTo>
                    <a:pt x="10668" y="4572"/>
                  </a:lnTo>
                  <a:lnTo>
                    <a:pt x="4572" y="9144"/>
                  </a:lnTo>
                  <a:lnTo>
                    <a:pt x="10668" y="9144"/>
                  </a:lnTo>
                  <a:close/>
                </a:path>
                <a:path w="2372995" h="347979">
                  <a:moveTo>
                    <a:pt x="10668" y="338328"/>
                  </a:moveTo>
                  <a:lnTo>
                    <a:pt x="10668" y="9144"/>
                  </a:lnTo>
                  <a:lnTo>
                    <a:pt x="4572" y="9144"/>
                  </a:lnTo>
                  <a:lnTo>
                    <a:pt x="4572" y="338328"/>
                  </a:lnTo>
                  <a:lnTo>
                    <a:pt x="10668" y="338328"/>
                  </a:lnTo>
                  <a:close/>
                </a:path>
                <a:path w="2372995" h="347979">
                  <a:moveTo>
                    <a:pt x="2366772" y="338328"/>
                  </a:moveTo>
                  <a:lnTo>
                    <a:pt x="4572" y="338328"/>
                  </a:lnTo>
                  <a:lnTo>
                    <a:pt x="10668" y="342900"/>
                  </a:lnTo>
                  <a:lnTo>
                    <a:pt x="10668" y="347472"/>
                  </a:lnTo>
                  <a:lnTo>
                    <a:pt x="2362200" y="347472"/>
                  </a:lnTo>
                  <a:lnTo>
                    <a:pt x="2362200" y="342900"/>
                  </a:lnTo>
                  <a:lnTo>
                    <a:pt x="2366772" y="338328"/>
                  </a:lnTo>
                  <a:close/>
                </a:path>
                <a:path w="2372995" h="347979">
                  <a:moveTo>
                    <a:pt x="10668" y="347472"/>
                  </a:moveTo>
                  <a:lnTo>
                    <a:pt x="10668" y="342900"/>
                  </a:lnTo>
                  <a:lnTo>
                    <a:pt x="4572" y="338328"/>
                  </a:lnTo>
                  <a:lnTo>
                    <a:pt x="4572" y="347472"/>
                  </a:lnTo>
                  <a:lnTo>
                    <a:pt x="10668" y="347472"/>
                  </a:lnTo>
                  <a:close/>
                </a:path>
                <a:path w="2372995" h="347979">
                  <a:moveTo>
                    <a:pt x="2366772" y="9144"/>
                  </a:moveTo>
                  <a:lnTo>
                    <a:pt x="2362200" y="4572"/>
                  </a:lnTo>
                  <a:lnTo>
                    <a:pt x="2362200" y="9144"/>
                  </a:lnTo>
                  <a:lnTo>
                    <a:pt x="2366772" y="9144"/>
                  </a:lnTo>
                  <a:close/>
                </a:path>
                <a:path w="2372995" h="347979">
                  <a:moveTo>
                    <a:pt x="2366772" y="338328"/>
                  </a:moveTo>
                  <a:lnTo>
                    <a:pt x="2366772" y="9144"/>
                  </a:lnTo>
                  <a:lnTo>
                    <a:pt x="2362200" y="9144"/>
                  </a:lnTo>
                  <a:lnTo>
                    <a:pt x="2362200" y="338328"/>
                  </a:lnTo>
                  <a:lnTo>
                    <a:pt x="2366772" y="338328"/>
                  </a:lnTo>
                  <a:close/>
                </a:path>
                <a:path w="2372995" h="347979">
                  <a:moveTo>
                    <a:pt x="2366772" y="347472"/>
                  </a:moveTo>
                  <a:lnTo>
                    <a:pt x="2366772" y="338328"/>
                  </a:lnTo>
                  <a:lnTo>
                    <a:pt x="2362200" y="342900"/>
                  </a:lnTo>
                  <a:lnTo>
                    <a:pt x="2362200" y="347472"/>
                  </a:lnTo>
                  <a:lnTo>
                    <a:pt x="2366772" y="347472"/>
                  </a:lnTo>
                  <a:close/>
                </a:path>
              </a:pathLst>
            </a:custGeom>
            <a:solidFill>
              <a:srgbClr val="000000"/>
            </a:solidFill>
          </p:spPr>
          <p:txBody>
            <a:bodyPr wrap="square" lIns="0" tIns="0" rIns="0" bIns="0" rtlCol="0"/>
            <a:lstStyle/>
            <a:p>
              <a:endParaRPr/>
            </a:p>
          </p:txBody>
        </p:sp>
      </p:grpSp>
      <p:sp>
        <p:nvSpPr>
          <p:cNvPr id="15" name="object 15"/>
          <p:cNvSpPr txBox="1"/>
          <p:nvPr/>
        </p:nvSpPr>
        <p:spPr>
          <a:xfrm>
            <a:off x="6250937" y="5932421"/>
            <a:ext cx="19024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antérieur /</a:t>
            </a:r>
            <a:r>
              <a:rPr sz="1600" spc="5" dirty="0">
                <a:latin typeface="Arial"/>
                <a:cs typeface="Arial"/>
              </a:rPr>
              <a:t> </a:t>
            </a:r>
            <a:r>
              <a:rPr sz="1600" spc="-5" dirty="0">
                <a:latin typeface="Arial"/>
                <a:cs typeface="Arial"/>
              </a:rPr>
              <a:t>postérieur</a:t>
            </a:r>
            <a:endParaRPr sz="1600">
              <a:latin typeface="Arial"/>
              <a:cs typeface="Arial"/>
            </a:endParaRPr>
          </a:p>
        </p:txBody>
      </p:sp>
      <p:grpSp>
        <p:nvGrpSpPr>
          <p:cNvPr id="16" name="object 16"/>
          <p:cNvGrpSpPr/>
          <p:nvPr/>
        </p:nvGrpSpPr>
        <p:grpSpPr>
          <a:xfrm>
            <a:off x="1620012" y="3124200"/>
            <a:ext cx="2952115" cy="3121660"/>
            <a:chOff x="1620012" y="3124200"/>
            <a:chExt cx="2952115" cy="3121660"/>
          </a:xfrm>
        </p:grpSpPr>
        <p:sp>
          <p:nvSpPr>
            <p:cNvPr id="17" name="object 17"/>
            <p:cNvSpPr/>
            <p:nvPr/>
          </p:nvSpPr>
          <p:spPr>
            <a:xfrm>
              <a:off x="1898904" y="3270504"/>
              <a:ext cx="2602992" cy="2403348"/>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620012" y="3124212"/>
              <a:ext cx="2952115" cy="2726690"/>
            </a:xfrm>
            <a:custGeom>
              <a:avLst/>
              <a:gdLst/>
              <a:ahLst/>
              <a:cxnLst/>
              <a:rect l="l" t="t" r="r" b="b"/>
              <a:pathLst>
                <a:path w="2952115" h="2726690">
                  <a:moveTo>
                    <a:pt x="115824" y="2552700"/>
                  </a:moveTo>
                  <a:lnTo>
                    <a:pt x="77711" y="2552700"/>
                  </a:lnTo>
                  <a:lnTo>
                    <a:pt x="76200" y="115824"/>
                  </a:lnTo>
                  <a:lnTo>
                    <a:pt x="114300" y="115824"/>
                  </a:lnTo>
                  <a:lnTo>
                    <a:pt x="56388" y="0"/>
                  </a:lnTo>
                  <a:lnTo>
                    <a:pt x="0" y="115824"/>
                  </a:lnTo>
                  <a:lnTo>
                    <a:pt x="38100" y="115824"/>
                  </a:lnTo>
                  <a:lnTo>
                    <a:pt x="39611" y="2552700"/>
                  </a:lnTo>
                  <a:lnTo>
                    <a:pt x="1524" y="2552700"/>
                  </a:lnTo>
                  <a:lnTo>
                    <a:pt x="59436" y="2667000"/>
                  </a:lnTo>
                  <a:lnTo>
                    <a:pt x="77724" y="2629928"/>
                  </a:lnTo>
                  <a:lnTo>
                    <a:pt x="115824" y="2552700"/>
                  </a:lnTo>
                  <a:close/>
                </a:path>
                <a:path w="2952115" h="2726690">
                  <a:moveTo>
                    <a:pt x="2951988" y="2670048"/>
                  </a:moveTo>
                  <a:lnTo>
                    <a:pt x="2837688" y="2612136"/>
                  </a:lnTo>
                  <a:lnTo>
                    <a:pt x="2837688" y="2650223"/>
                  </a:lnTo>
                  <a:lnTo>
                    <a:pt x="2857500" y="2650236"/>
                  </a:lnTo>
                  <a:lnTo>
                    <a:pt x="228600" y="2648712"/>
                  </a:lnTo>
                  <a:lnTo>
                    <a:pt x="248412" y="2648712"/>
                  </a:lnTo>
                  <a:lnTo>
                    <a:pt x="248412" y="2610612"/>
                  </a:lnTo>
                  <a:lnTo>
                    <a:pt x="132588" y="2667000"/>
                  </a:lnTo>
                  <a:lnTo>
                    <a:pt x="228600" y="2715006"/>
                  </a:lnTo>
                  <a:lnTo>
                    <a:pt x="248412" y="2724912"/>
                  </a:lnTo>
                  <a:lnTo>
                    <a:pt x="248412" y="2686824"/>
                  </a:lnTo>
                  <a:lnTo>
                    <a:pt x="2837688" y="2688336"/>
                  </a:lnTo>
                  <a:lnTo>
                    <a:pt x="2837688" y="2726436"/>
                  </a:lnTo>
                  <a:lnTo>
                    <a:pt x="2857500" y="2716657"/>
                  </a:lnTo>
                  <a:lnTo>
                    <a:pt x="2951988" y="2670048"/>
                  </a:lnTo>
                  <a:close/>
                </a:path>
              </a:pathLst>
            </a:custGeom>
            <a:solidFill>
              <a:srgbClr val="000000"/>
            </a:solidFill>
          </p:spPr>
          <p:txBody>
            <a:bodyPr wrap="square" lIns="0" tIns="0" rIns="0" bIns="0" rtlCol="0"/>
            <a:lstStyle/>
            <a:p>
              <a:endParaRPr/>
            </a:p>
          </p:txBody>
        </p:sp>
        <p:sp>
          <p:nvSpPr>
            <p:cNvPr id="19" name="object 19"/>
            <p:cNvSpPr/>
            <p:nvPr/>
          </p:nvSpPr>
          <p:spPr>
            <a:xfrm>
              <a:off x="1981199" y="5902451"/>
              <a:ext cx="2362200" cy="338455"/>
            </a:xfrm>
            <a:custGeom>
              <a:avLst/>
              <a:gdLst/>
              <a:ahLst/>
              <a:cxnLst/>
              <a:rect l="l" t="t" r="r" b="b"/>
              <a:pathLst>
                <a:path w="2362200" h="338454">
                  <a:moveTo>
                    <a:pt x="2362199" y="338327"/>
                  </a:moveTo>
                  <a:lnTo>
                    <a:pt x="2362199" y="0"/>
                  </a:lnTo>
                  <a:lnTo>
                    <a:pt x="0" y="0"/>
                  </a:lnTo>
                  <a:lnTo>
                    <a:pt x="0" y="338327"/>
                  </a:lnTo>
                  <a:lnTo>
                    <a:pt x="2362199" y="338327"/>
                  </a:lnTo>
                  <a:close/>
                </a:path>
              </a:pathLst>
            </a:custGeom>
            <a:solidFill>
              <a:srgbClr val="FFFFFF"/>
            </a:solidFill>
          </p:spPr>
          <p:txBody>
            <a:bodyPr wrap="square" lIns="0" tIns="0" rIns="0" bIns="0" rtlCol="0"/>
            <a:lstStyle/>
            <a:p>
              <a:endParaRPr/>
            </a:p>
          </p:txBody>
        </p:sp>
        <p:sp>
          <p:nvSpPr>
            <p:cNvPr id="20" name="object 20"/>
            <p:cNvSpPr/>
            <p:nvPr/>
          </p:nvSpPr>
          <p:spPr>
            <a:xfrm>
              <a:off x="1976628" y="5897880"/>
              <a:ext cx="2372995" cy="347980"/>
            </a:xfrm>
            <a:custGeom>
              <a:avLst/>
              <a:gdLst/>
              <a:ahLst/>
              <a:cxnLst/>
              <a:rect l="l" t="t" r="r" b="b"/>
              <a:pathLst>
                <a:path w="2372995" h="347979">
                  <a:moveTo>
                    <a:pt x="2372868" y="347472"/>
                  </a:moveTo>
                  <a:lnTo>
                    <a:pt x="2372868" y="0"/>
                  </a:lnTo>
                  <a:lnTo>
                    <a:pt x="0" y="0"/>
                  </a:lnTo>
                  <a:lnTo>
                    <a:pt x="0" y="347472"/>
                  </a:lnTo>
                  <a:lnTo>
                    <a:pt x="4572" y="347472"/>
                  </a:lnTo>
                  <a:lnTo>
                    <a:pt x="4572" y="9144"/>
                  </a:lnTo>
                  <a:lnTo>
                    <a:pt x="10668" y="4572"/>
                  </a:lnTo>
                  <a:lnTo>
                    <a:pt x="10668" y="9144"/>
                  </a:lnTo>
                  <a:lnTo>
                    <a:pt x="2362200" y="9144"/>
                  </a:lnTo>
                  <a:lnTo>
                    <a:pt x="2362200" y="4572"/>
                  </a:lnTo>
                  <a:lnTo>
                    <a:pt x="2366772" y="9144"/>
                  </a:lnTo>
                  <a:lnTo>
                    <a:pt x="2366772" y="347472"/>
                  </a:lnTo>
                  <a:lnTo>
                    <a:pt x="2372868" y="347472"/>
                  </a:lnTo>
                  <a:close/>
                </a:path>
                <a:path w="2372995" h="347979">
                  <a:moveTo>
                    <a:pt x="10668" y="9144"/>
                  </a:moveTo>
                  <a:lnTo>
                    <a:pt x="10668" y="4572"/>
                  </a:lnTo>
                  <a:lnTo>
                    <a:pt x="4572" y="9144"/>
                  </a:lnTo>
                  <a:lnTo>
                    <a:pt x="10668" y="9144"/>
                  </a:lnTo>
                  <a:close/>
                </a:path>
                <a:path w="2372995" h="347979">
                  <a:moveTo>
                    <a:pt x="10668" y="338328"/>
                  </a:moveTo>
                  <a:lnTo>
                    <a:pt x="10668" y="9144"/>
                  </a:lnTo>
                  <a:lnTo>
                    <a:pt x="4572" y="9144"/>
                  </a:lnTo>
                  <a:lnTo>
                    <a:pt x="4572" y="338328"/>
                  </a:lnTo>
                  <a:lnTo>
                    <a:pt x="10668" y="338328"/>
                  </a:lnTo>
                  <a:close/>
                </a:path>
                <a:path w="2372995" h="347979">
                  <a:moveTo>
                    <a:pt x="2366772" y="338328"/>
                  </a:moveTo>
                  <a:lnTo>
                    <a:pt x="4572" y="338328"/>
                  </a:lnTo>
                  <a:lnTo>
                    <a:pt x="10668" y="342900"/>
                  </a:lnTo>
                  <a:lnTo>
                    <a:pt x="10668" y="347472"/>
                  </a:lnTo>
                  <a:lnTo>
                    <a:pt x="2362200" y="347472"/>
                  </a:lnTo>
                  <a:lnTo>
                    <a:pt x="2362200" y="342900"/>
                  </a:lnTo>
                  <a:lnTo>
                    <a:pt x="2366772" y="338328"/>
                  </a:lnTo>
                  <a:close/>
                </a:path>
                <a:path w="2372995" h="347979">
                  <a:moveTo>
                    <a:pt x="10668" y="347472"/>
                  </a:moveTo>
                  <a:lnTo>
                    <a:pt x="10668" y="342900"/>
                  </a:lnTo>
                  <a:lnTo>
                    <a:pt x="4572" y="338328"/>
                  </a:lnTo>
                  <a:lnTo>
                    <a:pt x="4572" y="347472"/>
                  </a:lnTo>
                  <a:lnTo>
                    <a:pt x="10668" y="347472"/>
                  </a:lnTo>
                  <a:close/>
                </a:path>
                <a:path w="2372995" h="347979">
                  <a:moveTo>
                    <a:pt x="2366772" y="9144"/>
                  </a:moveTo>
                  <a:lnTo>
                    <a:pt x="2362200" y="4572"/>
                  </a:lnTo>
                  <a:lnTo>
                    <a:pt x="2362200" y="9144"/>
                  </a:lnTo>
                  <a:lnTo>
                    <a:pt x="2366772" y="9144"/>
                  </a:lnTo>
                  <a:close/>
                </a:path>
                <a:path w="2372995" h="347979">
                  <a:moveTo>
                    <a:pt x="2366772" y="338328"/>
                  </a:moveTo>
                  <a:lnTo>
                    <a:pt x="2366772" y="9144"/>
                  </a:lnTo>
                  <a:lnTo>
                    <a:pt x="2362200" y="9144"/>
                  </a:lnTo>
                  <a:lnTo>
                    <a:pt x="2362200" y="338328"/>
                  </a:lnTo>
                  <a:lnTo>
                    <a:pt x="2366772" y="338328"/>
                  </a:lnTo>
                  <a:close/>
                </a:path>
                <a:path w="2372995" h="347979">
                  <a:moveTo>
                    <a:pt x="2366772" y="347472"/>
                  </a:moveTo>
                  <a:lnTo>
                    <a:pt x="2366772" y="338328"/>
                  </a:lnTo>
                  <a:lnTo>
                    <a:pt x="2362200" y="342900"/>
                  </a:lnTo>
                  <a:lnTo>
                    <a:pt x="2362200" y="347472"/>
                  </a:lnTo>
                  <a:lnTo>
                    <a:pt x="2366772" y="347472"/>
                  </a:lnTo>
                  <a:close/>
                </a:path>
              </a:pathLst>
            </a:custGeom>
            <a:solidFill>
              <a:srgbClr val="000000"/>
            </a:solidFill>
          </p:spPr>
          <p:txBody>
            <a:bodyPr wrap="square" lIns="0" tIns="0" rIns="0" bIns="0" rtlCol="0"/>
            <a:lstStyle/>
            <a:p>
              <a:endParaRPr/>
            </a:p>
          </p:txBody>
        </p:sp>
      </p:grpSp>
      <p:sp>
        <p:nvSpPr>
          <p:cNvPr id="21" name="object 21"/>
          <p:cNvSpPr txBox="1"/>
          <p:nvPr/>
        </p:nvSpPr>
        <p:spPr>
          <a:xfrm>
            <a:off x="2212339" y="5932421"/>
            <a:ext cx="190246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antérieur /</a:t>
            </a:r>
            <a:r>
              <a:rPr sz="1600" spc="5" dirty="0">
                <a:latin typeface="Arial"/>
                <a:cs typeface="Arial"/>
              </a:rPr>
              <a:t> </a:t>
            </a:r>
            <a:r>
              <a:rPr sz="1600" spc="-5" dirty="0">
                <a:latin typeface="Arial"/>
                <a:cs typeface="Arial"/>
              </a:rPr>
              <a:t>postérieur</a:t>
            </a:r>
            <a:endParaRPr sz="1600">
              <a:latin typeface="Arial"/>
              <a:cs typeface="Arial"/>
            </a:endParaRPr>
          </a:p>
        </p:txBody>
      </p:sp>
      <p:grpSp>
        <p:nvGrpSpPr>
          <p:cNvPr id="22" name="object 22"/>
          <p:cNvGrpSpPr/>
          <p:nvPr/>
        </p:nvGrpSpPr>
        <p:grpSpPr>
          <a:xfrm>
            <a:off x="1214621" y="3272028"/>
            <a:ext cx="315595" cy="2346960"/>
            <a:chOff x="1214621" y="3272028"/>
            <a:chExt cx="315595" cy="2346960"/>
          </a:xfrm>
        </p:grpSpPr>
        <p:sp>
          <p:nvSpPr>
            <p:cNvPr id="23" name="object 23"/>
            <p:cNvSpPr/>
            <p:nvPr/>
          </p:nvSpPr>
          <p:spPr>
            <a:xfrm>
              <a:off x="1219193" y="3276600"/>
              <a:ext cx="304800" cy="2338070"/>
            </a:xfrm>
            <a:custGeom>
              <a:avLst/>
              <a:gdLst/>
              <a:ahLst/>
              <a:cxnLst/>
              <a:rect l="l" t="t" r="r" b="b"/>
              <a:pathLst>
                <a:path w="304800" h="2338070">
                  <a:moveTo>
                    <a:pt x="304799" y="2337815"/>
                  </a:moveTo>
                  <a:lnTo>
                    <a:pt x="304799" y="0"/>
                  </a:lnTo>
                  <a:lnTo>
                    <a:pt x="0" y="0"/>
                  </a:lnTo>
                  <a:lnTo>
                    <a:pt x="0" y="2337815"/>
                  </a:lnTo>
                  <a:lnTo>
                    <a:pt x="304799" y="2337815"/>
                  </a:lnTo>
                  <a:close/>
                </a:path>
              </a:pathLst>
            </a:custGeom>
            <a:solidFill>
              <a:srgbClr val="FFFFFF"/>
            </a:solidFill>
          </p:spPr>
          <p:txBody>
            <a:bodyPr wrap="square" lIns="0" tIns="0" rIns="0" bIns="0" rtlCol="0"/>
            <a:lstStyle/>
            <a:p>
              <a:endParaRPr/>
            </a:p>
          </p:txBody>
        </p:sp>
        <p:sp>
          <p:nvSpPr>
            <p:cNvPr id="24" name="object 24"/>
            <p:cNvSpPr/>
            <p:nvPr/>
          </p:nvSpPr>
          <p:spPr>
            <a:xfrm>
              <a:off x="1214621" y="3272028"/>
              <a:ext cx="315595" cy="2346960"/>
            </a:xfrm>
            <a:custGeom>
              <a:avLst/>
              <a:gdLst/>
              <a:ahLst/>
              <a:cxnLst/>
              <a:rect l="l" t="t" r="r" b="b"/>
              <a:pathLst>
                <a:path w="315594" h="2346960">
                  <a:moveTo>
                    <a:pt x="315474" y="2346960"/>
                  </a:moveTo>
                  <a:lnTo>
                    <a:pt x="315474" y="0"/>
                  </a:lnTo>
                  <a:lnTo>
                    <a:pt x="0" y="0"/>
                  </a:lnTo>
                  <a:lnTo>
                    <a:pt x="0" y="2346960"/>
                  </a:lnTo>
                  <a:lnTo>
                    <a:pt x="4572" y="2346960"/>
                  </a:lnTo>
                  <a:lnTo>
                    <a:pt x="4572" y="10668"/>
                  </a:lnTo>
                  <a:lnTo>
                    <a:pt x="10668" y="4572"/>
                  </a:lnTo>
                  <a:lnTo>
                    <a:pt x="10668" y="10668"/>
                  </a:lnTo>
                  <a:lnTo>
                    <a:pt x="304800" y="10668"/>
                  </a:lnTo>
                  <a:lnTo>
                    <a:pt x="304800" y="4572"/>
                  </a:lnTo>
                  <a:lnTo>
                    <a:pt x="309372" y="10668"/>
                  </a:lnTo>
                  <a:lnTo>
                    <a:pt x="309372" y="2346960"/>
                  </a:lnTo>
                  <a:lnTo>
                    <a:pt x="315474" y="2346960"/>
                  </a:lnTo>
                  <a:close/>
                </a:path>
                <a:path w="315594" h="2346960">
                  <a:moveTo>
                    <a:pt x="10668" y="10668"/>
                  </a:moveTo>
                  <a:lnTo>
                    <a:pt x="10668" y="4572"/>
                  </a:lnTo>
                  <a:lnTo>
                    <a:pt x="4572" y="10668"/>
                  </a:lnTo>
                  <a:lnTo>
                    <a:pt x="10668" y="10668"/>
                  </a:lnTo>
                  <a:close/>
                </a:path>
                <a:path w="315594" h="2346960">
                  <a:moveTo>
                    <a:pt x="10668" y="2337816"/>
                  </a:moveTo>
                  <a:lnTo>
                    <a:pt x="10668" y="10668"/>
                  </a:lnTo>
                  <a:lnTo>
                    <a:pt x="4572" y="10668"/>
                  </a:lnTo>
                  <a:lnTo>
                    <a:pt x="4572" y="2337816"/>
                  </a:lnTo>
                  <a:lnTo>
                    <a:pt x="10668" y="2337816"/>
                  </a:lnTo>
                  <a:close/>
                </a:path>
                <a:path w="315594" h="2346960">
                  <a:moveTo>
                    <a:pt x="309372" y="2337816"/>
                  </a:moveTo>
                  <a:lnTo>
                    <a:pt x="4572" y="2337816"/>
                  </a:lnTo>
                  <a:lnTo>
                    <a:pt x="10668" y="2342388"/>
                  </a:lnTo>
                  <a:lnTo>
                    <a:pt x="10668" y="2346960"/>
                  </a:lnTo>
                  <a:lnTo>
                    <a:pt x="304800" y="2346960"/>
                  </a:lnTo>
                  <a:lnTo>
                    <a:pt x="304800" y="2342388"/>
                  </a:lnTo>
                  <a:lnTo>
                    <a:pt x="309372" y="2337816"/>
                  </a:lnTo>
                  <a:close/>
                </a:path>
                <a:path w="315594" h="2346960">
                  <a:moveTo>
                    <a:pt x="10668" y="2346960"/>
                  </a:moveTo>
                  <a:lnTo>
                    <a:pt x="10668" y="2342388"/>
                  </a:lnTo>
                  <a:lnTo>
                    <a:pt x="4572" y="2337816"/>
                  </a:lnTo>
                  <a:lnTo>
                    <a:pt x="4572" y="2346960"/>
                  </a:lnTo>
                  <a:lnTo>
                    <a:pt x="10668" y="2346960"/>
                  </a:lnTo>
                  <a:close/>
                </a:path>
                <a:path w="315594" h="2346960">
                  <a:moveTo>
                    <a:pt x="309372" y="10668"/>
                  </a:moveTo>
                  <a:lnTo>
                    <a:pt x="304800" y="4572"/>
                  </a:lnTo>
                  <a:lnTo>
                    <a:pt x="304800" y="10668"/>
                  </a:lnTo>
                  <a:lnTo>
                    <a:pt x="309372" y="10668"/>
                  </a:lnTo>
                  <a:close/>
                </a:path>
                <a:path w="315594" h="2346960">
                  <a:moveTo>
                    <a:pt x="309372" y="2337816"/>
                  </a:moveTo>
                  <a:lnTo>
                    <a:pt x="309372" y="10668"/>
                  </a:lnTo>
                  <a:lnTo>
                    <a:pt x="304800" y="10668"/>
                  </a:lnTo>
                  <a:lnTo>
                    <a:pt x="304800" y="2337816"/>
                  </a:lnTo>
                  <a:lnTo>
                    <a:pt x="309372" y="2337816"/>
                  </a:lnTo>
                  <a:close/>
                </a:path>
                <a:path w="315594" h="2346960">
                  <a:moveTo>
                    <a:pt x="309372" y="2346960"/>
                  </a:moveTo>
                  <a:lnTo>
                    <a:pt x="309372" y="2337816"/>
                  </a:lnTo>
                  <a:lnTo>
                    <a:pt x="304800" y="2342388"/>
                  </a:lnTo>
                  <a:lnTo>
                    <a:pt x="304800" y="2346960"/>
                  </a:lnTo>
                  <a:lnTo>
                    <a:pt x="309372" y="2346960"/>
                  </a:lnTo>
                  <a:close/>
                </a:path>
              </a:pathLst>
            </a:custGeom>
            <a:solidFill>
              <a:srgbClr val="000000"/>
            </a:solidFill>
          </p:spPr>
          <p:txBody>
            <a:bodyPr wrap="square" lIns="0" tIns="0" rIns="0" bIns="0" rtlCol="0"/>
            <a:lstStyle/>
            <a:p>
              <a:endParaRPr/>
            </a:p>
          </p:txBody>
        </p:sp>
      </p:grpSp>
      <p:sp>
        <p:nvSpPr>
          <p:cNvPr id="25" name="object 25"/>
          <p:cNvSpPr txBox="1"/>
          <p:nvPr/>
        </p:nvSpPr>
        <p:spPr>
          <a:xfrm>
            <a:off x="1299971" y="3305046"/>
            <a:ext cx="148590" cy="1092835"/>
          </a:xfrm>
          <a:prstGeom prst="rect">
            <a:avLst/>
          </a:prstGeom>
        </p:spPr>
        <p:txBody>
          <a:bodyPr vert="horz" wrap="square" lIns="0" tIns="12700" rIns="0" bIns="0" rtlCol="0">
            <a:spAutoFit/>
          </a:bodyPr>
          <a:lstStyle/>
          <a:p>
            <a:pPr indent="36195" algn="just">
              <a:lnSpc>
                <a:spcPct val="100000"/>
              </a:lnSpc>
              <a:spcBef>
                <a:spcPts val="100"/>
              </a:spcBef>
            </a:pPr>
            <a:r>
              <a:rPr sz="1400" dirty="0">
                <a:latin typeface="Arial"/>
                <a:cs typeface="Arial"/>
              </a:rPr>
              <a:t>f  e  r  m  é</a:t>
            </a:r>
            <a:endParaRPr sz="1400">
              <a:latin typeface="Arial"/>
              <a:cs typeface="Arial"/>
            </a:endParaRPr>
          </a:p>
        </p:txBody>
      </p:sp>
      <p:sp>
        <p:nvSpPr>
          <p:cNvPr id="26" name="object 26"/>
          <p:cNvSpPr txBox="1"/>
          <p:nvPr/>
        </p:nvSpPr>
        <p:spPr>
          <a:xfrm>
            <a:off x="1312163" y="4486145"/>
            <a:ext cx="99695" cy="239395"/>
          </a:xfrm>
          <a:prstGeom prst="rect">
            <a:avLst/>
          </a:prstGeom>
        </p:spPr>
        <p:txBody>
          <a:bodyPr vert="horz" wrap="square" lIns="0" tIns="12700" rIns="0" bIns="0" rtlCol="0">
            <a:spAutoFit/>
          </a:bodyPr>
          <a:lstStyle/>
          <a:p>
            <a:pPr>
              <a:lnSpc>
                <a:spcPct val="100000"/>
              </a:lnSpc>
              <a:spcBef>
                <a:spcPts val="100"/>
              </a:spcBef>
            </a:pPr>
            <a:r>
              <a:rPr sz="1400" dirty="0">
                <a:latin typeface="Arial"/>
                <a:cs typeface="Arial"/>
              </a:rPr>
              <a:t>o</a:t>
            </a:r>
            <a:endParaRPr sz="1400">
              <a:latin typeface="Arial"/>
              <a:cs typeface="Arial"/>
            </a:endParaRPr>
          </a:p>
        </p:txBody>
      </p:sp>
      <p:sp>
        <p:nvSpPr>
          <p:cNvPr id="27" name="object 27"/>
          <p:cNvSpPr txBox="1"/>
          <p:nvPr/>
        </p:nvSpPr>
        <p:spPr>
          <a:xfrm>
            <a:off x="1306067" y="4699506"/>
            <a:ext cx="109220" cy="879475"/>
          </a:xfrm>
          <a:prstGeom prst="rect">
            <a:avLst/>
          </a:prstGeom>
        </p:spPr>
        <p:txBody>
          <a:bodyPr vert="horz" wrap="square" lIns="0" tIns="12700" rIns="0" bIns="0" rtlCol="0">
            <a:spAutoFit/>
          </a:bodyPr>
          <a:lstStyle/>
          <a:p>
            <a:pPr indent="5715" algn="just">
              <a:lnSpc>
                <a:spcPct val="100000"/>
              </a:lnSpc>
              <a:spcBef>
                <a:spcPts val="100"/>
              </a:spcBef>
            </a:pPr>
            <a:r>
              <a:rPr sz="1400" dirty="0">
                <a:latin typeface="Arial"/>
                <a:cs typeface="Arial"/>
              </a:rPr>
              <a:t>u  v  e  rt</a:t>
            </a:r>
            <a:endParaRPr sz="1400">
              <a:latin typeface="Arial"/>
              <a:cs typeface="Arial"/>
            </a:endParaRPr>
          </a:p>
        </p:txBody>
      </p:sp>
      <p:grpSp>
        <p:nvGrpSpPr>
          <p:cNvPr id="28" name="object 28"/>
          <p:cNvGrpSpPr/>
          <p:nvPr/>
        </p:nvGrpSpPr>
        <p:grpSpPr>
          <a:xfrm>
            <a:off x="914393" y="609593"/>
            <a:ext cx="8307705" cy="840105"/>
            <a:chOff x="914393" y="609593"/>
            <a:chExt cx="8307705" cy="840105"/>
          </a:xfrm>
        </p:grpSpPr>
        <p:sp>
          <p:nvSpPr>
            <p:cNvPr id="29" name="object 29"/>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30" name="object 30"/>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31" name="object 31"/>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32" name="object 32"/>
          <p:cNvSpPr txBox="1"/>
          <p:nvPr/>
        </p:nvSpPr>
        <p:spPr>
          <a:xfrm>
            <a:off x="1069333" y="1078477"/>
            <a:ext cx="7982584" cy="1792605"/>
          </a:xfrm>
          <a:prstGeom prst="rect">
            <a:avLst/>
          </a:prstGeom>
        </p:spPr>
        <p:txBody>
          <a:bodyPr vert="horz" wrap="square" lIns="0" tIns="12065" rIns="0" bIns="0" rtlCol="0">
            <a:spAutoFit/>
          </a:bodyPr>
          <a:lstStyle/>
          <a:p>
            <a:pPr marL="104139">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60" dirty="0">
                <a:latin typeface="Arial"/>
                <a:cs typeface="Arial"/>
              </a:rPr>
              <a:t>trapèze</a:t>
            </a:r>
            <a:r>
              <a:rPr sz="2800" b="1" spc="180" dirty="0">
                <a:latin typeface="Arial"/>
                <a:cs typeface="Arial"/>
              </a:rPr>
              <a:t> </a:t>
            </a:r>
            <a:r>
              <a:rPr sz="2800" b="1" spc="-114" dirty="0">
                <a:latin typeface="Arial"/>
                <a:cs typeface="Arial"/>
              </a:rPr>
              <a:t>vocalique</a:t>
            </a:r>
            <a:endParaRPr sz="2800">
              <a:latin typeface="Arial"/>
              <a:cs typeface="Arial"/>
            </a:endParaRPr>
          </a:p>
          <a:p>
            <a:pPr>
              <a:lnSpc>
                <a:spcPct val="100000"/>
              </a:lnSpc>
              <a:spcBef>
                <a:spcPts val="20"/>
              </a:spcBef>
            </a:pPr>
            <a:endParaRPr sz="2900">
              <a:latin typeface="Arial"/>
              <a:cs typeface="Arial"/>
            </a:endParaRPr>
          </a:p>
          <a:p>
            <a:pPr marL="12700" marR="5080" algn="just">
              <a:lnSpc>
                <a:spcPct val="100000"/>
              </a:lnSpc>
            </a:pPr>
            <a:r>
              <a:rPr sz="2000" dirty="0">
                <a:latin typeface="Arial"/>
                <a:cs typeface="Arial"/>
              </a:rPr>
              <a:t>La </a:t>
            </a:r>
            <a:r>
              <a:rPr sz="2000" spc="-10" dirty="0">
                <a:latin typeface="Arial"/>
                <a:cs typeface="Arial"/>
              </a:rPr>
              <a:t>forme </a:t>
            </a:r>
            <a:r>
              <a:rPr sz="2000" spc="-5" dirty="0">
                <a:latin typeface="Arial"/>
                <a:cs typeface="Arial"/>
              </a:rPr>
              <a:t>trapézoïdale est </a:t>
            </a:r>
            <a:r>
              <a:rPr sz="2000" dirty="0">
                <a:latin typeface="Arial"/>
                <a:cs typeface="Arial"/>
              </a:rPr>
              <a:t>due au </a:t>
            </a:r>
            <a:r>
              <a:rPr sz="2000" spc="-5" dirty="0">
                <a:latin typeface="Arial"/>
                <a:cs typeface="Arial"/>
              </a:rPr>
              <a:t>fait </a:t>
            </a:r>
            <a:r>
              <a:rPr sz="2000" dirty="0">
                <a:latin typeface="Arial"/>
                <a:cs typeface="Arial"/>
              </a:rPr>
              <a:t>que </a:t>
            </a:r>
            <a:r>
              <a:rPr sz="2000" spc="-5" dirty="0">
                <a:latin typeface="Arial"/>
                <a:cs typeface="Arial"/>
              </a:rPr>
              <a:t>le lieu d’articulation recule  légèrement avec </a:t>
            </a:r>
            <a:r>
              <a:rPr sz="2000" dirty="0">
                <a:latin typeface="Arial"/>
                <a:cs typeface="Arial"/>
              </a:rPr>
              <a:t>l’abaissement </a:t>
            </a:r>
            <a:r>
              <a:rPr sz="2000" spc="-10" dirty="0">
                <a:latin typeface="Arial"/>
                <a:cs typeface="Arial"/>
              </a:rPr>
              <a:t>de </a:t>
            </a:r>
            <a:r>
              <a:rPr sz="2000" spc="-5" dirty="0">
                <a:latin typeface="Arial"/>
                <a:cs typeface="Arial"/>
              </a:rPr>
              <a:t>la </a:t>
            </a:r>
            <a:r>
              <a:rPr sz="2000" dirty="0">
                <a:latin typeface="Arial"/>
                <a:cs typeface="Arial"/>
              </a:rPr>
              <a:t>langue </a:t>
            </a:r>
            <a:r>
              <a:rPr sz="2000" spc="-5" dirty="0">
                <a:latin typeface="Arial"/>
                <a:cs typeface="Arial"/>
              </a:rPr>
              <a:t>(ouverture) </a:t>
            </a:r>
            <a:r>
              <a:rPr sz="2000" dirty="0">
                <a:latin typeface="Arial"/>
                <a:cs typeface="Arial"/>
              </a:rPr>
              <a:t>: </a:t>
            </a:r>
            <a:r>
              <a:rPr sz="2000" b="1" spc="-10" dirty="0">
                <a:latin typeface="Arial"/>
                <a:cs typeface="Arial"/>
              </a:rPr>
              <a:t>asymétrie  </a:t>
            </a:r>
            <a:r>
              <a:rPr sz="2000" b="1" dirty="0">
                <a:latin typeface="Arial"/>
                <a:cs typeface="Arial"/>
              </a:rPr>
              <a:t>du </a:t>
            </a:r>
            <a:r>
              <a:rPr sz="2000" b="1" spc="-5" dirty="0">
                <a:latin typeface="Arial"/>
                <a:cs typeface="Arial"/>
              </a:rPr>
              <a:t>système</a:t>
            </a:r>
            <a:r>
              <a:rPr sz="2000" b="1" spc="-15" dirty="0">
                <a:latin typeface="Arial"/>
                <a:cs typeface="Arial"/>
              </a:rPr>
              <a:t> </a:t>
            </a:r>
            <a:r>
              <a:rPr sz="2000" b="1" spc="-5" dirty="0">
                <a:latin typeface="Arial"/>
                <a:cs typeface="Arial"/>
              </a:rPr>
              <a:t>vocalique</a:t>
            </a:r>
            <a:r>
              <a:rPr sz="2000" spc="-5" dirty="0">
                <a:latin typeface="Arial"/>
                <a:cs typeface="Arial"/>
              </a:rPr>
              <a:t>.</a:t>
            </a:r>
            <a:endParaRPr sz="20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3" name="object 3"/>
          <p:cNvSpPr/>
          <p:nvPr/>
        </p:nvSpPr>
        <p:spPr>
          <a:xfrm>
            <a:off x="809237" y="2093976"/>
            <a:ext cx="8302752" cy="3297935"/>
          </a:xfrm>
          <a:prstGeom prst="rect">
            <a:avLst/>
          </a:prstGeom>
          <a:blipFill>
            <a:blip r:embed="rId2" cstate="print"/>
            <a:stretch>
              <a:fillRect/>
            </a:stretch>
          </a:blipFill>
        </p:spPr>
        <p:txBody>
          <a:bodyPr wrap="square" lIns="0" tIns="0" rIns="0" bIns="0" rtlCol="0"/>
          <a:lstStyle/>
          <a:p>
            <a:endParaRPr/>
          </a:p>
        </p:txBody>
      </p:sp>
      <p:grpSp>
        <p:nvGrpSpPr>
          <p:cNvPr id="4" name="object 4"/>
          <p:cNvGrpSpPr/>
          <p:nvPr/>
        </p:nvGrpSpPr>
        <p:grpSpPr>
          <a:xfrm>
            <a:off x="914393" y="609593"/>
            <a:ext cx="8307705" cy="840105"/>
            <a:chOff x="914393" y="609593"/>
            <a:chExt cx="8307705" cy="840105"/>
          </a:xfrm>
        </p:grpSpPr>
        <p:sp>
          <p:nvSpPr>
            <p:cNvPr id="5" name="object 5"/>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6" name="object 6"/>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7" name="object 7"/>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8" name="object 8"/>
          <p:cNvSpPr txBox="1"/>
          <p:nvPr/>
        </p:nvSpPr>
        <p:spPr>
          <a:xfrm>
            <a:off x="1160778" y="1078477"/>
            <a:ext cx="7814945" cy="452120"/>
          </a:xfrm>
          <a:prstGeom prst="rect">
            <a:avLst/>
          </a:prstGeom>
        </p:spPr>
        <p:txBody>
          <a:bodyPr vert="horz" wrap="square" lIns="0" tIns="12065" rIns="0" bIns="0" rtlCol="0">
            <a:spAutoFit/>
          </a:bodyPr>
          <a:lstStyle/>
          <a:p>
            <a:pPr marL="12700">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60" dirty="0">
                <a:latin typeface="Arial"/>
                <a:cs typeface="Arial"/>
              </a:rPr>
              <a:t>trapèze</a:t>
            </a:r>
            <a:r>
              <a:rPr sz="2800" b="1" spc="175" dirty="0">
                <a:latin typeface="Arial"/>
                <a:cs typeface="Arial"/>
              </a:rPr>
              <a:t> </a:t>
            </a:r>
            <a:r>
              <a:rPr sz="2800" b="1" spc="-114" dirty="0">
                <a:latin typeface="Arial"/>
                <a:cs typeface="Arial"/>
              </a:rPr>
              <a:t>vocalique</a:t>
            </a:r>
            <a:endParaRPr sz="28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81221" y="1591056"/>
            <a:ext cx="8696325" cy="5575300"/>
            <a:chOff x="681221" y="1591056"/>
            <a:chExt cx="8696325" cy="5575300"/>
          </a:xfrm>
        </p:grpSpPr>
        <p:sp>
          <p:nvSpPr>
            <p:cNvPr id="3" name="object 3"/>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4" name="object 4"/>
            <p:cNvSpPr/>
            <p:nvPr/>
          </p:nvSpPr>
          <p:spPr>
            <a:xfrm>
              <a:off x="681221" y="1591056"/>
              <a:ext cx="8695943" cy="5574791"/>
            </a:xfrm>
            <a:prstGeom prst="rect">
              <a:avLst/>
            </a:prstGeom>
            <a:blipFill>
              <a:blip r:embed="rId2" cstate="print"/>
              <a:stretch>
                <a:fillRect/>
              </a:stretch>
            </a:blipFill>
          </p:spPr>
          <p:txBody>
            <a:bodyPr wrap="square" lIns="0" tIns="0" rIns="0" bIns="0" rtlCol="0"/>
            <a:lstStyle/>
            <a:p>
              <a:endParaRPr/>
            </a:p>
          </p:txBody>
        </p:sp>
      </p:grpSp>
      <p:grpSp>
        <p:nvGrpSpPr>
          <p:cNvPr id="5" name="object 5"/>
          <p:cNvGrpSpPr/>
          <p:nvPr/>
        </p:nvGrpSpPr>
        <p:grpSpPr>
          <a:xfrm>
            <a:off x="914393" y="609593"/>
            <a:ext cx="8307705" cy="840105"/>
            <a:chOff x="914393" y="609593"/>
            <a:chExt cx="8307705" cy="840105"/>
          </a:xfrm>
        </p:grpSpPr>
        <p:sp>
          <p:nvSpPr>
            <p:cNvPr id="6" name="object 6"/>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7" name="object 7"/>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9" name="object 9"/>
          <p:cNvSpPr txBox="1"/>
          <p:nvPr/>
        </p:nvSpPr>
        <p:spPr>
          <a:xfrm>
            <a:off x="1160778" y="1078477"/>
            <a:ext cx="7814945" cy="452120"/>
          </a:xfrm>
          <a:prstGeom prst="rect">
            <a:avLst/>
          </a:prstGeom>
        </p:spPr>
        <p:txBody>
          <a:bodyPr vert="horz" wrap="square" lIns="0" tIns="12065" rIns="0" bIns="0" rtlCol="0">
            <a:spAutoFit/>
          </a:bodyPr>
          <a:lstStyle/>
          <a:p>
            <a:pPr marL="12700">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60" dirty="0">
                <a:latin typeface="Arial"/>
                <a:cs typeface="Arial"/>
              </a:rPr>
              <a:t>trapèze</a:t>
            </a:r>
            <a:r>
              <a:rPr sz="2800" b="1" spc="175" dirty="0">
                <a:latin typeface="Arial"/>
                <a:cs typeface="Arial"/>
              </a:rPr>
              <a:t> </a:t>
            </a:r>
            <a:r>
              <a:rPr sz="2800" b="1" spc="-114" dirty="0">
                <a:latin typeface="Arial"/>
                <a:cs typeface="Arial"/>
              </a:rPr>
              <a:t>vocalique</a:t>
            </a:r>
            <a:endParaRPr sz="28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57421" y="2052827"/>
            <a:ext cx="8465820" cy="4776470"/>
            <a:chOff x="757421" y="2052827"/>
            <a:chExt cx="8465820" cy="4776470"/>
          </a:xfrm>
        </p:grpSpPr>
        <p:sp>
          <p:nvSpPr>
            <p:cNvPr id="3" name="object 3"/>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4" name="object 4"/>
            <p:cNvSpPr/>
            <p:nvPr/>
          </p:nvSpPr>
          <p:spPr>
            <a:xfrm>
              <a:off x="3041904" y="2052828"/>
              <a:ext cx="6181344" cy="47762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757415" y="2052840"/>
              <a:ext cx="8037830" cy="4424680"/>
            </a:xfrm>
            <a:custGeom>
              <a:avLst/>
              <a:gdLst/>
              <a:ahLst/>
              <a:cxnLst/>
              <a:rect l="l" t="t" r="r" b="b"/>
              <a:pathLst>
                <a:path w="8037830" h="4424680">
                  <a:moveTo>
                    <a:pt x="2068080" y="0"/>
                  </a:moveTo>
                  <a:lnTo>
                    <a:pt x="2057412" y="0"/>
                  </a:lnTo>
                  <a:lnTo>
                    <a:pt x="2057412" y="10668"/>
                  </a:lnTo>
                  <a:lnTo>
                    <a:pt x="2057412" y="4229100"/>
                  </a:lnTo>
                  <a:lnTo>
                    <a:pt x="10668" y="4229100"/>
                  </a:lnTo>
                  <a:lnTo>
                    <a:pt x="10668" y="10668"/>
                  </a:lnTo>
                  <a:lnTo>
                    <a:pt x="2057412" y="10668"/>
                  </a:lnTo>
                  <a:lnTo>
                    <a:pt x="2057412" y="0"/>
                  </a:lnTo>
                  <a:lnTo>
                    <a:pt x="0" y="0"/>
                  </a:lnTo>
                  <a:lnTo>
                    <a:pt x="0" y="4239768"/>
                  </a:lnTo>
                  <a:lnTo>
                    <a:pt x="4572" y="4239768"/>
                  </a:lnTo>
                  <a:lnTo>
                    <a:pt x="10668" y="4239768"/>
                  </a:lnTo>
                  <a:lnTo>
                    <a:pt x="2057412" y="4239768"/>
                  </a:lnTo>
                  <a:lnTo>
                    <a:pt x="2061984" y="4239768"/>
                  </a:lnTo>
                  <a:lnTo>
                    <a:pt x="2068080" y="4239768"/>
                  </a:lnTo>
                  <a:lnTo>
                    <a:pt x="2068080" y="0"/>
                  </a:lnTo>
                  <a:close/>
                </a:path>
                <a:path w="8037830" h="4424680">
                  <a:moveTo>
                    <a:pt x="4440948" y="3941064"/>
                  </a:moveTo>
                  <a:lnTo>
                    <a:pt x="4371429" y="3970274"/>
                  </a:lnTo>
                  <a:lnTo>
                    <a:pt x="3241560" y="1286256"/>
                  </a:lnTo>
                  <a:lnTo>
                    <a:pt x="3169932" y="1315212"/>
                  </a:lnTo>
                  <a:lnTo>
                    <a:pt x="4300956" y="3999890"/>
                  </a:lnTo>
                  <a:lnTo>
                    <a:pt x="4230636" y="4029456"/>
                  </a:lnTo>
                  <a:lnTo>
                    <a:pt x="4386084" y="4162869"/>
                  </a:lnTo>
                  <a:lnTo>
                    <a:pt x="4424184" y="4195572"/>
                  </a:lnTo>
                  <a:lnTo>
                    <a:pt x="4440948" y="3941064"/>
                  </a:lnTo>
                  <a:close/>
                </a:path>
                <a:path w="8037830" h="4424680">
                  <a:moveTo>
                    <a:pt x="4837188" y="3713988"/>
                  </a:moveTo>
                  <a:lnTo>
                    <a:pt x="4765040" y="3739388"/>
                  </a:lnTo>
                  <a:lnTo>
                    <a:pt x="4079760" y="1821180"/>
                  </a:lnTo>
                  <a:lnTo>
                    <a:pt x="4008132" y="1847088"/>
                  </a:lnTo>
                  <a:lnTo>
                    <a:pt x="4693196" y="3764686"/>
                  </a:lnTo>
                  <a:lnTo>
                    <a:pt x="4620780" y="3790188"/>
                  </a:lnTo>
                  <a:lnTo>
                    <a:pt x="4777752" y="3940670"/>
                  </a:lnTo>
                  <a:lnTo>
                    <a:pt x="4805184" y="3966972"/>
                  </a:lnTo>
                  <a:lnTo>
                    <a:pt x="4837188" y="3713988"/>
                  </a:lnTo>
                  <a:close/>
                </a:path>
                <a:path w="8037830" h="4424680">
                  <a:moveTo>
                    <a:pt x="8037589" y="2849880"/>
                  </a:moveTo>
                  <a:lnTo>
                    <a:pt x="8005000" y="2820835"/>
                  </a:lnTo>
                  <a:lnTo>
                    <a:pt x="7959865" y="2572512"/>
                  </a:lnTo>
                  <a:lnTo>
                    <a:pt x="7898905" y="2618232"/>
                  </a:lnTo>
                  <a:lnTo>
                    <a:pt x="7350265" y="1886712"/>
                  </a:lnTo>
                  <a:lnTo>
                    <a:pt x="7289305" y="1932432"/>
                  </a:lnTo>
                  <a:lnTo>
                    <a:pt x="7837945" y="2663952"/>
                  </a:lnTo>
                  <a:lnTo>
                    <a:pt x="7776985" y="2709672"/>
                  </a:lnTo>
                  <a:lnTo>
                    <a:pt x="7921765" y="2782062"/>
                  </a:lnTo>
                  <a:lnTo>
                    <a:pt x="7973568" y="2807970"/>
                  </a:lnTo>
                  <a:lnTo>
                    <a:pt x="6680949" y="4229862"/>
                  </a:lnTo>
                  <a:lnTo>
                    <a:pt x="6624841" y="4178808"/>
                  </a:lnTo>
                  <a:lnTo>
                    <a:pt x="6554737" y="4424172"/>
                  </a:lnTo>
                  <a:lnTo>
                    <a:pt x="6655321" y="4385729"/>
                  </a:lnTo>
                  <a:lnTo>
                    <a:pt x="6794005" y="4332732"/>
                  </a:lnTo>
                  <a:lnTo>
                    <a:pt x="6737566" y="4281386"/>
                  </a:lnTo>
                  <a:lnTo>
                    <a:pt x="8037589" y="2849880"/>
                  </a:lnTo>
                  <a:close/>
                </a:path>
              </a:pathLst>
            </a:custGeom>
            <a:solidFill>
              <a:srgbClr val="000000"/>
            </a:solidFill>
          </p:spPr>
          <p:txBody>
            <a:bodyPr wrap="square" lIns="0" tIns="0" rIns="0" bIns="0" rtlCol="0"/>
            <a:lstStyle/>
            <a:p>
              <a:endParaRPr/>
            </a:p>
          </p:txBody>
        </p:sp>
      </p:grpSp>
      <p:grpSp>
        <p:nvGrpSpPr>
          <p:cNvPr id="6" name="object 6"/>
          <p:cNvGrpSpPr/>
          <p:nvPr/>
        </p:nvGrpSpPr>
        <p:grpSpPr>
          <a:xfrm>
            <a:off x="914393" y="609593"/>
            <a:ext cx="8307705" cy="840105"/>
            <a:chOff x="914393" y="609593"/>
            <a:chExt cx="8307705" cy="840105"/>
          </a:xfrm>
        </p:grpSpPr>
        <p:sp>
          <p:nvSpPr>
            <p:cNvPr id="7" name="object 7"/>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8" name="object 8"/>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9" name="object 9"/>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10" name="object 10"/>
          <p:cNvSpPr txBox="1"/>
          <p:nvPr/>
        </p:nvSpPr>
        <p:spPr>
          <a:xfrm>
            <a:off x="840733" y="1078477"/>
            <a:ext cx="8134984" cy="4879975"/>
          </a:xfrm>
          <a:prstGeom prst="rect">
            <a:avLst/>
          </a:prstGeom>
        </p:spPr>
        <p:txBody>
          <a:bodyPr vert="horz" wrap="square" lIns="0" tIns="12065" rIns="0" bIns="0" rtlCol="0">
            <a:spAutoFit/>
          </a:bodyPr>
          <a:lstStyle/>
          <a:p>
            <a:pPr marL="332740">
              <a:lnSpc>
                <a:spcPct val="100000"/>
              </a:lnSpc>
              <a:spcBef>
                <a:spcPts val="9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65" dirty="0">
                <a:latin typeface="Arial"/>
                <a:cs typeface="Arial"/>
              </a:rPr>
              <a:t>le </a:t>
            </a:r>
            <a:r>
              <a:rPr sz="2800" b="1" spc="-60" dirty="0">
                <a:latin typeface="Arial"/>
                <a:cs typeface="Arial"/>
              </a:rPr>
              <a:t>trapèze</a:t>
            </a:r>
            <a:r>
              <a:rPr sz="2800" b="1" spc="175" dirty="0">
                <a:latin typeface="Arial"/>
                <a:cs typeface="Arial"/>
              </a:rPr>
              <a:t> </a:t>
            </a:r>
            <a:r>
              <a:rPr sz="2800" b="1" spc="-114" dirty="0">
                <a:latin typeface="Arial"/>
                <a:cs typeface="Arial"/>
              </a:rPr>
              <a:t>vocalique</a:t>
            </a:r>
            <a:endParaRPr sz="2800">
              <a:latin typeface="Arial"/>
              <a:cs typeface="Arial"/>
            </a:endParaRPr>
          </a:p>
          <a:p>
            <a:pPr>
              <a:lnSpc>
                <a:spcPct val="100000"/>
              </a:lnSpc>
              <a:spcBef>
                <a:spcPts val="25"/>
              </a:spcBef>
            </a:pPr>
            <a:endParaRPr sz="3950">
              <a:latin typeface="Arial"/>
              <a:cs typeface="Arial"/>
            </a:endParaRPr>
          </a:p>
          <a:p>
            <a:pPr marL="12700" marR="6390640">
              <a:lnSpc>
                <a:spcPct val="100000"/>
              </a:lnSpc>
            </a:pPr>
            <a:r>
              <a:rPr sz="2000" dirty="0">
                <a:latin typeface="Arial"/>
                <a:cs typeface="Arial"/>
              </a:rPr>
              <a:t>Les </a:t>
            </a:r>
            <a:r>
              <a:rPr sz="2000" spc="-5" dirty="0">
                <a:latin typeface="Arial"/>
                <a:cs typeface="Arial"/>
              </a:rPr>
              <a:t>voyelles  </a:t>
            </a:r>
            <a:r>
              <a:rPr sz="2000" dirty="0">
                <a:latin typeface="Arial"/>
                <a:cs typeface="Arial"/>
              </a:rPr>
              <a:t>orales du  Français  s’organisent</a:t>
            </a:r>
            <a:r>
              <a:rPr sz="2000" spc="-114" dirty="0">
                <a:latin typeface="Arial"/>
                <a:cs typeface="Arial"/>
              </a:rPr>
              <a:t> </a:t>
            </a:r>
            <a:r>
              <a:rPr sz="2000" dirty="0">
                <a:latin typeface="Arial"/>
                <a:cs typeface="Arial"/>
              </a:rPr>
              <a:t>en  </a:t>
            </a:r>
            <a:r>
              <a:rPr sz="2000" b="1" spc="-5" dirty="0">
                <a:latin typeface="Arial"/>
                <a:cs typeface="Arial"/>
              </a:rPr>
              <a:t>trois </a:t>
            </a:r>
            <a:r>
              <a:rPr sz="2000" b="1" dirty="0">
                <a:latin typeface="Arial"/>
                <a:cs typeface="Arial"/>
              </a:rPr>
              <a:t>séries</a:t>
            </a:r>
            <a:r>
              <a:rPr sz="2000" b="1" spc="-85" dirty="0">
                <a:latin typeface="Arial"/>
                <a:cs typeface="Arial"/>
              </a:rPr>
              <a:t> </a:t>
            </a:r>
            <a:r>
              <a:rPr sz="2000" dirty="0">
                <a:latin typeface="Arial"/>
                <a:cs typeface="Arial"/>
              </a:rPr>
              <a:t>:</a:t>
            </a:r>
            <a:endParaRPr sz="2000">
              <a:latin typeface="Arial"/>
              <a:cs typeface="Arial"/>
            </a:endParaRPr>
          </a:p>
          <a:p>
            <a:pPr marL="12700" marR="6291580">
              <a:lnSpc>
                <a:spcPct val="100000"/>
              </a:lnSpc>
              <a:spcBef>
                <a:spcPts val="1295"/>
              </a:spcBef>
              <a:buFont typeface="Arial"/>
              <a:buChar char="-"/>
              <a:tabLst>
                <a:tab pos="167005" algn="l"/>
              </a:tabLst>
            </a:pPr>
            <a:r>
              <a:rPr sz="2000" b="1" dirty="0">
                <a:latin typeface="Arial"/>
                <a:cs typeface="Arial"/>
              </a:rPr>
              <a:t>antérieures  </a:t>
            </a:r>
            <a:r>
              <a:rPr sz="2000" b="1" spc="-5" dirty="0">
                <a:latin typeface="Arial"/>
                <a:cs typeface="Arial"/>
              </a:rPr>
              <a:t>non</a:t>
            </a:r>
            <a:r>
              <a:rPr sz="2000" b="1" spc="-65" dirty="0">
                <a:latin typeface="Arial"/>
                <a:cs typeface="Arial"/>
              </a:rPr>
              <a:t> </a:t>
            </a:r>
            <a:r>
              <a:rPr sz="2000" b="1" spc="-5" dirty="0">
                <a:latin typeface="Arial"/>
                <a:cs typeface="Arial"/>
              </a:rPr>
              <a:t>labialisées</a:t>
            </a:r>
            <a:endParaRPr sz="2000">
              <a:latin typeface="Arial"/>
              <a:cs typeface="Arial"/>
            </a:endParaRPr>
          </a:p>
          <a:p>
            <a:pPr marL="12700" marR="6586855">
              <a:lnSpc>
                <a:spcPct val="100000"/>
              </a:lnSpc>
              <a:spcBef>
                <a:spcPts val="1310"/>
              </a:spcBef>
              <a:buFont typeface="Arial"/>
              <a:buChar char="-"/>
              <a:tabLst>
                <a:tab pos="167005" algn="l"/>
              </a:tabLst>
            </a:pPr>
            <a:r>
              <a:rPr sz="2000" b="1" dirty="0">
                <a:latin typeface="Arial"/>
                <a:cs typeface="Arial"/>
              </a:rPr>
              <a:t>a</a:t>
            </a:r>
            <a:r>
              <a:rPr sz="2000" b="1" spc="-5" dirty="0">
                <a:latin typeface="Arial"/>
                <a:cs typeface="Arial"/>
              </a:rPr>
              <a:t>n</a:t>
            </a:r>
            <a:r>
              <a:rPr sz="2000" b="1" dirty="0">
                <a:latin typeface="Arial"/>
                <a:cs typeface="Arial"/>
              </a:rPr>
              <a:t>tér</a:t>
            </a:r>
            <a:r>
              <a:rPr sz="2000" b="1" spc="-10" dirty="0">
                <a:latin typeface="Arial"/>
                <a:cs typeface="Arial"/>
              </a:rPr>
              <a:t>i</a:t>
            </a:r>
            <a:r>
              <a:rPr sz="2000" b="1" dirty="0">
                <a:latin typeface="Arial"/>
                <a:cs typeface="Arial"/>
              </a:rPr>
              <a:t>e</a:t>
            </a:r>
            <a:r>
              <a:rPr sz="2000" b="1" spc="-5" dirty="0">
                <a:latin typeface="Arial"/>
                <a:cs typeface="Arial"/>
              </a:rPr>
              <a:t>u</a:t>
            </a:r>
            <a:r>
              <a:rPr sz="2000" b="1" dirty="0">
                <a:latin typeface="Arial"/>
                <a:cs typeface="Arial"/>
              </a:rPr>
              <a:t>res  </a:t>
            </a:r>
            <a:r>
              <a:rPr sz="2000" b="1" spc="-5" dirty="0">
                <a:latin typeface="Arial"/>
                <a:cs typeface="Arial"/>
              </a:rPr>
              <a:t>labialisées</a:t>
            </a:r>
            <a:endParaRPr sz="2000">
              <a:latin typeface="Arial"/>
              <a:cs typeface="Arial"/>
            </a:endParaRPr>
          </a:p>
          <a:p>
            <a:pPr marL="12700" marR="6827520">
              <a:lnSpc>
                <a:spcPct val="100000"/>
              </a:lnSpc>
              <a:spcBef>
                <a:spcPts val="1295"/>
              </a:spcBef>
              <a:buFont typeface="Arial"/>
              <a:buChar char="-"/>
              <a:tabLst>
                <a:tab pos="167005" algn="l"/>
              </a:tabLst>
            </a:pPr>
            <a:r>
              <a:rPr sz="2000" b="1" spc="-5" dirty="0">
                <a:latin typeface="Arial"/>
                <a:cs typeface="Arial"/>
              </a:rPr>
              <a:t>vélaires  </a:t>
            </a:r>
            <a:r>
              <a:rPr sz="2000" b="1" spc="-10" dirty="0">
                <a:latin typeface="Arial"/>
                <a:cs typeface="Arial"/>
              </a:rPr>
              <a:t>l</a:t>
            </a:r>
            <a:r>
              <a:rPr sz="2000" b="1" dirty="0">
                <a:latin typeface="Arial"/>
                <a:cs typeface="Arial"/>
              </a:rPr>
              <a:t>a</a:t>
            </a:r>
            <a:r>
              <a:rPr sz="2000" b="1" spc="-5" dirty="0">
                <a:latin typeface="Arial"/>
                <a:cs typeface="Arial"/>
              </a:rPr>
              <a:t>b</a:t>
            </a:r>
            <a:r>
              <a:rPr sz="2000" b="1" spc="-10" dirty="0">
                <a:latin typeface="Arial"/>
                <a:cs typeface="Arial"/>
              </a:rPr>
              <a:t>i</a:t>
            </a:r>
            <a:r>
              <a:rPr sz="2000" b="1" dirty="0">
                <a:latin typeface="Arial"/>
                <a:cs typeface="Arial"/>
              </a:rPr>
              <a:t>a</a:t>
            </a:r>
            <a:r>
              <a:rPr sz="2000" b="1" spc="-10" dirty="0">
                <a:latin typeface="Arial"/>
                <a:cs typeface="Arial"/>
              </a:rPr>
              <a:t>li</a:t>
            </a:r>
            <a:r>
              <a:rPr sz="2000" b="1" dirty="0">
                <a:latin typeface="Arial"/>
                <a:cs typeface="Arial"/>
              </a:rPr>
              <a:t>sées</a:t>
            </a:r>
            <a:endParaRPr sz="20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52793" y="6620255"/>
            <a:ext cx="5791200" cy="20320"/>
          </a:xfrm>
          <a:custGeom>
            <a:avLst/>
            <a:gdLst/>
            <a:ahLst/>
            <a:cxnLst/>
            <a:rect l="l" t="t" r="r" b="b"/>
            <a:pathLst>
              <a:path w="5791200" h="20320">
                <a:moveTo>
                  <a:pt x="0" y="19811"/>
                </a:moveTo>
                <a:lnTo>
                  <a:pt x="5791199" y="19811"/>
                </a:lnTo>
                <a:lnTo>
                  <a:pt x="5791199" y="0"/>
                </a:lnTo>
                <a:lnTo>
                  <a:pt x="0" y="0"/>
                </a:lnTo>
                <a:lnTo>
                  <a:pt x="0" y="19811"/>
                </a:lnTo>
                <a:close/>
              </a:path>
            </a:pathLst>
          </a:custGeom>
          <a:solidFill>
            <a:srgbClr val="000000"/>
          </a:solidFill>
        </p:spPr>
        <p:txBody>
          <a:bodyPr wrap="square" lIns="0" tIns="0" rIns="0" bIns="0" rtlCol="0"/>
          <a:lstStyle/>
          <a:p>
            <a:endParaRPr/>
          </a:p>
        </p:txBody>
      </p:sp>
      <p:sp>
        <p:nvSpPr>
          <p:cNvPr id="3" name="object 3"/>
          <p:cNvSpPr/>
          <p:nvPr/>
        </p:nvSpPr>
        <p:spPr>
          <a:xfrm>
            <a:off x="3806952" y="606551"/>
            <a:ext cx="5341620" cy="493014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881628" y="5797296"/>
            <a:ext cx="5151120" cy="144780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81221" y="6015228"/>
            <a:ext cx="2677795" cy="1079500"/>
          </a:xfrm>
          <a:custGeom>
            <a:avLst/>
            <a:gdLst/>
            <a:ahLst/>
            <a:cxnLst/>
            <a:rect l="l" t="t" r="r" b="b"/>
            <a:pathLst>
              <a:path w="2677795" h="1079500">
                <a:moveTo>
                  <a:pt x="2677674" y="1078992"/>
                </a:moveTo>
                <a:lnTo>
                  <a:pt x="2677674" y="0"/>
                </a:lnTo>
                <a:lnTo>
                  <a:pt x="0" y="0"/>
                </a:lnTo>
                <a:lnTo>
                  <a:pt x="0" y="1078992"/>
                </a:lnTo>
                <a:lnTo>
                  <a:pt x="4572" y="1078992"/>
                </a:lnTo>
                <a:lnTo>
                  <a:pt x="4572" y="10668"/>
                </a:lnTo>
                <a:lnTo>
                  <a:pt x="10668" y="4572"/>
                </a:lnTo>
                <a:lnTo>
                  <a:pt x="10668" y="10668"/>
                </a:lnTo>
                <a:lnTo>
                  <a:pt x="2667006" y="10668"/>
                </a:lnTo>
                <a:lnTo>
                  <a:pt x="2667006" y="4572"/>
                </a:lnTo>
                <a:lnTo>
                  <a:pt x="2671578" y="10668"/>
                </a:lnTo>
                <a:lnTo>
                  <a:pt x="2671578" y="1078992"/>
                </a:lnTo>
                <a:lnTo>
                  <a:pt x="2677674" y="1078992"/>
                </a:lnTo>
                <a:close/>
              </a:path>
              <a:path w="2677795" h="1079500">
                <a:moveTo>
                  <a:pt x="10668" y="10668"/>
                </a:moveTo>
                <a:lnTo>
                  <a:pt x="10668" y="4572"/>
                </a:lnTo>
                <a:lnTo>
                  <a:pt x="4572" y="10668"/>
                </a:lnTo>
                <a:lnTo>
                  <a:pt x="10668" y="10668"/>
                </a:lnTo>
                <a:close/>
              </a:path>
              <a:path w="2677795" h="1079500">
                <a:moveTo>
                  <a:pt x="10668" y="1068324"/>
                </a:moveTo>
                <a:lnTo>
                  <a:pt x="10668" y="10668"/>
                </a:lnTo>
                <a:lnTo>
                  <a:pt x="4572" y="10668"/>
                </a:lnTo>
                <a:lnTo>
                  <a:pt x="4572" y="1068324"/>
                </a:lnTo>
                <a:lnTo>
                  <a:pt x="10668" y="1068324"/>
                </a:lnTo>
                <a:close/>
              </a:path>
              <a:path w="2677795" h="1079500">
                <a:moveTo>
                  <a:pt x="2671578" y="1068324"/>
                </a:moveTo>
                <a:lnTo>
                  <a:pt x="4572" y="1068324"/>
                </a:lnTo>
                <a:lnTo>
                  <a:pt x="10668" y="1074420"/>
                </a:lnTo>
                <a:lnTo>
                  <a:pt x="10668" y="1078992"/>
                </a:lnTo>
                <a:lnTo>
                  <a:pt x="2667006" y="1078992"/>
                </a:lnTo>
                <a:lnTo>
                  <a:pt x="2667006" y="1074420"/>
                </a:lnTo>
                <a:lnTo>
                  <a:pt x="2671578" y="1068324"/>
                </a:lnTo>
                <a:close/>
              </a:path>
              <a:path w="2677795" h="1079500">
                <a:moveTo>
                  <a:pt x="10668" y="1078992"/>
                </a:moveTo>
                <a:lnTo>
                  <a:pt x="10668" y="1074420"/>
                </a:lnTo>
                <a:lnTo>
                  <a:pt x="4572" y="1068324"/>
                </a:lnTo>
                <a:lnTo>
                  <a:pt x="4572" y="1078992"/>
                </a:lnTo>
                <a:lnTo>
                  <a:pt x="10668" y="1078992"/>
                </a:lnTo>
                <a:close/>
              </a:path>
              <a:path w="2677795" h="1079500">
                <a:moveTo>
                  <a:pt x="2671578" y="10668"/>
                </a:moveTo>
                <a:lnTo>
                  <a:pt x="2667006" y="4572"/>
                </a:lnTo>
                <a:lnTo>
                  <a:pt x="2667006" y="10668"/>
                </a:lnTo>
                <a:lnTo>
                  <a:pt x="2671578" y="10668"/>
                </a:lnTo>
                <a:close/>
              </a:path>
              <a:path w="2677795" h="1079500">
                <a:moveTo>
                  <a:pt x="2671578" y="1068324"/>
                </a:moveTo>
                <a:lnTo>
                  <a:pt x="2671578" y="10668"/>
                </a:lnTo>
                <a:lnTo>
                  <a:pt x="2667006" y="10668"/>
                </a:lnTo>
                <a:lnTo>
                  <a:pt x="2667006" y="1068324"/>
                </a:lnTo>
                <a:lnTo>
                  <a:pt x="2671578" y="1068324"/>
                </a:lnTo>
                <a:close/>
              </a:path>
              <a:path w="2677795" h="1079500">
                <a:moveTo>
                  <a:pt x="2671578" y="1078992"/>
                </a:moveTo>
                <a:lnTo>
                  <a:pt x="2671578" y="1068324"/>
                </a:lnTo>
                <a:lnTo>
                  <a:pt x="2667006" y="1074420"/>
                </a:lnTo>
                <a:lnTo>
                  <a:pt x="2667006" y="1078992"/>
                </a:lnTo>
                <a:lnTo>
                  <a:pt x="2671578" y="1078992"/>
                </a:lnTo>
                <a:close/>
              </a:path>
            </a:pathLst>
          </a:custGeom>
          <a:solidFill>
            <a:srgbClr val="000000"/>
          </a:solidFill>
        </p:spPr>
        <p:txBody>
          <a:bodyPr wrap="square" lIns="0" tIns="0" rIns="0" bIns="0" rtlCol="0"/>
          <a:lstStyle/>
          <a:p>
            <a:endParaRPr/>
          </a:p>
        </p:txBody>
      </p:sp>
      <p:sp>
        <p:nvSpPr>
          <p:cNvPr id="6" name="object 6"/>
          <p:cNvSpPr txBox="1"/>
          <p:nvPr/>
        </p:nvSpPr>
        <p:spPr>
          <a:xfrm>
            <a:off x="804157" y="6049769"/>
            <a:ext cx="2431415" cy="1000760"/>
          </a:xfrm>
          <a:prstGeom prst="rect">
            <a:avLst/>
          </a:prstGeom>
        </p:spPr>
        <p:txBody>
          <a:bodyPr vert="horz" wrap="square" lIns="0" tIns="12065" rIns="0" bIns="0" rtlCol="0">
            <a:spAutoFit/>
          </a:bodyPr>
          <a:lstStyle/>
          <a:p>
            <a:pPr marL="12065" marR="5080" indent="635" algn="ctr">
              <a:lnSpc>
                <a:spcPct val="100000"/>
              </a:lnSpc>
              <a:spcBef>
                <a:spcPts val="95"/>
              </a:spcBef>
            </a:pPr>
            <a:r>
              <a:rPr sz="1600" b="1" spc="-5" dirty="0">
                <a:latin typeface="Arial"/>
                <a:cs typeface="Arial"/>
              </a:rPr>
              <a:t>Schémas articulatoires  des </a:t>
            </a:r>
            <a:r>
              <a:rPr sz="1600" b="1" spc="-10" dirty="0">
                <a:latin typeface="Arial"/>
                <a:cs typeface="Arial"/>
              </a:rPr>
              <a:t>voyelles. </a:t>
            </a:r>
            <a:r>
              <a:rPr sz="1600" spc="-5" dirty="0">
                <a:latin typeface="Arial"/>
                <a:cs typeface="Arial"/>
              </a:rPr>
              <a:t>D’après des  cinéradiographies de  Bothorel et </a:t>
            </a:r>
            <a:r>
              <a:rPr sz="1600" dirty="0">
                <a:latin typeface="Arial"/>
                <a:cs typeface="Arial"/>
              </a:rPr>
              <a:t>al.</a:t>
            </a:r>
            <a:r>
              <a:rPr sz="1600" spc="-10" dirty="0">
                <a:latin typeface="Arial"/>
                <a:cs typeface="Arial"/>
              </a:rPr>
              <a:t> </a:t>
            </a:r>
            <a:r>
              <a:rPr sz="1600" spc="-5" dirty="0">
                <a:latin typeface="Arial"/>
                <a:cs typeface="Arial"/>
              </a:rPr>
              <a:t>(1986).</a:t>
            </a:r>
            <a:endParaRPr sz="1600">
              <a:latin typeface="Arial"/>
              <a:cs typeface="Arial"/>
            </a:endParaRPr>
          </a:p>
        </p:txBody>
      </p:sp>
      <p:grpSp>
        <p:nvGrpSpPr>
          <p:cNvPr id="7" name="object 7"/>
          <p:cNvGrpSpPr/>
          <p:nvPr/>
        </p:nvGrpSpPr>
        <p:grpSpPr>
          <a:xfrm>
            <a:off x="3601211" y="457193"/>
            <a:ext cx="5695315" cy="5241290"/>
            <a:chOff x="3601211" y="457193"/>
            <a:chExt cx="5695315" cy="5241290"/>
          </a:xfrm>
        </p:grpSpPr>
        <p:sp>
          <p:nvSpPr>
            <p:cNvPr id="8" name="object 8"/>
            <p:cNvSpPr/>
            <p:nvPr/>
          </p:nvSpPr>
          <p:spPr>
            <a:xfrm>
              <a:off x="3601212" y="457199"/>
              <a:ext cx="5695315" cy="5241290"/>
            </a:xfrm>
            <a:custGeom>
              <a:avLst/>
              <a:gdLst/>
              <a:ahLst/>
              <a:cxnLst/>
              <a:rect l="l" t="t" r="r" b="b"/>
              <a:pathLst>
                <a:path w="5695315" h="5241290">
                  <a:moveTo>
                    <a:pt x="5695188" y="5184660"/>
                  </a:moveTo>
                  <a:lnTo>
                    <a:pt x="5580888" y="5126748"/>
                  </a:lnTo>
                  <a:lnTo>
                    <a:pt x="5580888" y="5164836"/>
                  </a:lnTo>
                  <a:lnTo>
                    <a:pt x="5600700" y="5164848"/>
                  </a:lnTo>
                  <a:lnTo>
                    <a:pt x="152400" y="5163324"/>
                  </a:lnTo>
                  <a:lnTo>
                    <a:pt x="172212" y="5163324"/>
                  </a:lnTo>
                  <a:lnTo>
                    <a:pt x="172212" y="5125224"/>
                  </a:lnTo>
                  <a:lnTo>
                    <a:pt x="60388" y="5179669"/>
                  </a:lnTo>
                  <a:lnTo>
                    <a:pt x="77724" y="5144541"/>
                  </a:lnTo>
                  <a:lnTo>
                    <a:pt x="115824" y="5067312"/>
                  </a:lnTo>
                  <a:lnTo>
                    <a:pt x="77711" y="5067312"/>
                  </a:lnTo>
                  <a:lnTo>
                    <a:pt x="76200" y="115824"/>
                  </a:lnTo>
                  <a:lnTo>
                    <a:pt x="114300" y="115824"/>
                  </a:lnTo>
                  <a:lnTo>
                    <a:pt x="56388" y="0"/>
                  </a:lnTo>
                  <a:lnTo>
                    <a:pt x="0" y="115824"/>
                  </a:lnTo>
                  <a:lnTo>
                    <a:pt x="38100" y="115824"/>
                  </a:lnTo>
                  <a:lnTo>
                    <a:pt x="39611" y="5067312"/>
                  </a:lnTo>
                  <a:lnTo>
                    <a:pt x="1524" y="5067312"/>
                  </a:lnTo>
                  <a:lnTo>
                    <a:pt x="58826" y="5180431"/>
                  </a:lnTo>
                  <a:lnTo>
                    <a:pt x="56388" y="5181612"/>
                  </a:lnTo>
                  <a:lnTo>
                    <a:pt x="152400" y="5229618"/>
                  </a:lnTo>
                  <a:lnTo>
                    <a:pt x="172212" y="5239524"/>
                  </a:lnTo>
                  <a:lnTo>
                    <a:pt x="172212" y="5201437"/>
                  </a:lnTo>
                  <a:lnTo>
                    <a:pt x="5580888" y="5202948"/>
                  </a:lnTo>
                  <a:lnTo>
                    <a:pt x="5580888" y="5241048"/>
                  </a:lnTo>
                  <a:lnTo>
                    <a:pt x="5600700" y="5231269"/>
                  </a:lnTo>
                  <a:lnTo>
                    <a:pt x="5695188" y="5184660"/>
                  </a:lnTo>
                  <a:close/>
                </a:path>
              </a:pathLst>
            </a:custGeom>
            <a:solidFill>
              <a:srgbClr val="000000"/>
            </a:solidFill>
          </p:spPr>
          <p:txBody>
            <a:bodyPr wrap="square" lIns="0" tIns="0" rIns="0" bIns="0" rtlCol="0"/>
            <a:lstStyle/>
            <a:p>
              <a:endParaRPr/>
            </a:p>
          </p:txBody>
        </p:sp>
        <p:sp>
          <p:nvSpPr>
            <p:cNvPr id="9" name="object 9"/>
            <p:cNvSpPr/>
            <p:nvPr/>
          </p:nvSpPr>
          <p:spPr>
            <a:xfrm>
              <a:off x="3886199" y="5257799"/>
              <a:ext cx="1219200" cy="236220"/>
            </a:xfrm>
            <a:custGeom>
              <a:avLst/>
              <a:gdLst/>
              <a:ahLst/>
              <a:cxnLst/>
              <a:rect l="l" t="t" r="r" b="b"/>
              <a:pathLst>
                <a:path w="1219200" h="236220">
                  <a:moveTo>
                    <a:pt x="1219199" y="236219"/>
                  </a:moveTo>
                  <a:lnTo>
                    <a:pt x="1219199" y="0"/>
                  </a:lnTo>
                  <a:lnTo>
                    <a:pt x="0" y="0"/>
                  </a:lnTo>
                  <a:lnTo>
                    <a:pt x="0" y="236219"/>
                  </a:lnTo>
                  <a:lnTo>
                    <a:pt x="1219199" y="236219"/>
                  </a:lnTo>
                  <a:close/>
                </a:path>
              </a:pathLst>
            </a:custGeom>
            <a:solidFill>
              <a:srgbClr val="FFFFFF"/>
            </a:solidFill>
          </p:spPr>
          <p:txBody>
            <a:bodyPr wrap="square" lIns="0" tIns="0" rIns="0" bIns="0" rtlCol="0"/>
            <a:lstStyle/>
            <a:p>
              <a:endParaRPr/>
            </a:p>
          </p:txBody>
        </p:sp>
        <p:sp>
          <p:nvSpPr>
            <p:cNvPr id="10" name="object 10"/>
            <p:cNvSpPr/>
            <p:nvPr/>
          </p:nvSpPr>
          <p:spPr>
            <a:xfrm>
              <a:off x="3886199" y="5257800"/>
              <a:ext cx="1221105" cy="236220"/>
            </a:xfrm>
            <a:custGeom>
              <a:avLst/>
              <a:gdLst/>
              <a:ahLst/>
              <a:cxnLst/>
              <a:rect l="l" t="t" r="r" b="b"/>
              <a:pathLst>
                <a:path w="1221104" h="236220">
                  <a:moveTo>
                    <a:pt x="1524" y="0"/>
                  </a:moveTo>
                  <a:lnTo>
                    <a:pt x="0" y="0"/>
                  </a:lnTo>
                  <a:lnTo>
                    <a:pt x="0" y="1524"/>
                  </a:lnTo>
                  <a:lnTo>
                    <a:pt x="1524" y="0"/>
                  </a:lnTo>
                  <a:close/>
                </a:path>
                <a:path w="1221104" h="236220">
                  <a:moveTo>
                    <a:pt x="1220724" y="236220"/>
                  </a:moveTo>
                  <a:lnTo>
                    <a:pt x="1220724" y="0"/>
                  </a:lnTo>
                  <a:lnTo>
                    <a:pt x="1524" y="0"/>
                  </a:lnTo>
                  <a:lnTo>
                    <a:pt x="0" y="1524"/>
                  </a:lnTo>
                  <a:lnTo>
                    <a:pt x="1219200" y="1524"/>
                  </a:lnTo>
                  <a:lnTo>
                    <a:pt x="1219200" y="236220"/>
                  </a:lnTo>
                  <a:lnTo>
                    <a:pt x="1220724" y="236220"/>
                  </a:lnTo>
                  <a:close/>
                </a:path>
                <a:path w="1221104" h="236220">
                  <a:moveTo>
                    <a:pt x="1524" y="234696"/>
                  </a:moveTo>
                  <a:lnTo>
                    <a:pt x="1524" y="1524"/>
                  </a:lnTo>
                  <a:lnTo>
                    <a:pt x="0" y="1524"/>
                  </a:lnTo>
                  <a:lnTo>
                    <a:pt x="0" y="234696"/>
                  </a:lnTo>
                  <a:lnTo>
                    <a:pt x="1524" y="234696"/>
                  </a:lnTo>
                  <a:close/>
                </a:path>
                <a:path w="1221104" h="236220">
                  <a:moveTo>
                    <a:pt x="1219200" y="236220"/>
                  </a:moveTo>
                  <a:lnTo>
                    <a:pt x="1219200" y="234696"/>
                  </a:lnTo>
                  <a:lnTo>
                    <a:pt x="0" y="234696"/>
                  </a:lnTo>
                  <a:lnTo>
                    <a:pt x="1524" y="236220"/>
                  </a:lnTo>
                  <a:lnTo>
                    <a:pt x="1219200" y="236220"/>
                  </a:lnTo>
                  <a:close/>
                </a:path>
                <a:path w="1221104" h="236220">
                  <a:moveTo>
                    <a:pt x="1524" y="236220"/>
                  </a:moveTo>
                  <a:lnTo>
                    <a:pt x="0" y="234696"/>
                  </a:lnTo>
                  <a:lnTo>
                    <a:pt x="0" y="236220"/>
                  </a:lnTo>
                  <a:lnTo>
                    <a:pt x="1524" y="236220"/>
                  </a:lnTo>
                  <a:close/>
                </a:path>
              </a:pathLst>
            </a:custGeom>
            <a:solidFill>
              <a:srgbClr val="000000"/>
            </a:solidFill>
          </p:spPr>
          <p:txBody>
            <a:bodyPr wrap="square" lIns="0" tIns="0" rIns="0" bIns="0" rtlCol="0"/>
            <a:lstStyle/>
            <a:p>
              <a:endParaRPr/>
            </a:p>
          </p:txBody>
        </p:sp>
      </p:grpSp>
      <p:sp>
        <p:nvSpPr>
          <p:cNvPr id="11" name="object 11"/>
          <p:cNvSpPr txBox="1"/>
          <p:nvPr/>
        </p:nvSpPr>
        <p:spPr>
          <a:xfrm>
            <a:off x="2898138" y="624325"/>
            <a:ext cx="577215" cy="269240"/>
          </a:xfrm>
          <a:prstGeom prst="rect">
            <a:avLst/>
          </a:prstGeom>
        </p:spPr>
        <p:txBody>
          <a:bodyPr vert="horz" wrap="square" lIns="0" tIns="12065" rIns="0" bIns="0" rtlCol="0">
            <a:spAutoFit/>
          </a:bodyPr>
          <a:lstStyle/>
          <a:p>
            <a:pPr marL="12700">
              <a:lnSpc>
                <a:spcPct val="100000"/>
              </a:lnSpc>
              <a:spcBef>
                <a:spcPts val="95"/>
              </a:spcBef>
            </a:pPr>
            <a:r>
              <a:rPr sz="1600" b="1" spc="-10" dirty="0">
                <a:latin typeface="Arial"/>
                <a:cs typeface="Arial"/>
              </a:rPr>
              <a:t>f</a:t>
            </a:r>
            <a:r>
              <a:rPr sz="1600" b="1" spc="-5" dirty="0">
                <a:latin typeface="Arial"/>
                <a:cs typeface="Arial"/>
              </a:rPr>
              <a:t>er</a:t>
            </a:r>
            <a:r>
              <a:rPr sz="1600" b="1" spc="-10" dirty="0">
                <a:latin typeface="Arial"/>
                <a:cs typeface="Arial"/>
              </a:rPr>
              <a:t>m</a:t>
            </a:r>
            <a:r>
              <a:rPr sz="1600" b="1" spc="-5" dirty="0">
                <a:latin typeface="Arial"/>
                <a:cs typeface="Arial"/>
              </a:rPr>
              <a:t>é</a:t>
            </a:r>
            <a:endParaRPr sz="1600">
              <a:latin typeface="Arial"/>
              <a:cs typeface="Arial"/>
            </a:endParaRPr>
          </a:p>
        </p:txBody>
      </p:sp>
      <p:sp>
        <p:nvSpPr>
          <p:cNvPr id="12" name="object 12"/>
          <p:cNvSpPr txBox="1"/>
          <p:nvPr/>
        </p:nvSpPr>
        <p:spPr>
          <a:xfrm>
            <a:off x="2821938" y="5196323"/>
            <a:ext cx="640080" cy="269240"/>
          </a:xfrm>
          <a:prstGeom prst="rect">
            <a:avLst/>
          </a:prstGeom>
        </p:spPr>
        <p:txBody>
          <a:bodyPr vert="horz" wrap="square" lIns="0" tIns="12065" rIns="0" bIns="0" rtlCol="0">
            <a:spAutoFit/>
          </a:bodyPr>
          <a:lstStyle/>
          <a:p>
            <a:pPr marL="12700">
              <a:lnSpc>
                <a:spcPct val="100000"/>
              </a:lnSpc>
              <a:spcBef>
                <a:spcPts val="95"/>
              </a:spcBef>
            </a:pPr>
            <a:r>
              <a:rPr sz="1600" b="1" spc="-15" dirty="0">
                <a:latin typeface="Arial"/>
                <a:cs typeface="Arial"/>
              </a:rPr>
              <a:t>ouvert</a:t>
            </a:r>
            <a:endParaRPr sz="1600">
              <a:latin typeface="Arial"/>
              <a:cs typeface="Arial"/>
            </a:endParaRPr>
          </a:p>
        </p:txBody>
      </p:sp>
      <p:sp>
        <p:nvSpPr>
          <p:cNvPr id="13" name="object 13"/>
          <p:cNvSpPr txBox="1"/>
          <p:nvPr/>
        </p:nvSpPr>
        <p:spPr>
          <a:xfrm>
            <a:off x="3886200" y="5257800"/>
            <a:ext cx="1219200" cy="236220"/>
          </a:xfrm>
          <a:prstGeom prst="rect">
            <a:avLst/>
          </a:prstGeom>
        </p:spPr>
        <p:txBody>
          <a:bodyPr vert="horz" wrap="square" lIns="0" tIns="0" rIns="0" bIns="0" rtlCol="0">
            <a:spAutoFit/>
          </a:bodyPr>
          <a:lstStyle/>
          <a:p>
            <a:pPr marL="90805">
              <a:lnSpc>
                <a:spcPts val="1530"/>
              </a:lnSpc>
            </a:pPr>
            <a:r>
              <a:rPr sz="1600" b="1" spc="-5" dirty="0">
                <a:latin typeface="Arial"/>
                <a:cs typeface="Arial"/>
              </a:rPr>
              <a:t>antérieur</a:t>
            </a:r>
            <a:endParaRPr sz="1600">
              <a:latin typeface="Arial"/>
              <a:cs typeface="Arial"/>
            </a:endParaRPr>
          </a:p>
        </p:txBody>
      </p:sp>
      <p:grpSp>
        <p:nvGrpSpPr>
          <p:cNvPr id="14" name="object 14"/>
          <p:cNvGrpSpPr/>
          <p:nvPr/>
        </p:nvGrpSpPr>
        <p:grpSpPr>
          <a:xfrm>
            <a:off x="7924800" y="5253227"/>
            <a:ext cx="1221105" cy="236220"/>
            <a:chOff x="7924800" y="5253227"/>
            <a:chExt cx="1221105" cy="236220"/>
          </a:xfrm>
        </p:grpSpPr>
        <p:sp>
          <p:nvSpPr>
            <p:cNvPr id="15" name="object 15"/>
            <p:cNvSpPr/>
            <p:nvPr/>
          </p:nvSpPr>
          <p:spPr>
            <a:xfrm>
              <a:off x="7924800" y="5253227"/>
              <a:ext cx="1219200" cy="236220"/>
            </a:xfrm>
            <a:custGeom>
              <a:avLst/>
              <a:gdLst/>
              <a:ahLst/>
              <a:cxnLst/>
              <a:rect l="l" t="t" r="r" b="b"/>
              <a:pathLst>
                <a:path w="1219200" h="236220">
                  <a:moveTo>
                    <a:pt x="1219199" y="236219"/>
                  </a:moveTo>
                  <a:lnTo>
                    <a:pt x="1219199" y="0"/>
                  </a:lnTo>
                  <a:lnTo>
                    <a:pt x="0" y="0"/>
                  </a:lnTo>
                  <a:lnTo>
                    <a:pt x="0" y="236219"/>
                  </a:lnTo>
                  <a:lnTo>
                    <a:pt x="1219199" y="236219"/>
                  </a:lnTo>
                  <a:close/>
                </a:path>
              </a:pathLst>
            </a:custGeom>
            <a:solidFill>
              <a:srgbClr val="FFFFFF"/>
            </a:solidFill>
          </p:spPr>
          <p:txBody>
            <a:bodyPr wrap="square" lIns="0" tIns="0" rIns="0" bIns="0" rtlCol="0"/>
            <a:lstStyle/>
            <a:p>
              <a:endParaRPr/>
            </a:p>
          </p:txBody>
        </p:sp>
        <p:sp>
          <p:nvSpPr>
            <p:cNvPr id="16" name="object 16"/>
            <p:cNvSpPr/>
            <p:nvPr/>
          </p:nvSpPr>
          <p:spPr>
            <a:xfrm>
              <a:off x="7924800" y="5253228"/>
              <a:ext cx="1221105" cy="236220"/>
            </a:xfrm>
            <a:custGeom>
              <a:avLst/>
              <a:gdLst/>
              <a:ahLst/>
              <a:cxnLst/>
              <a:rect l="l" t="t" r="r" b="b"/>
              <a:pathLst>
                <a:path w="1221104" h="236220">
                  <a:moveTo>
                    <a:pt x="1524" y="0"/>
                  </a:moveTo>
                  <a:lnTo>
                    <a:pt x="0" y="0"/>
                  </a:lnTo>
                  <a:lnTo>
                    <a:pt x="0" y="1524"/>
                  </a:lnTo>
                  <a:lnTo>
                    <a:pt x="1524" y="0"/>
                  </a:lnTo>
                  <a:close/>
                </a:path>
                <a:path w="1221104" h="236220">
                  <a:moveTo>
                    <a:pt x="1220724" y="236220"/>
                  </a:moveTo>
                  <a:lnTo>
                    <a:pt x="1220724" y="0"/>
                  </a:lnTo>
                  <a:lnTo>
                    <a:pt x="1524" y="0"/>
                  </a:lnTo>
                  <a:lnTo>
                    <a:pt x="0" y="1524"/>
                  </a:lnTo>
                  <a:lnTo>
                    <a:pt x="1219200" y="1524"/>
                  </a:lnTo>
                  <a:lnTo>
                    <a:pt x="1219200" y="236220"/>
                  </a:lnTo>
                  <a:lnTo>
                    <a:pt x="1220724" y="236220"/>
                  </a:lnTo>
                  <a:close/>
                </a:path>
                <a:path w="1221104" h="236220">
                  <a:moveTo>
                    <a:pt x="1524" y="234696"/>
                  </a:moveTo>
                  <a:lnTo>
                    <a:pt x="1524" y="1524"/>
                  </a:lnTo>
                  <a:lnTo>
                    <a:pt x="0" y="1524"/>
                  </a:lnTo>
                  <a:lnTo>
                    <a:pt x="0" y="234696"/>
                  </a:lnTo>
                  <a:lnTo>
                    <a:pt x="1524" y="234696"/>
                  </a:lnTo>
                  <a:close/>
                </a:path>
                <a:path w="1221104" h="236220">
                  <a:moveTo>
                    <a:pt x="1219200" y="236220"/>
                  </a:moveTo>
                  <a:lnTo>
                    <a:pt x="1219200" y="234696"/>
                  </a:lnTo>
                  <a:lnTo>
                    <a:pt x="0" y="234696"/>
                  </a:lnTo>
                  <a:lnTo>
                    <a:pt x="1524" y="236220"/>
                  </a:lnTo>
                  <a:lnTo>
                    <a:pt x="1219200" y="236220"/>
                  </a:lnTo>
                  <a:close/>
                </a:path>
                <a:path w="1221104" h="236220">
                  <a:moveTo>
                    <a:pt x="1524" y="236220"/>
                  </a:moveTo>
                  <a:lnTo>
                    <a:pt x="0" y="234696"/>
                  </a:lnTo>
                  <a:lnTo>
                    <a:pt x="0" y="236220"/>
                  </a:lnTo>
                  <a:lnTo>
                    <a:pt x="1524" y="236220"/>
                  </a:lnTo>
                  <a:close/>
                </a:path>
              </a:pathLst>
            </a:custGeom>
            <a:solidFill>
              <a:srgbClr val="000000"/>
            </a:solidFill>
          </p:spPr>
          <p:txBody>
            <a:bodyPr wrap="square" lIns="0" tIns="0" rIns="0" bIns="0" rtlCol="0"/>
            <a:lstStyle/>
            <a:p>
              <a:endParaRPr/>
            </a:p>
          </p:txBody>
        </p:sp>
      </p:grpSp>
      <p:sp>
        <p:nvSpPr>
          <p:cNvPr id="17" name="object 17"/>
          <p:cNvSpPr txBox="1"/>
          <p:nvPr/>
        </p:nvSpPr>
        <p:spPr>
          <a:xfrm>
            <a:off x="7924800" y="5253227"/>
            <a:ext cx="1219200" cy="236220"/>
          </a:xfrm>
          <a:prstGeom prst="rect">
            <a:avLst/>
          </a:prstGeom>
        </p:spPr>
        <p:txBody>
          <a:bodyPr vert="horz" wrap="square" lIns="0" tIns="0" rIns="0" bIns="0" rtlCol="0">
            <a:spAutoFit/>
          </a:bodyPr>
          <a:lstStyle/>
          <a:p>
            <a:pPr marL="90805">
              <a:lnSpc>
                <a:spcPts val="1530"/>
              </a:lnSpc>
            </a:pPr>
            <a:r>
              <a:rPr sz="1600" b="1" spc="-5" dirty="0">
                <a:latin typeface="Arial"/>
                <a:cs typeface="Arial"/>
              </a:rPr>
              <a:t>postérieur</a:t>
            </a:r>
            <a:endParaRPr sz="1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sp>
        <p:nvSpPr>
          <p:cNvPr id="4" name="object 4"/>
          <p:cNvSpPr txBox="1">
            <a:spLocks noGrp="1"/>
          </p:cNvSpPr>
          <p:nvPr>
            <p:ph type="title"/>
          </p:nvPr>
        </p:nvSpPr>
        <p:spPr>
          <a:xfrm>
            <a:off x="2590800" y="724915"/>
            <a:ext cx="3701794" cy="659155"/>
          </a:xfrm>
          <a:prstGeom prst="rect">
            <a:avLst/>
          </a:prstGeom>
        </p:spPr>
        <p:txBody>
          <a:bodyPr vert="horz" wrap="square" lIns="0" tIns="12700" rIns="0" bIns="0" rtlCol="0">
            <a:spAutoFit/>
          </a:bodyPr>
          <a:lstStyle/>
          <a:p>
            <a:pPr marL="12700">
              <a:lnSpc>
                <a:spcPct val="100000"/>
              </a:lnSpc>
              <a:spcBef>
                <a:spcPts val="100"/>
              </a:spcBef>
            </a:pPr>
            <a:r>
              <a:rPr sz="4200" b="0" spc="-35" dirty="0">
                <a:latin typeface="Times New Roman"/>
                <a:cs typeface="Times New Roman"/>
              </a:rPr>
              <a:t>P</a:t>
            </a:r>
            <a:r>
              <a:rPr lang="fr-CA" sz="4200" b="0" spc="-35" dirty="0" err="1">
                <a:latin typeface="Times New Roman"/>
                <a:cs typeface="Times New Roman"/>
              </a:rPr>
              <a:t>lan</a:t>
            </a:r>
            <a:r>
              <a:rPr sz="4200" b="0" spc="-65" dirty="0">
                <a:latin typeface="Times New Roman"/>
                <a:cs typeface="Times New Roman"/>
              </a:rPr>
              <a:t> </a:t>
            </a:r>
            <a:r>
              <a:rPr lang="fr-CA" sz="4200" b="0" spc="25" dirty="0">
                <a:latin typeface="Times New Roman"/>
                <a:cs typeface="Times New Roman"/>
              </a:rPr>
              <a:t>du cours</a:t>
            </a:r>
            <a:endParaRPr sz="4200" dirty="0">
              <a:latin typeface="Times New Roman"/>
              <a:cs typeface="Times New Roman"/>
            </a:endParaRPr>
          </a:p>
        </p:txBody>
      </p:sp>
      <p:sp>
        <p:nvSpPr>
          <p:cNvPr id="6" name="ZoneTexte 5">
            <a:extLst>
              <a:ext uri="{FF2B5EF4-FFF2-40B4-BE49-F238E27FC236}">
                <a16:creationId xmlns:a16="http://schemas.microsoft.com/office/drawing/2014/main" id="{2C31A6C5-4730-C008-1646-0C3E89BFB294}"/>
              </a:ext>
            </a:extLst>
          </p:cNvPr>
          <p:cNvSpPr txBox="1"/>
          <p:nvPr/>
        </p:nvSpPr>
        <p:spPr>
          <a:xfrm>
            <a:off x="1295400" y="1905000"/>
            <a:ext cx="7162800" cy="4154984"/>
          </a:xfrm>
          <a:prstGeom prst="rect">
            <a:avLst/>
          </a:prstGeom>
          <a:noFill/>
        </p:spPr>
        <p:txBody>
          <a:bodyPr wrap="square">
            <a:spAutoFit/>
          </a:bodyPr>
          <a:lstStyle/>
          <a:p>
            <a:r>
              <a:rPr lang="fr-CA" sz="2400" b="1" dirty="0"/>
              <a:t>I Introduction </a:t>
            </a:r>
          </a:p>
          <a:p>
            <a:r>
              <a:rPr lang="fr-CA" sz="2400" b="1" dirty="0"/>
              <a:t>1 les domaines de la phonétique </a:t>
            </a:r>
          </a:p>
          <a:p>
            <a:r>
              <a:rPr lang="fr-CA" sz="2400" b="1" dirty="0"/>
              <a:t>2 l’A.P.I. du français </a:t>
            </a:r>
          </a:p>
          <a:p>
            <a:r>
              <a:rPr lang="fr-CA" sz="2400" b="1" dirty="0"/>
              <a:t>3 les caractéristiques des principales catégories de sons </a:t>
            </a:r>
          </a:p>
          <a:p>
            <a:r>
              <a:rPr lang="fr-CA" sz="2400" b="1" dirty="0"/>
              <a:t>II Physiologie de la phonation et phonétique articulatoire </a:t>
            </a:r>
          </a:p>
          <a:p>
            <a:r>
              <a:rPr lang="fr-CA" sz="2400" b="1" dirty="0"/>
              <a:t>1 l’appareil phonatoire </a:t>
            </a:r>
          </a:p>
          <a:p>
            <a:r>
              <a:rPr lang="fr-CA" sz="2400" b="1" dirty="0"/>
              <a:t>2 les différents processus physiologiques de la parole </a:t>
            </a:r>
          </a:p>
          <a:p>
            <a:r>
              <a:rPr lang="fr-CA" sz="2400" b="1" dirty="0"/>
              <a:t>3 les traits articulatoires des trois catégories du français </a:t>
            </a:r>
          </a:p>
          <a:p>
            <a:r>
              <a:rPr lang="fr-CA" sz="2400" b="1" dirty="0"/>
              <a:t>4 classification articulatoire des sons.</a:t>
            </a:r>
            <a:endParaRPr lang="fr-FR" sz="2400" b="1" dirty="0"/>
          </a:p>
        </p:txBody>
      </p:sp>
    </p:spTree>
    <p:extLst>
      <p:ext uri="{BB962C8B-B14F-4D97-AF65-F5344CB8AC3E}">
        <p14:creationId xmlns:p14="http://schemas.microsoft.com/office/powerpoint/2010/main" val="2339841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9049" y="533393"/>
            <a:ext cx="8392795" cy="840105"/>
            <a:chOff x="829049" y="533393"/>
            <a:chExt cx="8392795" cy="840105"/>
          </a:xfrm>
        </p:grpSpPr>
        <p:sp>
          <p:nvSpPr>
            <p:cNvPr id="3" name="object 3"/>
            <p:cNvSpPr/>
            <p:nvPr/>
          </p:nvSpPr>
          <p:spPr>
            <a:xfrm>
              <a:off x="914393" y="5333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4" name="object 4"/>
            <p:cNvSpPr/>
            <p:nvPr/>
          </p:nvSpPr>
          <p:spPr>
            <a:xfrm>
              <a:off x="914393" y="5333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5" name="object 5"/>
          <p:cNvSpPr txBox="1">
            <a:spLocks noGrp="1"/>
          </p:cNvSpPr>
          <p:nvPr>
            <p:ph type="title"/>
          </p:nvPr>
        </p:nvSpPr>
        <p:spPr>
          <a:xfrm>
            <a:off x="4301735" y="508501"/>
            <a:ext cx="1532255" cy="452120"/>
          </a:xfrm>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6" name="object 6"/>
          <p:cNvSpPr/>
          <p:nvPr/>
        </p:nvSpPr>
        <p:spPr>
          <a:xfrm>
            <a:off x="1239005" y="1752600"/>
            <a:ext cx="116205" cy="5410200"/>
          </a:xfrm>
          <a:custGeom>
            <a:avLst/>
            <a:gdLst/>
            <a:ahLst/>
            <a:cxnLst/>
            <a:rect l="l" t="t" r="r" b="b"/>
            <a:pathLst>
              <a:path w="116205" h="5410200">
                <a:moveTo>
                  <a:pt x="114300" y="115824"/>
                </a:moveTo>
                <a:lnTo>
                  <a:pt x="56388" y="0"/>
                </a:lnTo>
                <a:lnTo>
                  <a:pt x="0" y="115824"/>
                </a:lnTo>
                <a:lnTo>
                  <a:pt x="38100" y="115824"/>
                </a:lnTo>
                <a:lnTo>
                  <a:pt x="38100" y="96012"/>
                </a:lnTo>
                <a:lnTo>
                  <a:pt x="76200" y="96012"/>
                </a:lnTo>
                <a:lnTo>
                  <a:pt x="76205" y="115824"/>
                </a:lnTo>
                <a:lnTo>
                  <a:pt x="114300" y="115824"/>
                </a:lnTo>
                <a:close/>
              </a:path>
              <a:path w="116205" h="5410200">
                <a:moveTo>
                  <a:pt x="77724" y="5373129"/>
                </a:moveTo>
                <a:lnTo>
                  <a:pt x="77724" y="5315712"/>
                </a:lnTo>
                <a:lnTo>
                  <a:pt x="39624" y="5315712"/>
                </a:lnTo>
                <a:lnTo>
                  <a:pt x="39618" y="5295900"/>
                </a:lnTo>
                <a:lnTo>
                  <a:pt x="1524" y="5295900"/>
                </a:lnTo>
                <a:lnTo>
                  <a:pt x="59436" y="5410200"/>
                </a:lnTo>
                <a:lnTo>
                  <a:pt x="77724" y="5373129"/>
                </a:lnTo>
                <a:close/>
              </a:path>
              <a:path w="116205" h="5410200">
                <a:moveTo>
                  <a:pt x="76205" y="115824"/>
                </a:moveTo>
                <a:lnTo>
                  <a:pt x="76200" y="96012"/>
                </a:lnTo>
                <a:lnTo>
                  <a:pt x="38100" y="96012"/>
                </a:lnTo>
                <a:lnTo>
                  <a:pt x="38105" y="115824"/>
                </a:lnTo>
                <a:lnTo>
                  <a:pt x="76205" y="115824"/>
                </a:lnTo>
                <a:close/>
              </a:path>
              <a:path w="116205" h="5410200">
                <a:moveTo>
                  <a:pt x="38105" y="115824"/>
                </a:moveTo>
                <a:lnTo>
                  <a:pt x="38100" y="96012"/>
                </a:lnTo>
                <a:lnTo>
                  <a:pt x="38100" y="115824"/>
                </a:lnTo>
                <a:close/>
              </a:path>
              <a:path w="116205" h="5410200">
                <a:moveTo>
                  <a:pt x="77718" y="5295900"/>
                </a:moveTo>
                <a:lnTo>
                  <a:pt x="76205" y="115824"/>
                </a:lnTo>
                <a:lnTo>
                  <a:pt x="38105" y="115824"/>
                </a:lnTo>
                <a:lnTo>
                  <a:pt x="39618" y="5295900"/>
                </a:lnTo>
                <a:lnTo>
                  <a:pt x="77718" y="5295900"/>
                </a:lnTo>
                <a:close/>
              </a:path>
              <a:path w="116205" h="5410200">
                <a:moveTo>
                  <a:pt x="77724" y="5315712"/>
                </a:moveTo>
                <a:lnTo>
                  <a:pt x="77718" y="5295900"/>
                </a:lnTo>
                <a:lnTo>
                  <a:pt x="39618" y="5295900"/>
                </a:lnTo>
                <a:lnTo>
                  <a:pt x="39624" y="5315712"/>
                </a:lnTo>
                <a:lnTo>
                  <a:pt x="77724" y="5315712"/>
                </a:lnTo>
                <a:close/>
              </a:path>
              <a:path w="116205" h="5410200">
                <a:moveTo>
                  <a:pt x="115824" y="5295900"/>
                </a:moveTo>
                <a:lnTo>
                  <a:pt x="77718" y="5295900"/>
                </a:lnTo>
                <a:lnTo>
                  <a:pt x="77724" y="5373129"/>
                </a:lnTo>
                <a:lnTo>
                  <a:pt x="115824" y="5295900"/>
                </a:lnTo>
                <a:close/>
              </a:path>
            </a:pathLst>
          </a:custGeom>
          <a:solidFill>
            <a:srgbClr val="000000"/>
          </a:solidFill>
        </p:spPr>
        <p:txBody>
          <a:bodyPr wrap="square" lIns="0" tIns="0" rIns="0" bIns="0" rtlCol="0"/>
          <a:lstStyle/>
          <a:p>
            <a:endParaRPr/>
          </a:p>
        </p:txBody>
      </p:sp>
      <p:sp>
        <p:nvSpPr>
          <p:cNvPr id="7" name="object 7"/>
          <p:cNvSpPr/>
          <p:nvPr/>
        </p:nvSpPr>
        <p:spPr>
          <a:xfrm>
            <a:off x="1219193" y="1543812"/>
            <a:ext cx="7620000" cy="116205"/>
          </a:xfrm>
          <a:custGeom>
            <a:avLst/>
            <a:gdLst/>
            <a:ahLst/>
            <a:cxnLst/>
            <a:rect l="l" t="t" r="r" b="b"/>
            <a:pathLst>
              <a:path w="7620000" h="116205">
                <a:moveTo>
                  <a:pt x="115824" y="38104"/>
                </a:moveTo>
                <a:lnTo>
                  <a:pt x="115824" y="0"/>
                </a:lnTo>
                <a:lnTo>
                  <a:pt x="0" y="56388"/>
                </a:lnTo>
                <a:lnTo>
                  <a:pt x="96012" y="104394"/>
                </a:lnTo>
                <a:lnTo>
                  <a:pt x="96012" y="38100"/>
                </a:lnTo>
                <a:lnTo>
                  <a:pt x="115824" y="38104"/>
                </a:lnTo>
                <a:close/>
              </a:path>
              <a:path w="7620000" h="116205">
                <a:moveTo>
                  <a:pt x="7525518" y="77724"/>
                </a:moveTo>
                <a:lnTo>
                  <a:pt x="7525518" y="39624"/>
                </a:lnTo>
                <a:lnTo>
                  <a:pt x="96012" y="38100"/>
                </a:lnTo>
                <a:lnTo>
                  <a:pt x="96012" y="76200"/>
                </a:lnTo>
                <a:lnTo>
                  <a:pt x="7525518" y="77724"/>
                </a:lnTo>
                <a:close/>
              </a:path>
              <a:path w="7620000" h="116205">
                <a:moveTo>
                  <a:pt x="115824" y="114300"/>
                </a:moveTo>
                <a:lnTo>
                  <a:pt x="115824" y="76204"/>
                </a:lnTo>
                <a:lnTo>
                  <a:pt x="96012" y="76200"/>
                </a:lnTo>
                <a:lnTo>
                  <a:pt x="96012" y="104394"/>
                </a:lnTo>
                <a:lnTo>
                  <a:pt x="115824" y="114300"/>
                </a:lnTo>
                <a:close/>
              </a:path>
              <a:path w="7620000" h="116205">
                <a:moveTo>
                  <a:pt x="7620006" y="59436"/>
                </a:moveTo>
                <a:lnTo>
                  <a:pt x="7505706" y="1524"/>
                </a:lnTo>
                <a:lnTo>
                  <a:pt x="7505706" y="39619"/>
                </a:lnTo>
                <a:lnTo>
                  <a:pt x="7525518" y="39624"/>
                </a:lnTo>
                <a:lnTo>
                  <a:pt x="7525518" y="106050"/>
                </a:lnTo>
                <a:lnTo>
                  <a:pt x="7620006" y="59436"/>
                </a:lnTo>
                <a:close/>
              </a:path>
              <a:path w="7620000" h="116205">
                <a:moveTo>
                  <a:pt x="7525518" y="106050"/>
                </a:moveTo>
                <a:lnTo>
                  <a:pt x="7525518" y="77724"/>
                </a:lnTo>
                <a:lnTo>
                  <a:pt x="7505706" y="77719"/>
                </a:lnTo>
                <a:lnTo>
                  <a:pt x="7505706" y="115824"/>
                </a:lnTo>
                <a:lnTo>
                  <a:pt x="7525518" y="106050"/>
                </a:lnTo>
                <a:close/>
              </a:path>
            </a:pathLst>
          </a:custGeom>
          <a:solidFill>
            <a:srgbClr val="000000"/>
          </a:solidFill>
        </p:spPr>
        <p:txBody>
          <a:bodyPr wrap="square" lIns="0" tIns="0" rIns="0" bIns="0" rtlCol="0"/>
          <a:lstStyle/>
          <a:p>
            <a:endParaRPr/>
          </a:p>
        </p:txBody>
      </p:sp>
      <p:sp>
        <p:nvSpPr>
          <p:cNvPr id="8" name="object 8"/>
          <p:cNvSpPr txBox="1"/>
          <p:nvPr/>
        </p:nvSpPr>
        <p:spPr>
          <a:xfrm>
            <a:off x="535933" y="6487157"/>
            <a:ext cx="8620760" cy="269240"/>
          </a:xfrm>
          <a:prstGeom prst="rect">
            <a:avLst/>
          </a:prstGeom>
        </p:spPr>
        <p:txBody>
          <a:bodyPr vert="horz" wrap="square" lIns="0" tIns="12065" rIns="0" bIns="0" rtlCol="0">
            <a:spAutoFit/>
          </a:bodyPr>
          <a:lstStyle/>
          <a:p>
            <a:pPr marL="12700">
              <a:lnSpc>
                <a:spcPct val="100000"/>
              </a:lnSpc>
              <a:spcBef>
                <a:spcPts val="95"/>
              </a:spcBef>
              <a:tabLst>
                <a:tab pos="8607425" algn="l"/>
              </a:tabLst>
            </a:pPr>
            <a:r>
              <a:rPr sz="1600" b="1" spc="-15" dirty="0">
                <a:latin typeface="Arial"/>
                <a:cs typeface="Arial"/>
              </a:rPr>
              <a:t>ouv</a:t>
            </a:r>
            <a:r>
              <a:rPr sz="1600" b="1" strike="sngStrike" spc="-15" dirty="0">
                <a:latin typeface="Arial"/>
                <a:cs typeface="Arial"/>
              </a:rPr>
              <a:t>ert	</a:t>
            </a:r>
            <a:endParaRPr sz="1600">
              <a:latin typeface="Arial"/>
              <a:cs typeface="Arial"/>
            </a:endParaRPr>
          </a:p>
        </p:txBody>
      </p:sp>
      <p:grpSp>
        <p:nvGrpSpPr>
          <p:cNvPr id="9" name="object 9"/>
          <p:cNvGrpSpPr/>
          <p:nvPr/>
        </p:nvGrpSpPr>
        <p:grpSpPr>
          <a:xfrm>
            <a:off x="1752600" y="1523993"/>
            <a:ext cx="6783705" cy="236220"/>
            <a:chOff x="1752600" y="1523993"/>
            <a:chExt cx="6783705" cy="236220"/>
          </a:xfrm>
        </p:grpSpPr>
        <p:sp>
          <p:nvSpPr>
            <p:cNvPr id="10" name="object 10"/>
            <p:cNvSpPr/>
            <p:nvPr/>
          </p:nvSpPr>
          <p:spPr>
            <a:xfrm>
              <a:off x="1752600" y="1523993"/>
              <a:ext cx="1219200" cy="236220"/>
            </a:xfrm>
            <a:custGeom>
              <a:avLst/>
              <a:gdLst/>
              <a:ahLst/>
              <a:cxnLst/>
              <a:rect l="l" t="t" r="r" b="b"/>
              <a:pathLst>
                <a:path w="1219200" h="236219">
                  <a:moveTo>
                    <a:pt x="1219199" y="236219"/>
                  </a:moveTo>
                  <a:lnTo>
                    <a:pt x="1219199" y="0"/>
                  </a:lnTo>
                  <a:lnTo>
                    <a:pt x="0" y="0"/>
                  </a:lnTo>
                  <a:lnTo>
                    <a:pt x="0" y="236219"/>
                  </a:lnTo>
                  <a:lnTo>
                    <a:pt x="1219199" y="236219"/>
                  </a:lnTo>
                  <a:close/>
                </a:path>
              </a:pathLst>
            </a:custGeom>
            <a:solidFill>
              <a:srgbClr val="FFFFFF"/>
            </a:solidFill>
          </p:spPr>
          <p:txBody>
            <a:bodyPr wrap="square" lIns="0" tIns="0" rIns="0" bIns="0" rtlCol="0"/>
            <a:lstStyle/>
            <a:p>
              <a:endParaRPr/>
            </a:p>
          </p:txBody>
        </p:sp>
        <p:sp>
          <p:nvSpPr>
            <p:cNvPr id="11" name="object 11"/>
            <p:cNvSpPr/>
            <p:nvPr/>
          </p:nvSpPr>
          <p:spPr>
            <a:xfrm>
              <a:off x="1752600" y="1523993"/>
              <a:ext cx="1221105" cy="236220"/>
            </a:xfrm>
            <a:custGeom>
              <a:avLst/>
              <a:gdLst/>
              <a:ahLst/>
              <a:cxnLst/>
              <a:rect l="l" t="t" r="r" b="b"/>
              <a:pathLst>
                <a:path w="1221105" h="236219">
                  <a:moveTo>
                    <a:pt x="1524" y="0"/>
                  </a:moveTo>
                  <a:lnTo>
                    <a:pt x="0" y="0"/>
                  </a:lnTo>
                  <a:lnTo>
                    <a:pt x="0" y="1530"/>
                  </a:lnTo>
                  <a:lnTo>
                    <a:pt x="1524" y="0"/>
                  </a:lnTo>
                  <a:close/>
                </a:path>
                <a:path w="1221105" h="236219">
                  <a:moveTo>
                    <a:pt x="1220724" y="236226"/>
                  </a:moveTo>
                  <a:lnTo>
                    <a:pt x="1220724" y="0"/>
                  </a:lnTo>
                  <a:lnTo>
                    <a:pt x="1524" y="0"/>
                  </a:lnTo>
                  <a:lnTo>
                    <a:pt x="0" y="1530"/>
                  </a:lnTo>
                  <a:lnTo>
                    <a:pt x="1219200" y="1530"/>
                  </a:lnTo>
                  <a:lnTo>
                    <a:pt x="1219200" y="236226"/>
                  </a:lnTo>
                  <a:lnTo>
                    <a:pt x="1220724" y="236226"/>
                  </a:lnTo>
                  <a:close/>
                </a:path>
                <a:path w="1221105" h="236219">
                  <a:moveTo>
                    <a:pt x="1524" y="234702"/>
                  </a:moveTo>
                  <a:lnTo>
                    <a:pt x="1524" y="1530"/>
                  </a:lnTo>
                  <a:lnTo>
                    <a:pt x="0" y="1530"/>
                  </a:lnTo>
                  <a:lnTo>
                    <a:pt x="0" y="234702"/>
                  </a:lnTo>
                  <a:lnTo>
                    <a:pt x="1524" y="234702"/>
                  </a:lnTo>
                  <a:close/>
                </a:path>
                <a:path w="1221105" h="236219">
                  <a:moveTo>
                    <a:pt x="1219200" y="236226"/>
                  </a:moveTo>
                  <a:lnTo>
                    <a:pt x="1219200" y="234702"/>
                  </a:lnTo>
                  <a:lnTo>
                    <a:pt x="0" y="234702"/>
                  </a:lnTo>
                  <a:lnTo>
                    <a:pt x="1524" y="236226"/>
                  </a:lnTo>
                  <a:lnTo>
                    <a:pt x="1219200" y="236226"/>
                  </a:lnTo>
                  <a:close/>
                </a:path>
                <a:path w="1221105" h="236219">
                  <a:moveTo>
                    <a:pt x="1524" y="236226"/>
                  </a:moveTo>
                  <a:lnTo>
                    <a:pt x="0" y="234702"/>
                  </a:lnTo>
                  <a:lnTo>
                    <a:pt x="0" y="236226"/>
                  </a:lnTo>
                  <a:lnTo>
                    <a:pt x="1524" y="236226"/>
                  </a:lnTo>
                  <a:close/>
                </a:path>
              </a:pathLst>
            </a:custGeom>
            <a:solidFill>
              <a:srgbClr val="000000"/>
            </a:solidFill>
          </p:spPr>
          <p:txBody>
            <a:bodyPr wrap="square" lIns="0" tIns="0" rIns="0" bIns="0" rtlCol="0"/>
            <a:lstStyle/>
            <a:p>
              <a:endParaRPr/>
            </a:p>
          </p:txBody>
        </p:sp>
        <p:sp>
          <p:nvSpPr>
            <p:cNvPr id="12" name="object 12"/>
            <p:cNvSpPr/>
            <p:nvPr/>
          </p:nvSpPr>
          <p:spPr>
            <a:xfrm>
              <a:off x="7315200" y="1523993"/>
              <a:ext cx="1219200" cy="236220"/>
            </a:xfrm>
            <a:custGeom>
              <a:avLst/>
              <a:gdLst/>
              <a:ahLst/>
              <a:cxnLst/>
              <a:rect l="l" t="t" r="r" b="b"/>
              <a:pathLst>
                <a:path w="1219200" h="236219">
                  <a:moveTo>
                    <a:pt x="1219199" y="236219"/>
                  </a:moveTo>
                  <a:lnTo>
                    <a:pt x="1219199" y="0"/>
                  </a:lnTo>
                  <a:lnTo>
                    <a:pt x="0" y="0"/>
                  </a:lnTo>
                  <a:lnTo>
                    <a:pt x="0" y="236219"/>
                  </a:lnTo>
                  <a:lnTo>
                    <a:pt x="1219199" y="236219"/>
                  </a:lnTo>
                  <a:close/>
                </a:path>
              </a:pathLst>
            </a:custGeom>
            <a:solidFill>
              <a:srgbClr val="FFFFFF"/>
            </a:solidFill>
          </p:spPr>
          <p:txBody>
            <a:bodyPr wrap="square" lIns="0" tIns="0" rIns="0" bIns="0" rtlCol="0"/>
            <a:lstStyle/>
            <a:p>
              <a:endParaRPr/>
            </a:p>
          </p:txBody>
        </p:sp>
        <p:sp>
          <p:nvSpPr>
            <p:cNvPr id="13" name="object 13"/>
            <p:cNvSpPr/>
            <p:nvPr/>
          </p:nvSpPr>
          <p:spPr>
            <a:xfrm>
              <a:off x="7315200" y="1523993"/>
              <a:ext cx="1221105" cy="236220"/>
            </a:xfrm>
            <a:custGeom>
              <a:avLst/>
              <a:gdLst/>
              <a:ahLst/>
              <a:cxnLst/>
              <a:rect l="l" t="t" r="r" b="b"/>
              <a:pathLst>
                <a:path w="1221104" h="236219">
                  <a:moveTo>
                    <a:pt x="1524" y="0"/>
                  </a:moveTo>
                  <a:lnTo>
                    <a:pt x="0" y="0"/>
                  </a:lnTo>
                  <a:lnTo>
                    <a:pt x="0" y="1530"/>
                  </a:lnTo>
                  <a:lnTo>
                    <a:pt x="1524" y="0"/>
                  </a:lnTo>
                  <a:close/>
                </a:path>
                <a:path w="1221104" h="236219">
                  <a:moveTo>
                    <a:pt x="1220724" y="236226"/>
                  </a:moveTo>
                  <a:lnTo>
                    <a:pt x="1220724" y="0"/>
                  </a:lnTo>
                  <a:lnTo>
                    <a:pt x="1524" y="0"/>
                  </a:lnTo>
                  <a:lnTo>
                    <a:pt x="0" y="1530"/>
                  </a:lnTo>
                  <a:lnTo>
                    <a:pt x="1219200" y="1530"/>
                  </a:lnTo>
                  <a:lnTo>
                    <a:pt x="1219200" y="236226"/>
                  </a:lnTo>
                  <a:lnTo>
                    <a:pt x="1220724" y="236226"/>
                  </a:lnTo>
                  <a:close/>
                </a:path>
                <a:path w="1221104" h="236219">
                  <a:moveTo>
                    <a:pt x="1524" y="234702"/>
                  </a:moveTo>
                  <a:lnTo>
                    <a:pt x="1524" y="1530"/>
                  </a:lnTo>
                  <a:lnTo>
                    <a:pt x="0" y="1530"/>
                  </a:lnTo>
                  <a:lnTo>
                    <a:pt x="0" y="234702"/>
                  </a:lnTo>
                  <a:lnTo>
                    <a:pt x="1524" y="234702"/>
                  </a:lnTo>
                  <a:close/>
                </a:path>
                <a:path w="1221104" h="236219">
                  <a:moveTo>
                    <a:pt x="1219200" y="236226"/>
                  </a:moveTo>
                  <a:lnTo>
                    <a:pt x="1219200" y="234702"/>
                  </a:lnTo>
                  <a:lnTo>
                    <a:pt x="0" y="234702"/>
                  </a:lnTo>
                  <a:lnTo>
                    <a:pt x="1524" y="236226"/>
                  </a:lnTo>
                  <a:lnTo>
                    <a:pt x="1219200" y="236226"/>
                  </a:lnTo>
                  <a:close/>
                </a:path>
                <a:path w="1221104" h="236219">
                  <a:moveTo>
                    <a:pt x="1524" y="236226"/>
                  </a:moveTo>
                  <a:lnTo>
                    <a:pt x="0" y="234702"/>
                  </a:lnTo>
                  <a:lnTo>
                    <a:pt x="0" y="236226"/>
                  </a:lnTo>
                  <a:lnTo>
                    <a:pt x="1524" y="236226"/>
                  </a:lnTo>
                  <a:close/>
                </a:path>
              </a:pathLst>
            </a:custGeom>
            <a:solidFill>
              <a:srgbClr val="000000"/>
            </a:solidFill>
          </p:spPr>
          <p:txBody>
            <a:bodyPr wrap="square" lIns="0" tIns="0" rIns="0" bIns="0" rtlCol="0"/>
            <a:lstStyle/>
            <a:p>
              <a:endParaRPr/>
            </a:p>
          </p:txBody>
        </p:sp>
      </p:grpSp>
      <p:sp>
        <p:nvSpPr>
          <p:cNvPr id="14" name="object 14"/>
          <p:cNvSpPr txBox="1"/>
          <p:nvPr/>
        </p:nvSpPr>
        <p:spPr>
          <a:xfrm>
            <a:off x="535933" y="942461"/>
            <a:ext cx="8360409" cy="1017905"/>
          </a:xfrm>
          <a:prstGeom prst="rect">
            <a:avLst/>
          </a:prstGeom>
        </p:spPr>
        <p:txBody>
          <a:bodyPr vert="horz" wrap="square" lIns="0" tIns="71755" rIns="0" bIns="0" rtlCol="0">
            <a:spAutoFit/>
          </a:bodyPr>
          <a:lstStyle/>
          <a:p>
            <a:pPr marL="716280">
              <a:lnSpc>
                <a:spcPct val="100000"/>
              </a:lnSpc>
              <a:spcBef>
                <a:spcPts val="565"/>
              </a:spcBef>
            </a:pPr>
            <a:r>
              <a:rPr sz="2800" b="1" spc="10" dirty="0">
                <a:latin typeface="Arial"/>
                <a:cs typeface="Arial"/>
              </a:rPr>
              <a:t>5) </a:t>
            </a:r>
            <a:r>
              <a:rPr sz="2800" b="1" spc="-80" dirty="0">
                <a:latin typeface="Arial"/>
                <a:cs typeface="Arial"/>
              </a:rPr>
              <a:t>Représenter </a:t>
            </a:r>
            <a:r>
              <a:rPr sz="2800" b="1" spc="-90" dirty="0">
                <a:latin typeface="Arial"/>
                <a:cs typeface="Arial"/>
              </a:rPr>
              <a:t>les </a:t>
            </a:r>
            <a:r>
              <a:rPr sz="2800" b="1" spc="-114" dirty="0">
                <a:latin typeface="Arial"/>
                <a:cs typeface="Arial"/>
              </a:rPr>
              <a:t>voyelles </a:t>
            </a:r>
            <a:r>
              <a:rPr sz="2800" b="1" spc="-145" dirty="0">
                <a:latin typeface="Arial"/>
                <a:cs typeface="Arial"/>
              </a:rPr>
              <a:t>: </a:t>
            </a:r>
            <a:r>
              <a:rPr sz="2800" b="1" spc="-90" dirty="0">
                <a:latin typeface="Arial"/>
                <a:cs typeface="Arial"/>
              </a:rPr>
              <a:t>les</a:t>
            </a:r>
            <a:r>
              <a:rPr sz="2800" b="1" spc="170" dirty="0">
                <a:latin typeface="Arial"/>
                <a:cs typeface="Arial"/>
              </a:rPr>
              <a:t> </a:t>
            </a:r>
            <a:r>
              <a:rPr sz="2800" b="1" spc="-105" dirty="0">
                <a:latin typeface="Arial"/>
                <a:cs typeface="Arial"/>
              </a:rPr>
              <a:t>palatogrammes</a:t>
            </a:r>
            <a:endParaRPr sz="2800">
              <a:latin typeface="Arial"/>
              <a:cs typeface="Arial"/>
            </a:endParaRPr>
          </a:p>
          <a:p>
            <a:pPr marL="1308100">
              <a:lnSpc>
                <a:spcPts val="1860"/>
              </a:lnSpc>
              <a:spcBef>
                <a:spcPts val="265"/>
              </a:spcBef>
              <a:tabLst>
                <a:tab pos="6870065" algn="l"/>
              </a:tabLst>
            </a:pPr>
            <a:r>
              <a:rPr sz="1600" b="1" spc="-5" dirty="0">
                <a:latin typeface="Arial"/>
                <a:cs typeface="Arial"/>
              </a:rPr>
              <a:t>antérieur	postérieur</a:t>
            </a:r>
            <a:endParaRPr sz="1600">
              <a:latin typeface="Arial"/>
              <a:cs typeface="Arial"/>
            </a:endParaRPr>
          </a:p>
          <a:p>
            <a:pPr marL="12700">
              <a:lnSpc>
                <a:spcPts val="1860"/>
              </a:lnSpc>
            </a:pPr>
            <a:r>
              <a:rPr sz="1600" b="1" spc="-5" dirty="0">
                <a:latin typeface="Arial"/>
                <a:cs typeface="Arial"/>
              </a:rPr>
              <a:t>fermé</a:t>
            </a:r>
            <a:endParaRPr sz="1600">
              <a:latin typeface="Arial"/>
              <a:cs typeface="Arial"/>
            </a:endParaRPr>
          </a:p>
        </p:txBody>
      </p:sp>
      <p:sp>
        <p:nvSpPr>
          <p:cNvPr id="15" name="object 15"/>
          <p:cNvSpPr/>
          <p:nvPr/>
        </p:nvSpPr>
        <p:spPr>
          <a:xfrm>
            <a:off x="1665732" y="1711452"/>
            <a:ext cx="6897623" cy="541781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grpSp>
        <p:nvGrpSpPr>
          <p:cNvPr id="3" name="object 3"/>
          <p:cNvGrpSpPr/>
          <p:nvPr/>
        </p:nvGrpSpPr>
        <p:grpSpPr>
          <a:xfrm>
            <a:off x="914393" y="609593"/>
            <a:ext cx="8307705" cy="840105"/>
            <a:chOff x="914393" y="609593"/>
            <a:chExt cx="8307705" cy="840105"/>
          </a:xfrm>
        </p:grpSpPr>
        <p:sp>
          <p:nvSpPr>
            <p:cNvPr id="4" name="object 4"/>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5" name="object 5"/>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7" name="object 7"/>
          <p:cNvSpPr/>
          <p:nvPr/>
        </p:nvSpPr>
        <p:spPr>
          <a:xfrm>
            <a:off x="1138421" y="2796539"/>
            <a:ext cx="7856219" cy="3796284"/>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295393" y="2529840"/>
            <a:ext cx="7620000" cy="116205"/>
          </a:xfrm>
          <a:custGeom>
            <a:avLst/>
            <a:gdLst/>
            <a:ahLst/>
            <a:cxnLst/>
            <a:rect l="l" t="t" r="r" b="b"/>
            <a:pathLst>
              <a:path w="7620000" h="116205">
                <a:moveTo>
                  <a:pt x="115824" y="38104"/>
                </a:moveTo>
                <a:lnTo>
                  <a:pt x="115824" y="0"/>
                </a:lnTo>
                <a:lnTo>
                  <a:pt x="0" y="56388"/>
                </a:lnTo>
                <a:lnTo>
                  <a:pt x="96012" y="104394"/>
                </a:lnTo>
                <a:lnTo>
                  <a:pt x="96012" y="38100"/>
                </a:lnTo>
                <a:lnTo>
                  <a:pt x="115824" y="38104"/>
                </a:lnTo>
                <a:close/>
              </a:path>
              <a:path w="7620000" h="116205">
                <a:moveTo>
                  <a:pt x="7525518" y="77724"/>
                </a:moveTo>
                <a:lnTo>
                  <a:pt x="7525518" y="39624"/>
                </a:lnTo>
                <a:lnTo>
                  <a:pt x="96012" y="38100"/>
                </a:lnTo>
                <a:lnTo>
                  <a:pt x="96012" y="76200"/>
                </a:lnTo>
                <a:lnTo>
                  <a:pt x="7525518" y="77724"/>
                </a:lnTo>
                <a:close/>
              </a:path>
              <a:path w="7620000" h="116205">
                <a:moveTo>
                  <a:pt x="115824" y="114300"/>
                </a:moveTo>
                <a:lnTo>
                  <a:pt x="115824" y="76204"/>
                </a:lnTo>
                <a:lnTo>
                  <a:pt x="96012" y="76200"/>
                </a:lnTo>
                <a:lnTo>
                  <a:pt x="96012" y="104394"/>
                </a:lnTo>
                <a:lnTo>
                  <a:pt x="115824" y="114300"/>
                </a:lnTo>
                <a:close/>
              </a:path>
              <a:path w="7620000" h="116205">
                <a:moveTo>
                  <a:pt x="7620006" y="57912"/>
                </a:moveTo>
                <a:lnTo>
                  <a:pt x="7505706" y="1524"/>
                </a:lnTo>
                <a:lnTo>
                  <a:pt x="7505706" y="39619"/>
                </a:lnTo>
                <a:lnTo>
                  <a:pt x="7525518" y="39624"/>
                </a:lnTo>
                <a:lnTo>
                  <a:pt x="7525518" y="105785"/>
                </a:lnTo>
                <a:lnTo>
                  <a:pt x="7620006" y="57912"/>
                </a:lnTo>
                <a:close/>
              </a:path>
              <a:path w="7620000" h="116205">
                <a:moveTo>
                  <a:pt x="7525518" y="105785"/>
                </a:moveTo>
                <a:lnTo>
                  <a:pt x="7525518" y="77724"/>
                </a:lnTo>
                <a:lnTo>
                  <a:pt x="7505706" y="77719"/>
                </a:lnTo>
                <a:lnTo>
                  <a:pt x="7505706" y="115824"/>
                </a:lnTo>
                <a:lnTo>
                  <a:pt x="7525518" y="105785"/>
                </a:lnTo>
                <a:close/>
              </a:path>
            </a:pathLst>
          </a:custGeom>
          <a:solidFill>
            <a:srgbClr val="000000"/>
          </a:solidFill>
        </p:spPr>
        <p:txBody>
          <a:bodyPr wrap="square" lIns="0" tIns="0" rIns="0" bIns="0" rtlCol="0"/>
          <a:lstStyle/>
          <a:p>
            <a:endParaRPr/>
          </a:p>
        </p:txBody>
      </p:sp>
      <p:sp>
        <p:nvSpPr>
          <p:cNvPr id="9" name="object 9"/>
          <p:cNvSpPr/>
          <p:nvPr/>
        </p:nvSpPr>
        <p:spPr>
          <a:xfrm>
            <a:off x="781805" y="2814827"/>
            <a:ext cx="116205" cy="3810000"/>
          </a:xfrm>
          <a:custGeom>
            <a:avLst/>
            <a:gdLst/>
            <a:ahLst/>
            <a:cxnLst/>
            <a:rect l="l" t="t" r="r" b="b"/>
            <a:pathLst>
              <a:path w="116205" h="3810000">
                <a:moveTo>
                  <a:pt x="114300" y="114300"/>
                </a:moveTo>
                <a:lnTo>
                  <a:pt x="56388" y="0"/>
                </a:lnTo>
                <a:lnTo>
                  <a:pt x="0" y="114300"/>
                </a:lnTo>
                <a:lnTo>
                  <a:pt x="38100" y="114300"/>
                </a:lnTo>
                <a:lnTo>
                  <a:pt x="38100" y="96012"/>
                </a:lnTo>
                <a:lnTo>
                  <a:pt x="76200" y="96012"/>
                </a:lnTo>
                <a:lnTo>
                  <a:pt x="76207" y="114300"/>
                </a:lnTo>
                <a:lnTo>
                  <a:pt x="114300" y="114300"/>
                </a:lnTo>
                <a:close/>
              </a:path>
              <a:path w="116205" h="3810000">
                <a:moveTo>
                  <a:pt x="77724" y="3772929"/>
                </a:moveTo>
                <a:lnTo>
                  <a:pt x="77724" y="3715512"/>
                </a:lnTo>
                <a:lnTo>
                  <a:pt x="39624" y="3715512"/>
                </a:lnTo>
                <a:lnTo>
                  <a:pt x="39615" y="3695700"/>
                </a:lnTo>
                <a:lnTo>
                  <a:pt x="1524" y="3695700"/>
                </a:lnTo>
                <a:lnTo>
                  <a:pt x="59436" y="3810000"/>
                </a:lnTo>
                <a:lnTo>
                  <a:pt x="77724" y="3772929"/>
                </a:lnTo>
                <a:close/>
              </a:path>
              <a:path w="116205" h="3810000">
                <a:moveTo>
                  <a:pt x="76207" y="114300"/>
                </a:moveTo>
                <a:lnTo>
                  <a:pt x="76200" y="96012"/>
                </a:lnTo>
                <a:lnTo>
                  <a:pt x="38100" y="96012"/>
                </a:lnTo>
                <a:lnTo>
                  <a:pt x="38107" y="114300"/>
                </a:lnTo>
                <a:lnTo>
                  <a:pt x="76207" y="114300"/>
                </a:lnTo>
                <a:close/>
              </a:path>
              <a:path w="116205" h="3810000">
                <a:moveTo>
                  <a:pt x="38107" y="114300"/>
                </a:moveTo>
                <a:lnTo>
                  <a:pt x="38100" y="96012"/>
                </a:lnTo>
                <a:lnTo>
                  <a:pt x="38100" y="114300"/>
                </a:lnTo>
                <a:close/>
              </a:path>
              <a:path w="116205" h="3810000">
                <a:moveTo>
                  <a:pt x="77715" y="3695700"/>
                </a:moveTo>
                <a:lnTo>
                  <a:pt x="76207" y="114300"/>
                </a:lnTo>
                <a:lnTo>
                  <a:pt x="38107" y="114300"/>
                </a:lnTo>
                <a:lnTo>
                  <a:pt x="39615" y="3695700"/>
                </a:lnTo>
                <a:lnTo>
                  <a:pt x="77715" y="3695700"/>
                </a:lnTo>
                <a:close/>
              </a:path>
              <a:path w="116205" h="3810000">
                <a:moveTo>
                  <a:pt x="77724" y="3715512"/>
                </a:moveTo>
                <a:lnTo>
                  <a:pt x="77715" y="3695700"/>
                </a:lnTo>
                <a:lnTo>
                  <a:pt x="39615" y="3695700"/>
                </a:lnTo>
                <a:lnTo>
                  <a:pt x="39624" y="3715512"/>
                </a:lnTo>
                <a:lnTo>
                  <a:pt x="77724" y="3715512"/>
                </a:lnTo>
                <a:close/>
              </a:path>
              <a:path w="116205" h="3810000">
                <a:moveTo>
                  <a:pt x="115824" y="3695700"/>
                </a:moveTo>
                <a:lnTo>
                  <a:pt x="77715" y="3695700"/>
                </a:lnTo>
                <a:lnTo>
                  <a:pt x="77724" y="3772929"/>
                </a:lnTo>
                <a:lnTo>
                  <a:pt x="115824" y="3695700"/>
                </a:lnTo>
                <a:close/>
              </a:path>
            </a:pathLst>
          </a:custGeom>
          <a:solidFill>
            <a:srgbClr val="000000"/>
          </a:solidFill>
        </p:spPr>
        <p:txBody>
          <a:bodyPr wrap="square" lIns="0" tIns="0" rIns="0" bIns="0" rtlCol="0"/>
          <a:lstStyle/>
          <a:p>
            <a:endParaRPr/>
          </a:p>
        </p:txBody>
      </p:sp>
      <p:sp>
        <p:nvSpPr>
          <p:cNvPr id="10" name="object 10"/>
          <p:cNvSpPr txBox="1"/>
          <p:nvPr/>
        </p:nvSpPr>
        <p:spPr>
          <a:xfrm>
            <a:off x="612133" y="6639557"/>
            <a:ext cx="640080" cy="497840"/>
          </a:xfrm>
          <a:prstGeom prst="rect">
            <a:avLst/>
          </a:prstGeom>
        </p:spPr>
        <p:txBody>
          <a:bodyPr vert="horz" wrap="square" lIns="0" tIns="32384" rIns="0" bIns="0" rtlCol="0">
            <a:spAutoFit/>
          </a:bodyPr>
          <a:lstStyle/>
          <a:p>
            <a:pPr marL="12700" marR="5080">
              <a:lnSpc>
                <a:spcPts val="1800"/>
              </a:lnSpc>
              <a:spcBef>
                <a:spcPts val="254"/>
              </a:spcBef>
            </a:pPr>
            <a:r>
              <a:rPr sz="1600" b="1" spc="-15" dirty="0">
                <a:latin typeface="Arial"/>
                <a:cs typeface="Arial"/>
              </a:rPr>
              <a:t>grave  </a:t>
            </a:r>
            <a:r>
              <a:rPr sz="1600" b="1" spc="-10" dirty="0">
                <a:latin typeface="Arial"/>
                <a:cs typeface="Arial"/>
              </a:rPr>
              <a:t>ou</a:t>
            </a:r>
            <a:r>
              <a:rPr sz="1600" b="1" spc="-45" dirty="0">
                <a:latin typeface="Arial"/>
                <a:cs typeface="Arial"/>
              </a:rPr>
              <a:t>v</a:t>
            </a:r>
            <a:r>
              <a:rPr sz="1600" b="1" spc="-5" dirty="0">
                <a:latin typeface="Arial"/>
                <a:cs typeface="Arial"/>
              </a:rPr>
              <a:t>ert</a:t>
            </a:r>
            <a:endParaRPr sz="1600">
              <a:latin typeface="Arial"/>
              <a:cs typeface="Arial"/>
            </a:endParaRPr>
          </a:p>
        </p:txBody>
      </p:sp>
      <p:sp>
        <p:nvSpPr>
          <p:cNvPr id="11" name="object 11"/>
          <p:cNvSpPr txBox="1"/>
          <p:nvPr/>
        </p:nvSpPr>
        <p:spPr>
          <a:xfrm>
            <a:off x="1145533" y="1991359"/>
            <a:ext cx="441959"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ai</a:t>
            </a:r>
            <a:r>
              <a:rPr sz="1600" b="1" spc="-10" dirty="0">
                <a:latin typeface="Arial"/>
                <a:cs typeface="Arial"/>
              </a:rPr>
              <a:t>g</a:t>
            </a:r>
            <a:r>
              <a:rPr sz="1600" b="1" spc="-5" dirty="0">
                <a:latin typeface="Arial"/>
                <a:cs typeface="Arial"/>
              </a:rPr>
              <a:t>ü</a:t>
            </a:r>
            <a:endParaRPr sz="1600">
              <a:latin typeface="Arial"/>
              <a:cs typeface="Arial"/>
            </a:endParaRPr>
          </a:p>
        </p:txBody>
      </p:sp>
      <p:grpSp>
        <p:nvGrpSpPr>
          <p:cNvPr id="12" name="object 12"/>
          <p:cNvGrpSpPr/>
          <p:nvPr/>
        </p:nvGrpSpPr>
        <p:grpSpPr>
          <a:xfrm>
            <a:off x="838193" y="2286000"/>
            <a:ext cx="1221105" cy="236220"/>
            <a:chOff x="838193" y="2286000"/>
            <a:chExt cx="1221105" cy="236220"/>
          </a:xfrm>
        </p:grpSpPr>
        <p:sp>
          <p:nvSpPr>
            <p:cNvPr id="13" name="object 13"/>
            <p:cNvSpPr/>
            <p:nvPr/>
          </p:nvSpPr>
          <p:spPr>
            <a:xfrm>
              <a:off x="838193" y="2286000"/>
              <a:ext cx="1219200" cy="236220"/>
            </a:xfrm>
            <a:custGeom>
              <a:avLst/>
              <a:gdLst/>
              <a:ahLst/>
              <a:cxnLst/>
              <a:rect l="l" t="t" r="r" b="b"/>
              <a:pathLst>
                <a:path w="1219200" h="236219">
                  <a:moveTo>
                    <a:pt x="1219199" y="236219"/>
                  </a:moveTo>
                  <a:lnTo>
                    <a:pt x="1219199" y="0"/>
                  </a:lnTo>
                  <a:lnTo>
                    <a:pt x="0" y="0"/>
                  </a:lnTo>
                  <a:lnTo>
                    <a:pt x="0" y="236219"/>
                  </a:lnTo>
                  <a:lnTo>
                    <a:pt x="1219199" y="236219"/>
                  </a:lnTo>
                  <a:close/>
                </a:path>
              </a:pathLst>
            </a:custGeom>
            <a:solidFill>
              <a:srgbClr val="FFFFFF"/>
            </a:solidFill>
          </p:spPr>
          <p:txBody>
            <a:bodyPr wrap="square" lIns="0" tIns="0" rIns="0" bIns="0" rtlCol="0"/>
            <a:lstStyle/>
            <a:p>
              <a:endParaRPr/>
            </a:p>
          </p:txBody>
        </p:sp>
        <p:sp>
          <p:nvSpPr>
            <p:cNvPr id="14" name="object 14"/>
            <p:cNvSpPr/>
            <p:nvPr/>
          </p:nvSpPr>
          <p:spPr>
            <a:xfrm>
              <a:off x="838193" y="2286000"/>
              <a:ext cx="1221105" cy="236220"/>
            </a:xfrm>
            <a:custGeom>
              <a:avLst/>
              <a:gdLst/>
              <a:ahLst/>
              <a:cxnLst/>
              <a:rect l="l" t="t" r="r" b="b"/>
              <a:pathLst>
                <a:path w="1221105" h="236219">
                  <a:moveTo>
                    <a:pt x="1524" y="0"/>
                  </a:moveTo>
                  <a:lnTo>
                    <a:pt x="0" y="0"/>
                  </a:lnTo>
                  <a:lnTo>
                    <a:pt x="0" y="1524"/>
                  </a:lnTo>
                  <a:lnTo>
                    <a:pt x="1524" y="0"/>
                  </a:lnTo>
                  <a:close/>
                </a:path>
                <a:path w="1221105" h="236219">
                  <a:moveTo>
                    <a:pt x="1220730" y="236220"/>
                  </a:moveTo>
                  <a:lnTo>
                    <a:pt x="1220730" y="0"/>
                  </a:lnTo>
                  <a:lnTo>
                    <a:pt x="1524" y="0"/>
                  </a:lnTo>
                  <a:lnTo>
                    <a:pt x="0" y="1524"/>
                  </a:lnTo>
                  <a:lnTo>
                    <a:pt x="1219206" y="1524"/>
                  </a:lnTo>
                  <a:lnTo>
                    <a:pt x="1219206" y="236220"/>
                  </a:lnTo>
                  <a:lnTo>
                    <a:pt x="1220730" y="236220"/>
                  </a:lnTo>
                  <a:close/>
                </a:path>
                <a:path w="1221105" h="236219">
                  <a:moveTo>
                    <a:pt x="1524" y="234696"/>
                  </a:moveTo>
                  <a:lnTo>
                    <a:pt x="1524" y="1524"/>
                  </a:lnTo>
                  <a:lnTo>
                    <a:pt x="0" y="1524"/>
                  </a:lnTo>
                  <a:lnTo>
                    <a:pt x="0" y="234696"/>
                  </a:lnTo>
                  <a:lnTo>
                    <a:pt x="1524" y="234696"/>
                  </a:lnTo>
                  <a:close/>
                </a:path>
                <a:path w="1221105" h="236219">
                  <a:moveTo>
                    <a:pt x="1219206" y="236220"/>
                  </a:moveTo>
                  <a:lnTo>
                    <a:pt x="1219206" y="234696"/>
                  </a:lnTo>
                  <a:lnTo>
                    <a:pt x="0" y="234696"/>
                  </a:lnTo>
                  <a:lnTo>
                    <a:pt x="1524" y="236220"/>
                  </a:lnTo>
                  <a:lnTo>
                    <a:pt x="1219206" y="236220"/>
                  </a:lnTo>
                  <a:close/>
                </a:path>
                <a:path w="1221105" h="236219">
                  <a:moveTo>
                    <a:pt x="1524" y="236220"/>
                  </a:moveTo>
                  <a:lnTo>
                    <a:pt x="0" y="234696"/>
                  </a:lnTo>
                  <a:lnTo>
                    <a:pt x="0" y="236220"/>
                  </a:lnTo>
                  <a:lnTo>
                    <a:pt x="1524" y="236220"/>
                  </a:lnTo>
                  <a:close/>
                </a:path>
              </a:pathLst>
            </a:custGeom>
            <a:solidFill>
              <a:srgbClr val="000000"/>
            </a:solidFill>
          </p:spPr>
          <p:txBody>
            <a:bodyPr wrap="square" lIns="0" tIns="0" rIns="0" bIns="0" rtlCol="0"/>
            <a:lstStyle/>
            <a:p>
              <a:endParaRPr/>
            </a:p>
          </p:txBody>
        </p:sp>
      </p:grpSp>
      <p:sp>
        <p:nvSpPr>
          <p:cNvPr id="15" name="object 15"/>
          <p:cNvSpPr txBox="1"/>
          <p:nvPr/>
        </p:nvSpPr>
        <p:spPr>
          <a:xfrm>
            <a:off x="916933" y="2224531"/>
            <a:ext cx="892175"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Arial"/>
                <a:cs typeface="Arial"/>
              </a:rPr>
              <a:t>a</a:t>
            </a:r>
            <a:r>
              <a:rPr sz="1600" b="1" spc="-10" dirty="0">
                <a:latin typeface="Arial"/>
                <a:cs typeface="Arial"/>
              </a:rPr>
              <a:t>nt</a:t>
            </a:r>
            <a:r>
              <a:rPr sz="1600" b="1" spc="-5" dirty="0">
                <a:latin typeface="Arial"/>
                <a:cs typeface="Arial"/>
              </a:rPr>
              <a:t>érie</a:t>
            </a:r>
            <a:r>
              <a:rPr sz="1600" b="1" spc="-10" dirty="0">
                <a:latin typeface="Arial"/>
                <a:cs typeface="Arial"/>
              </a:rPr>
              <a:t>u</a:t>
            </a:r>
            <a:r>
              <a:rPr sz="1600" b="1" spc="-5" dirty="0">
                <a:latin typeface="Arial"/>
                <a:cs typeface="Arial"/>
              </a:rPr>
              <a:t>r</a:t>
            </a:r>
            <a:endParaRPr sz="1600">
              <a:latin typeface="Arial"/>
              <a:cs typeface="Arial"/>
            </a:endParaRPr>
          </a:p>
        </p:txBody>
      </p:sp>
      <p:sp>
        <p:nvSpPr>
          <p:cNvPr id="16" name="object 16"/>
          <p:cNvSpPr/>
          <p:nvPr/>
        </p:nvSpPr>
        <p:spPr>
          <a:xfrm>
            <a:off x="7772400" y="2281427"/>
            <a:ext cx="1221105" cy="236220"/>
          </a:xfrm>
          <a:custGeom>
            <a:avLst/>
            <a:gdLst/>
            <a:ahLst/>
            <a:cxnLst/>
            <a:rect l="l" t="t" r="r" b="b"/>
            <a:pathLst>
              <a:path w="1221104" h="236219">
                <a:moveTo>
                  <a:pt x="1524" y="0"/>
                </a:moveTo>
                <a:lnTo>
                  <a:pt x="0" y="0"/>
                </a:lnTo>
                <a:lnTo>
                  <a:pt x="0" y="1524"/>
                </a:lnTo>
                <a:lnTo>
                  <a:pt x="1524" y="0"/>
                </a:lnTo>
                <a:close/>
              </a:path>
              <a:path w="1221104" h="236219">
                <a:moveTo>
                  <a:pt x="1220724" y="236220"/>
                </a:moveTo>
                <a:lnTo>
                  <a:pt x="1220724" y="0"/>
                </a:lnTo>
                <a:lnTo>
                  <a:pt x="1524" y="0"/>
                </a:lnTo>
                <a:lnTo>
                  <a:pt x="0" y="1524"/>
                </a:lnTo>
                <a:lnTo>
                  <a:pt x="1219200" y="1524"/>
                </a:lnTo>
                <a:lnTo>
                  <a:pt x="1219200" y="236220"/>
                </a:lnTo>
                <a:lnTo>
                  <a:pt x="1220724" y="236220"/>
                </a:lnTo>
                <a:close/>
              </a:path>
              <a:path w="1221104" h="236219">
                <a:moveTo>
                  <a:pt x="1524" y="234696"/>
                </a:moveTo>
                <a:lnTo>
                  <a:pt x="1524" y="1524"/>
                </a:lnTo>
                <a:lnTo>
                  <a:pt x="0" y="1524"/>
                </a:lnTo>
                <a:lnTo>
                  <a:pt x="0" y="234696"/>
                </a:lnTo>
                <a:lnTo>
                  <a:pt x="1524" y="234696"/>
                </a:lnTo>
                <a:close/>
              </a:path>
              <a:path w="1221104" h="236219">
                <a:moveTo>
                  <a:pt x="1219200" y="236220"/>
                </a:moveTo>
                <a:lnTo>
                  <a:pt x="1219200" y="234696"/>
                </a:lnTo>
                <a:lnTo>
                  <a:pt x="0" y="234696"/>
                </a:lnTo>
                <a:lnTo>
                  <a:pt x="1524" y="236220"/>
                </a:lnTo>
                <a:lnTo>
                  <a:pt x="1219200" y="236220"/>
                </a:lnTo>
                <a:close/>
              </a:path>
              <a:path w="1221104" h="236219">
                <a:moveTo>
                  <a:pt x="1524" y="236220"/>
                </a:moveTo>
                <a:lnTo>
                  <a:pt x="0" y="234696"/>
                </a:lnTo>
                <a:lnTo>
                  <a:pt x="0" y="236220"/>
                </a:lnTo>
                <a:lnTo>
                  <a:pt x="1524" y="236220"/>
                </a:lnTo>
                <a:close/>
              </a:path>
            </a:pathLst>
          </a:custGeom>
          <a:solidFill>
            <a:srgbClr val="000000"/>
          </a:solidFill>
        </p:spPr>
        <p:txBody>
          <a:bodyPr wrap="square" lIns="0" tIns="0" rIns="0" bIns="0" rtlCol="0"/>
          <a:lstStyle/>
          <a:p>
            <a:endParaRPr/>
          </a:p>
        </p:txBody>
      </p:sp>
      <p:sp>
        <p:nvSpPr>
          <p:cNvPr id="17" name="object 17"/>
          <p:cNvSpPr txBox="1"/>
          <p:nvPr/>
        </p:nvSpPr>
        <p:spPr>
          <a:xfrm>
            <a:off x="7851137" y="1991359"/>
            <a:ext cx="1016000" cy="497840"/>
          </a:xfrm>
          <a:prstGeom prst="rect">
            <a:avLst/>
          </a:prstGeom>
        </p:spPr>
        <p:txBody>
          <a:bodyPr vert="horz" wrap="square" lIns="0" tIns="32384" rIns="0" bIns="0" rtlCol="0">
            <a:spAutoFit/>
          </a:bodyPr>
          <a:lstStyle/>
          <a:p>
            <a:pPr marL="12700" marR="5080" indent="151765">
              <a:lnSpc>
                <a:spcPts val="1800"/>
              </a:lnSpc>
              <a:spcBef>
                <a:spcPts val="254"/>
              </a:spcBef>
            </a:pPr>
            <a:r>
              <a:rPr sz="1600" b="1" spc="-15" dirty="0">
                <a:latin typeface="Arial"/>
                <a:cs typeface="Arial"/>
              </a:rPr>
              <a:t>grave  </a:t>
            </a:r>
            <a:r>
              <a:rPr sz="1600" b="1" spc="-10" dirty="0">
                <a:latin typeface="Arial"/>
                <a:cs typeface="Arial"/>
              </a:rPr>
              <a:t>po</a:t>
            </a:r>
            <a:r>
              <a:rPr sz="1600" b="1" spc="-5" dirty="0">
                <a:latin typeface="Arial"/>
                <a:cs typeface="Arial"/>
              </a:rPr>
              <a:t>s</a:t>
            </a:r>
            <a:r>
              <a:rPr sz="1600" b="1" spc="-10" dirty="0">
                <a:latin typeface="Arial"/>
                <a:cs typeface="Arial"/>
              </a:rPr>
              <a:t>t</a:t>
            </a:r>
            <a:r>
              <a:rPr sz="1600" b="1" spc="-5" dirty="0">
                <a:latin typeface="Arial"/>
                <a:cs typeface="Arial"/>
              </a:rPr>
              <a:t>érie</a:t>
            </a:r>
            <a:r>
              <a:rPr sz="1600" b="1" spc="-10" dirty="0">
                <a:latin typeface="Arial"/>
                <a:cs typeface="Arial"/>
              </a:rPr>
              <a:t>u</a:t>
            </a:r>
            <a:r>
              <a:rPr sz="1600" b="1" spc="-5" dirty="0">
                <a:latin typeface="Arial"/>
                <a:cs typeface="Arial"/>
              </a:rPr>
              <a:t>r</a:t>
            </a:r>
            <a:endParaRPr sz="1600">
              <a:latin typeface="Arial"/>
              <a:cs typeface="Arial"/>
            </a:endParaRPr>
          </a:p>
        </p:txBody>
      </p:sp>
      <p:sp>
        <p:nvSpPr>
          <p:cNvPr id="18" name="object 18"/>
          <p:cNvSpPr txBox="1"/>
          <p:nvPr/>
        </p:nvSpPr>
        <p:spPr>
          <a:xfrm>
            <a:off x="535939" y="2442462"/>
            <a:ext cx="577215" cy="508000"/>
          </a:xfrm>
          <a:prstGeom prst="rect">
            <a:avLst/>
          </a:prstGeom>
        </p:spPr>
        <p:txBody>
          <a:bodyPr vert="horz" wrap="square" lIns="0" tIns="24130" rIns="0" bIns="0" rtlCol="0">
            <a:spAutoFit/>
          </a:bodyPr>
          <a:lstStyle/>
          <a:p>
            <a:pPr marL="12700" marR="5080" indent="75565">
              <a:lnSpc>
                <a:spcPts val="1880"/>
              </a:lnSpc>
              <a:spcBef>
                <a:spcPts val="190"/>
              </a:spcBef>
            </a:pPr>
            <a:r>
              <a:rPr sz="1600" b="1" spc="-5" dirty="0">
                <a:latin typeface="Arial"/>
                <a:cs typeface="Arial"/>
              </a:rPr>
              <a:t>aigü  </a:t>
            </a:r>
            <a:r>
              <a:rPr sz="1600" b="1" spc="-10" dirty="0">
                <a:latin typeface="Arial"/>
                <a:cs typeface="Arial"/>
              </a:rPr>
              <a:t>f</a:t>
            </a:r>
            <a:r>
              <a:rPr sz="1600" b="1" spc="-5" dirty="0">
                <a:latin typeface="Arial"/>
                <a:cs typeface="Arial"/>
              </a:rPr>
              <a:t>er</a:t>
            </a:r>
            <a:r>
              <a:rPr sz="1600" b="1" spc="-10" dirty="0">
                <a:latin typeface="Arial"/>
                <a:cs typeface="Arial"/>
              </a:rPr>
              <a:t>m</a:t>
            </a:r>
            <a:r>
              <a:rPr sz="1600" b="1" spc="-5" dirty="0">
                <a:latin typeface="Arial"/>
                <a:cs typeface="Arial"/>
              </a:rPr>
              <a:t>é</a:t>
            </a:r>
            <a:endParaRPr sz="1600">
              <a:latin typeface="Arial"/>
              <a:cs typeface="Arial"/>
            </a:endParaRPr>
          </a:p>
        </p:txBody>
      </p:sp>
      <p:sp>
        <p:nvSpPr>
          <p:cNvPr id="19" name="object 19"/>
          <p:cNvSpPr/>
          <p:nvPr/>
        </p:nvSpPr>
        <p:spPr>
          <a:xfrm>
            <a:off x="2662427" y="1591056"/>
            <a:ext cx="4887595" cy="387350"/>
          </a:xfrm>
          <a:custGeom>
            <a:avLst/>
            <a:gdLst/>
            <a:ahLst/>
            <a:cxnLst/>
            <a:rect l="l" t="t" r="r" b="b"/>
            <a:pathLst>
              <a:path w="4887595" h="387350">
                <a:moveTo>
                  <a:pt x="4887468" y="387096"/>
                </a:moveTo>
                <a:lnTo>
                  <a:pt x="4887468" y="0"/>
                </a:lnTo>
                <a:lnTo>
                  <a:pt x="0" y="0"/>
                </a:lnTo>
                <a:lnTo>
                  <a:pt x="0" y="387096"/>
                </a:lnTo>
                <a:lnTo>
                  <a:pt x="4572" y="387096"/>
                </a:lnTo>
                <a:lnTo>
                  <a:pt x="4572" y="9144"/>
                </a:lnTo>
                <a:lnTo>
                  <a:pt x="10668" y="4572"/>
                </a:lnTo>
                <a:lnTo>
                  <a:pt x="10668" y="9144"/>
                </a:lnTo>
                <a:lnTo>
                  <a:pt x="4876800" y="9144"/>
                </a:lnTo>
                <a:lnTo>
                  <a:pt x="4876800" y="4572"/>
                </a:lnTo>
                <a:lnTo>
                  <a:pt x="4881372" y="9144"/>
                </a:lnTo>
                <a:lnTo>
                  <a:pt x="4881372" y="387096"/>
                </a:lnTo>
                <a:lnTo>
                  <a:pt x="4887468" y="387096"/>
                </a:lnTo>
                <a:close/>
              </a:path>
              <a:path w="4887595" h="387350">
                <a:moveTo>
                  <a:pt x="10668" y="9144"/>
                </a:moveTo>
                <a:lnTo>
                  <a:pt x="10668" y="4572"/>
                </a:lnTo>
                <a:lnTo>
                  <a:pt x="4572" y="9144"/>
                </a:lnTo>
                <a:lnTo>
                  <a:pt x="10668" y="9144"/>
                </a:lnTo>
                <a:close/>
              </a:path>
              <a:path w="4887595" h="387350">
                <a:moveTo>
                  <a:pt x="10668" y="377952"/>
                </a:moveTo>
                <a:lnTo>
                  <a:pt x="10668" y="9144"/>
                </a:lnTo>
                <a:lnTo>
                  <a:pt x="4572" y="9144"/>
                </a:lnTo>
                <a:lnTo>
                  <a:pt x="4572" y="377952"/>
                </a:lnTo>
                <a:lnTo>
                  <a:pt x="10668" y="377952"/>
                </a:lnTo>
                <a:close/>
              </a:path>
              <a:path w="4887595" h="387350">
                <a:moveTo>
                  <a:pt x="4881372" y="377952"/>
                </a:moveTo>
                <a:lnTo>
                  <a:pt x="4572" y="377952"/>
                </a:lnTo>
                <a:lnTo>
                  <a:pt x="10668" y="382524"/>
                </a:lnTo>
                <a:lnTo>
                  <a:pt x="10668" y="387096"/>
                </a:lnTo>
                <a:lnTo>
                  <a:pt x="4876800" y="387096"/>
                </a:lnTo>
                <a:lnTo>
                  <a:pt x="4876800" y="382524"/>
                </a:lnTo>
                <a:lnTo>
                  <a:pt x="4881372" y="377952"/>
                </a:lnTo>
                <a:close/>
              </a:path>
              <a:path w="4887595" h="387350">
                <a:moveTo>
                  <a:pt x="10668" y="387096"/>
                </a:moveTo>
                <a:lnTo>
                  <a:pt x="10668" y="382524"/>
                </a:lnTo>
                <a:lnTo>
                  <a:pt x="4572" y="377952"/>
                </a:lnTo>
                <a:lnTo>
                  <a:pt x="4572" y="387096"/>
                </a:lnTo>
                <a:lnTo>
                  <a:pt x="10668" y="387096"/>
                </a:lnTo>
                <a:close/>
              </a:path>
              <a:path w="4887595" h="387350">
                <a:moveTo>
                  <a:pt x="4881372" y="9144"/>
                </a:moveTo>
                <a:lnTo>
                  <a:pt x="4876800" y="4572"/>
                </a:lnTo>
                <a:lnTo>
                  <a:pt x="4876800" y="9144"/>
                </a:lnTo>
                <a:lnTo>
                  <a:pt x="4881372" y="9144"/>
                </a:lnTo>
                <a:close/>
              </a:path>
              <a:path w="4887595" h="387350">
                <a:moveTo>
                  <a:pt x="4881372" y="377952"/>
                </a:moveTo>
                <a:lnTo>
                  <a:pt x="4881372" y="9144"/>
                </a:lnTo>
                <a:lnTo>
                  <a:pt x="4876800" y="9144"/>
                </a:lnTo>
                <a:lnTo>
                  <a:pt x="4876800" y="377952"/>
                </a:lnTo>
                <a:lnTo>
                  <a:pt x="4881372" y="377952"/>
                </a:lnTo>
                <a:close/>
              </a:path>
              <a:path w="4887595" h="387350">
                <a:moveTo>
                  <a:pt x="4881372" y="387096"/>
                </a:moveTo>
                <a:lnTo>
                  <a:pt x="4881372" y="377952"/>
                </a:lnTo>
                <a:lnTo>
                  <a:pt x="4876800" y="382524"/>
                </a:lnTo>
                <a:lnTo>
                  <a:pt x="4876800" y="387096"/>
                </a:lnTo>
                <a:lnTo>
                  <a:pt x="4881372" y="387096"/>
                </a:lnTo>
                <a:close/>
              </a:path>
            </a:pathLst>
          </a:custGeom>
          <a:solidFill>
            <a:srgbClr val="000000"/>
          </a:solidFill>
        </p:spPr>
        <p:txBody>
          <a:bodyPr wrap="square" lIns="0" tIns="0" rIns="0" bIns="0" rtlCol="0"/>
          <a:lstStyle/>
          <a:p>
            <a:endParaRPr/>
          </a:p>
        </p:txBody>
      </p:sp>
      <p:sp>
        <p:nvSpPr>
          <p:cNvPr id="20" name="object 20"/>
          <p:cNvSpPr txBox="1"/>
          <p:nvPr/>
        </p:nvSpPr>
        <p:spPr>
          <a:xfrm>
            <a:off x="1457958" y="943661"/>
            <a:ext cx="7221855" cy="988694"/>
          </a:xfrm>
          <a:prstGeom prst="rect">
            <a:avLst/>
          </a:prstGeom>
        </p:spPr>
        <p:txBody>
          <a:bodyPr vert="horz" wrap="square" lIns="0" tIns="146685" rIns="0" bIns="0" rtlCol="0">
            <a:spAutoFit/>
          </a:bodyPr>
          <a:lstStyle/>
          <a:p>
            <a:pPr marL="428625" indent="-416559">
              <a:lnSpc>
                <a:spcPct val="100000"/>
              </a:lnSpc>
              <a:spcBef>
                <a:spcPts val="1155"/>
              </a:spcBef>
              <a:buAutoNum type="arabicParenR" startAt="6"/>
              <a:tabLst>
                <a:tab pos="429259" algn="l"/>
              </a:tabLst>
            </a:pPr>
            <a:r>
              <a:rPr sz="2800" b="1" spc="-80" dirty="0">
                <a:latin typeface="Arial"/>
                <a:cs typeface="Arial"/>
              </a:rPr>
              <a:t>Données </a:t>
            </a:r>
            <a:r>
              <a:rPr sz="2800" b="1" spc="-110" dirty="0">
                <a:latin typeface="Arial"/>
                <a:cs typeface="Arial"/>
              </a:rPr>
              <a:t>complémentaires </a:t>
            </a:r>
            <a:r>
              <a:rPr sz="2800" b="1" spc="-145" dirty="0">
                <a:latin typeface="Arial"/>
                <a:cs typeface="Arial"/>
              </a:rPr>
              <a:t>sur </a:t>
            </a:r>
            <a:r>
              <a:rPr sz="2800" b="1" spc="-90" dirty="0">
                <a:latin typeface="Arial"/>
                <a:cs typeface="Arial"/>
              </a:rPr>
              <a:t>les</a:t>
            </a:r>
            <a:r>
              <a:rPr sz="2800" b="1" spc="95" dirty="0">
                <a:latin typeface="Arial"/>
                <a:cs typeface="Arial"/>
              </a:rPr>
              <a:t> </a:t>
            </a:r>
            <a:r>
              <a:rPr sz="2800" b="1" spc="-114" dirty="0">
                <a:latin typeface="Arial"/>
                <a:cs typeface="Arial"/>
              </a:rPr>
              <a:t>voyelles</a:t>
            </a:r>
            <a:endParaRPr sz="2800">
              <a:latin typeface="Arial"/>
              <a:cs typeface="Arial"/>
            </a:endParaRPr>
          </a:p>
          <a:p>
            <a:pPr marL="1978660" lvl="1" indent="-492759">
              <a:lnSpc>
                <a:spcPct val="100000"/>
              </a:lnSpc>
              <a:spcBef>
                <a:spcPts val="765"/>
              </a:spcBef>
              <a:buAutoNum type="arabicPeriod"/>
              <a:tabLst>
                <a:tab pos="1978660" algn="l"/>
              </a:tabLst>
            </a:pPr>
            <a:r>
              <a:rPr sz="2000" b="1" dirty="0">
                <a:latin typeface="Arial"/>
                <a:cs typeface="Arial"/>
              </a:rPr>
              <a:t>Classement </a:t>
            </a:r>
            <a:r>
              <a:rPr sz="2000" b="1" spc="-5" dirty="0">
                <a:latin typeface="Arial"/>
                <a:cs typeface="Arial"/>
              </a:rPr>
              <a:t>auditif </a:t>
            </a:r>
            <a:r>
              <a:rPr sz="2000" b="1" dirty="0">
                <a:latin typeface="Arial"/>
                <a:cs typeface="Arial"/>
              </a:rPr>
              <a:t>des</a:t>
            </a:r>
            <a:r>
              <a:rPr sz="2000" b="1" spc="-80" dirty="0">
                <a:latin typeface="Arial"/>
                <a:cs typeface="Arial"/>
              </a:rPr>
              <a:t> </a:t>
            </a:r>
            <a:r>
              <a:rPr sz="2000" b="1" spc="-10" dirty="0">
                <a:latin typeface="Arial"/>
                <a:cs typeface="Arial"/>
              </a:rPr>
              <a:t>voyelles</a:t>
            </a:r>
            <a:endParaRPr sz="20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4393" y="6620255"/>
            <a:ext cx="8229600" cy="20320"/>
          </a:xfrm>
          <a:custGeom>
            <a:avLst/>
            <a:gdLst/>
            <a:ahLst/>
            <a:cxnLst/>
            <a:rect l="l" t="t" r="r" b="b"/>
            <a:pathLst>
              <a:path w="8229600" h="20320">
                <a:moveTo>
                  <a:pt x="8229599" y="19811"/>
                </a:moveTo>
                <a:lnTo>
                  <a:pt x="8229599" y="0"/>
                </a:lnTo>
                <a:lnTo>
                  <a:pt x="0" y="0"/>
                </a:lnTo>
                <a:lnTo>
                  <a:pt x="0" y="19811"/>
                </a:lnTo>
                <a:lnTo>
                  <a:pt x="8229599" y="19811"/>
                </a:lnTo>
                <a:close/>
              </a:path>
            </a:pathLst>
          </a:custGeom>
          <a:solidFill>
            <a:srgbClr val="000000"/>
          </a:solidFill>
        </p:spPr>
        <p:txBody>
          <a:bodyPr wrap="square" lIns="0" tIns="0" rIns="0" bIns="0" rtlCol="0"/>
          <a:lstStyle/>
          <a:p>
            <a:endParaRPr/>
          </a:p>
        </p:txBody>
      </p:sp>
      <p:grpSp>
        <p:nvGrpSpPr>
          <p:cNvPr id="3" name="object 3"/>
          <p:cNvGrpSpPr/>
          <p:nvPr/>
        </p:nvGrpSpPr>
        <p:grpSpPr>
          <a:xfrm>
            <a:off x="914393" y="609593"/>
            <a:ext cx="8307705" cy="840105"/>
            <a:chOff x="914393" y="609593"/>
            <a:chExt cx="8307705" cy="840105"/>
          </a:xfrm>
        </p:grpSpPr>
        <p:sp>
          <p:nvSpPr>
            <p:cNvPr id="4" name="object 4"/>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5" name="object 5"/>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6" name="object 6"/>
          <p:cNvSpPr txBox="1">
            <a:spLocks noGrp="1"/>
          </p:cNvSpPr>
          <p:nvPr>
            <p:ph type="title"/>
          </p:nvPr>
        </p:nvSpPr>
        <p:spPr>
          <a:xfrm>
            <a:off x="4300211" y="584701"/>
            <a:ext cx="1532255" cy="452120"/>
          </a:xfrm>
          <a:prstGeom prst="rect">
            <a:avLst/>
          </a:prstGeom>
        </p:spPr>
        <p:txBody>
          <a:bodyPr vert="horz" wrap="square" lIns="0" tIns="12065" rIns="0" bIns="0" rtlCol="0">
            <a:spAutoFit/>
          </a:bodyPr>
          <a:lstStyle/>
          <a:p>
            <a:pPr marL="12700">
              <a:lnSpc>
                <a:spcPct val="100000"/>
              </a:lnSpc>
              <a:spcBef>
                <a:spcPts val="95"/>
              </a:spcBef>
            </a:pPr>
            <a:r>
              <a:rPr spc="-45" dirty="0"/>
              <a:t>Séance</a:t>
            </a:r>
            <a:r>
              <a:rPr spc="-125" dirty="0"/>
              <a:t> </a:t>
            </a:r>
            <a:r>
              <a:rPr spc="10" dirty="0"/>
              <a:t>4</a:t>
            </a:r>
          </a:p>
        </p:txBody>
      </p:sp>
      <p:sp>
        <p:nvSpPr>
          <p:cNvPr id="7" name="object 7"/>
          <p:cNvSpPr/>
          <p:nvPr/>
        </p:nvSpPr>
        <p:spPr>
          <a:xfrm>
            <a:off x="2662427" y="1591056"/>
            <a:ext cx="4887595" cy="387350"/>
          </a:xfrm>
          <a:custGeom>
            <a:avLst/>
            <a:gdLst/>
            <a:ahLst/>
            <a:cxnLst/>
            <a:rect l="l" t="t" r="r" b="b"/>
            <a:pathLst>
              <a:path w="4887595" h="387350">
                <a:moveTo>
                  <a:pt x="4887468" y="387096"/>
                </a:moveTo>
                <a:lnTo>
                  <a:pt x="4887468" y="0"/>
                </a:lnTo>
                <a:lnTo>
                  <a:pt x="0" y="0"/>
                </a:lnTo>
                <a:lnTo>
                  <a:pt x="0" y="387096"/>
                </a:lnTo>
                <a:lnTo>
                  <a:pt x="4572" y="387096"/>
                </a:lnTo>
                <a:lnTo>
                  <a:pt x="4572" y="9144"/>
                </a:lnTo>
                <a:lnTo>
                  <a:pt x="10668" y="4572"/>
                </a:lnTo>
                <a:lnTo>
                  <a:pt x="10668" y="9144"/>
                </a:lnTo>
                <a:lnTo>
                  <a:pt x="4876800" y="9144"/>
                </a:lnTo>
                <a:lnTo>
                  <a:pt x="4876800" y="4572"/>
                </a:lnTo>
                <a:lnTo>
                  <a:pt x="4881372" y="9144"/>
                </a:lnTo>
                <a:lnTo>
                  <a:pt x="4881372" y="387096"/>
                </a:lnTo>
                <a:lnTo>
                  <a:pt x="4887468" y="387096"/>
                </a:lnTo>
                <a:close/>
              </a:path>
              <a:path w="4887595" h="387350">
                <a:moveTo>
                  <a:pt x="10668" y="9144"/>
                </a:moveTo>
                <a:lnTo>
                  <a:pt x="10668" y="4572"/>
                </a:lnTo>
                <a:lnTo>
                  <a:pt x="4572" y="9144"/>
                </a:lnTo>
                <a:lnTo>
                  <a:pt x="10668" y="9144"/>
                </a:lnTo>
                <a:close/>
              </a:path>
              <a:path w="4887595" h="387350">
                <a:moveTo>
                  <a:pt x="10668" y="377952"/>
                </a:moveTo>
                <a:lnTo>
                  <a:pt x="10668" y="9144"/>
                </a:lnTo>
                <a:lnTo>
                  <a:pt x="4572" y="9144"/>
                </a:lnTo>
                <a:lnTo>
                  <a:pt x="4572" y="377952"/>
                </a:lnTo>
                <a:lnTo>
                  <a:pt x="10668" y="377952"/>
                </a:lnTo>
                <a:close/>
              </a:path>
              <a:path w="4887595" h="387350">
                <a:moveTo>
                  <a:pt x="4881372" y="377952"/>
                </a:moveTo>
                <a:lnTo>
                  <a:pt x="4572" y="377952"/>
                </a:lnTo>
                <a:lnTo>
                  <a:pt x="10668" y="382524"/>
                </a:lnTo>
                <a:lnTo>
                  <a:pt x="10668" y="387096"/>
                </a:lnTo>
                <a:lnTo>
                  <a:pt x="4876800" y="387096"/>
                </a:lnTo>
                <a:lnTo>
                  <a:pt x="4876800" y="382524"/>
                </a:lnTo>
                <a:lnTo>
                  <a:pt x="4881372" y="377952"/>
                </a:lnTo>
                <a:close/>
              </a:path>
              <a:path w="4887595" h="387350">
                <a:moveTo>
                  <a:pt x="10668" y="387096"/>
                </a:moveTo>
                <a:lnTo>
                  <a:pt x="10668" y="382524"/>
                </a:lnTo>
                <a:lnTo>
                  <a:pt x="4572" y="377952"/>
                </a:lnTo>
                <a:lnTo>
                  <a:pt x="4572" y="387096"/>
                </a:lnTo>
                <a:lnTo>
                  <a:pt x="10668" y="387096"/>
                </a:lnTo>
                <a:close/>
              </a:path>
              <a:path w="4887595" h="387350">
                <a:moveTo>
                  <a:pt x="4881372" y="9144"/>
                </a:moveTo>
                <a:lnTo>
                  <a:pt x="4876800" y="4572"/>
                </a:lnTo>
                <a:lnTo>
                  <a:pt x="4876800" y="9144"/>
                </a:lnTo>
                <a:lnTo>
                  <a:pt x="4881372" y="9144"/>
                </a:lnTo>
                <a:close/>
              </a:path>
              <a:path w="4887595" h="387350">
                <a:moveTo>
                  <a:pt x="4881372" y="377952"/>
                </a:moveTo>
                <a:lnTo>
                  <a:pt x="4881372" y="9144"/>
                </a:lnTo>
                <a:lnTo>
                  <a:pt x="4876800" y="9144"/>
                </a:lnTo>
                <a:lnTo>
                  <a:pt x="4876800" y="377952"/>
                </a:lnTo>
                <a:lnTo>
                  <a:pt x="4881372" y="377952"/>
                </a:lnTo>
                <a:close/>
              </a:path>
              <a:path w="4887595" h="387350">
                <a:moveTo>
                  <a:pt x="4881372" y="387096"/>
                </a:moveTo>
                <a:lnTo>
                  <a:pt x="4881372" y="377952"/>
                </a:lnTo>
                <a:lnTo>
                  <a:pt x="4876800" y="382524"/>
                </a:lnTo>
                <a:lnTo>
                  <a:pt x="4876800" y="387096"/>
                </a:lnTo>
                <a:lnTo>
                  <a:pt x="4881372" y="387096"/>
                </a:lnTo>
                <a:close/>
              </a:path>
            </a:pathLst>
          </a:custGeom>
          <a:solidFill>
            <a:srgbClr val="000000"/>
          </a:solidFill>
        </p:spPr>
        <p:txBody>
          <a:bodyPr wrap="square" lIns="0" tIns="0" rIns="0" bIns="0" rtlCol="0"/>
          <a:lstStyle/>
          <a:p>
            <a:endParaRPr/>
          </a:p>
        </p:txBody>
      </p:sp>
      <p:sp>
        <p:nvSpPr>
          <p:cNvPr id="8" name="object 8"/>
          <p:cNvSpPr/>
          <p:nvPr/>
        </p:nvSpPr>
        <p:spPr>
          <a:xfrm>
            <a:off x="897629" y="2421636"/>
            <a:ext cx="8171815" cy="3312160"/>
          </a:xfrm>
          <a:custGeom>
            <a:avLst/>
            <a:gdLst/>
            <a:ahLst/>
            <a:cxnLst/>
            <a:rect l="l" t="t" r="r" b="b"/>
            <a:pathLst>
              <a:path w="8171815" h="3312160">
                <a:moveTo>
                  <a:pt x="8171694" y="3293364"/>
                </a:moveTo>
                <a:lnTo>
                  <a:pt x="8171694" y="7620"/>
                </a:lnTo>
                <a:lnTo>
                  <a:pt x="8164074" y="0"/>
                </a:lnTo>
                <a:lnTo>
                  <a:pt x="7620" y="0"/>
                </a:lnTo>
                <a:lnTo>
                  <a:pt x="0" y="7620"/>
                </a:lnTo>
                <a:lnTo>
                  <a:pt x="0" y="3304032"/>
                </a:lnTo>
                <a:lnTo>
                  <a:pt x="7620" y="3311652"/>
                </a:lnTo>
                <a:lnTo>
                  <a:pt x="16764" y="3311652"/>
                </a:lnTo>
                <a:lnTo>
                  <a:pt x="16764" y="35052"/>
                </a:lnTo>
                <a:lnTo>
                  <a:pt x="35052" y="16764"/>
                </a:lnTo>
                <a:lnTo>
                  <a:pt x="35052" y="35052"/>
                </a:lnTo>
                <a:lnTo>
                  <a:pt x="8135118" y="35052"/>
                </a:lnTo>
                <a:lnTo>
                  <a:pt x="8135118" y="16764"/>
                </a:lnTo>
                <a:lnTo>
                  <a:pt x="8153406" y="35052"/>
                </a:lnTo>
                <a:lnTo>
                  <a:pt x="8153406" y="3311652"/>
                </a:lnTo>
                <a:lnTo>
                  <a:pt x="8160764" y="3310294"/>
                </a:lnTo>
                <a:lnTo>
                  <a:pt x="8166550" y="3306508"/>
                </a:lnTo>
                <a:lnTo>
                  <a:pt x="8170337" y="3300722"/>
                </a:lnTo>
                <a:lnTo>
                  <a:pt x="8171694" y="3293364"/>
                </a:lnTo>
                <a:close/>
              </a:path>
              <a:path w="8171815" h="3312160">
                <a:moveTo>
                  <a:pt x="35052" y="35052"/>
                </a:moveTo>
                <a:lnTo>
                  <a:pt x="35052" y="16764"/>
                </a:lnTo>
                <a:lnTo>
                  <a:pt x="16764" y="35052"/>
                </a:lnTo>
                <a:lnTo>
                  <a:pt x="35052" y="35052"/>
                </a:lnTo>
                <a:close/>
              </a:path>
              <a:path w="8171815" h="3312160">
                <a:moveTo>
                  <a:pt x="35052" y="3276600"/>
                </a:moveTo>
                <a:lnTo>
                  <a:pt x="35052" y="35052"/>
                </a:lnTo>
                <a:lnTo>
                  <a:pt x="16764" y="35052"/>
                </a:lnTo>
                <a:lnTo>
                  <a:pt x="16764" y="3276600"/>
                </a:lnTo>
                <a:lnTo>
                  <a:pt x="35052" y="3276600"/>
                </a:lnTo>
                <a:close/>
              </a:path>
              <a:path w="8171815" h="3312160">
                <a:moveTo>
                  <a:pt x="8153406" y="3276600"/>
                </a:moveTo>
                <a:lnTo>
                  <a:pt x="16764" y="3276600"/>
                </a:lnTo>
                <a:lnTo>
                  <a:pt x="35052" y="3293364"/>
                </a:lnTo>
                <a:lnTo>
                  <a:pt x="35052" y="3311652"/>
                </a:lnTo>
                <a:lnTo>
                  <a:pt x="8135118" y="3311652"/>
                </a:lnTo>
                <a:lnTo>
                  <a:pt x="8135118" y="3293364"/>
                </a:lnTo>
                <a:lnTo>
                  <a:pt x="8153406" y="3276600"/>
                </a:lnTo>
                <a:close/>
              </a:path>
              <a:path w="8171815" h="3312160">
                <a:moveTo>
                  <a:pt x="35052" y="3311652"/>
                </a:moveTo>
                <a:lnTo>
                  <a:pt x="35052" y="3293364"/>
                </a:lnTo>
                <a:lnTo>
                  <a:pt x="16764" y="3276600"/>
                </a:lnTo>
                <a:lnTo>
                  <a:pt x="16764" y="3311652"/>
                </a:lnTo>
                <a:lnTo>
                  <a:pt x="35052" y="3311652"/>
                </a:lnTo>
                <a:close/>
              </a:path>
              <a:path w="8171815" h="3312160">
                <a:moveTo>
                  <a:pt x="8153406" y="35052"/>
                </a:moveTo>
                <a:lnTo>
                  <a:pt x="8135118" y="16764"/>
                </a:lnTo>
                <a:lnTo>
                  <a:pt x="8135118" y="35052"/>
                </a:lnTo>
                <a:lnTo>
                  <a:pt x="8153406" y="35052"/>
                </a:lnTo>
                <a:close/>
              </a:path>
              <a:path w="8171815" h="3312160">
                <a:moveTo>
                  <a:pt x="8153406" y="3276600"/>
                </a:moveTo>
                <a:lnTo>
                  <a:pt x="8153406" y="35052"/>
                </a:lnTo>
                <a:lnTo>
                  <a:pt x="8135118" y="35052"/>
                </a:lnTo>
                <a:lnTo>
                  <a:pt x="8135118" y="3276600"/>
                </a:lnTo>
                <a:lnTo>
                  <a:pt x="8153406" y="3276600"/>
                </a:lnTo>
                <a:close/>
              </a:path>
              <a:path w="8171815" h="3312160">
                <a:moveTo>
                  <a:pt x="8153406" y="3311652"/>
                </a:moveTo>
                <a:lnTo>
                  <a:pt x="8153406" y="3276600"/>
                </a:lnTo>
                <a:lnTo>
                  <a:pt x="8135118" y="3293364"/>
                </a:lnTo>
                <a:lnTo>
                  <a:pt x="8135118" y="3311652"/>
                </a:lnTo>
                <a:lnTo>
                  <a:pt x="8153406" y="3311652"/>
                </a:lnTo>
                <a:close/>
              </a:path>
            </a:pathLst>
          </a:custGeom>
          <a:solidFill>
            <a:srgbClr val="000000"/>
          </a:solidFill>
        </p:spPr>
        <p:txBody>
          <a:bodyPr wrap="square" lIns="0" tIns="0" rIns="0" bIns="0" rtlCol="0"/>
          <a:lstStyle/>
          <a:p>
            <a:endParaRPr/>
          </a:p>
        </p:txBody>
      </p:sp>
      <p:sp>
        <p:nvSpPr>
          <p:cNvPr id="9" name="object 9"/>
          <p:cNvSpPr txBox="1"/>
          <p:nvPr/>
        </p:nvSpPr>
        <p:spPr>
          <a:xfrm>
            <a:off x="991609" y="943661"/>
            <a:ext cx="7983220" cy="4289425"/>
          </a:xfrm>
          <a:prstGeom prst="rect">
            <a:avLst/>
          </a:prstGeom>
        </p:spPr>
        <p:txBody>
          <a:bodyPr vert="horz" wrap="square" lIns="0" tIns="146685" rIns="0" bIns="0" rtlCol="0">
            <a:spAutoFit/>
          </a:bodyPr>
          <a:lstStyle/>
          <a:p>
            <a:pPr marL="893444" indent="-416559">
              <a:lnSpc>
                <a:spcPct val="100000"/>
              </a:lnSpc>
              <a:spcBef>
                <a:spcPts val="1155"/>
              </a:spcBef>
              <a:buAutoNum type="arabicParenR" startAt="6"/>
              <a:tabLst>
                <a:tab pos="894080" algn="l"/>
              </a:tabLst>
            </a:pPr>
            <a:r>
              <a:rPr sz="2800" b="1" spc="-80" dirty="0">
                <a:latin typeface="Arial"/>
                <a:cs typeface="Arial"/>
              </a:rPr>
              <a:t>Données </a:t>
            </a:r>
            <a:r>
              <a:rPr sz="2800" b="1" spc="-110" dirty="0">
                <a:latin typeface="Arial"/>
                <a:cs typeface="Arial"/>
              </a:rPr>
              <a:t>complémentaires </a:t>
            </a:r>
            <a:r>
              <a:rPr sz="2800" b="1" spc="-145" dirty="0">
                <a:latin typeface="Arial"/>
                <a:cs typeface="Arial"/>
              </a:rPr>
              <a:t>sur </a:t>
            </a:r>
            <a:r>
              <a:rPr sz="2800" b="1" spc="-90" dirty="0">
                <a:latin typeface="Arial"/>
                <a:cs typeface="Arial"/>
              </a:rPr>
              <a:t>les</a:t>
            </a:r>
            <a:r>
              <a:rPr sz="2800" b="1" spc="114" dirty="0">
                <a:latin typeface="Arial"/>
                <a:cs typeface="Arial"/>
              </a:rPr>
              <a:t> </a:t>
            </a:r>
            <a:r>
              <a:rPr sz="2800" b="1" spc="-114" dirty="0">
                <a:latin typeface="Arial"/>
                <a:cs typeface="Arial"/>
              </a:rPr>
              <a:t>voyelles</a:t>
            </a:r>
            <a:endParaRPr sz="2800">
              <a:latin typeface="Arial"/>
              <a:cs typeface="Arial"/>
            </a:endParaRPr>
          </a:p>
          <a:p>
            <a:pPr marL="2443480" lvl="1" indent="-492759">
              <a:lnSpc>
                <a:spcPct val="100000"/>
              </a:lnSpc>
              <a:spcBef>
                <a:spcPts val="765"/>
              </a:spcBef>
              <a:buAutoNum type="arabicPeriod"/>
              <a:tabLst>
                <a:tab pos="2443480" algn="l"/>
              </a:tabLst>
            </a:pPr>
            <a:r>
              <a:rPr sz="2000" b="1" dirty="0">
                <a:latin typeface="Arial"/>
                <a:cs typeface="Arial"/>
              </a:rPr>
              <a:t>Classement </a:t>
            </a:r>
            <a:r>
              <a:rPr sz="2000" b="1" spc="-5" dirty="0">
                <a:latin typeface="Arial"/>
                <a:cs typeface="Arial"/>
              </a:rPr>
              <a:t>auditif </a:t>
            </a:r>
            <a:r>
              <a:rPr sz="2000" b="1" dirty="0">
                <a:latin typeface="Arial"/>
                <a:cs typeface="Arial"/>
              </a:rPr>
              <a:t>des</a:t>
            </a:r>
            <a:r>
              <a:rPr sz="2000" b="1" spc="-80" dirty="0">
                <a:latin typeface="Arial"/>
                <a:cs typeface="Arial"/>
              </a:rPr>
              <a:t> </a:t>
            </a:r>
            <a:r>
              <a:rPr sz="2000" b="1" spc="-10" dirty="0">
                <a:latin typeface="Arial"/>
                <a:cs typeface="Arial"/>
              </a:rPr>
              <a:t>voyelles</a:t>
            </a:r>
            <a:endParaRPr sz="2000">
              <a:latin typeface="Arial"/>
              <a:cs typeface="Arial"/>
            </a:endParaRPr>
          </a:p>
          <a:p>
            <a:pPr>
              <a:lnSpc>
                <a:spcPct val="100000"/>
              </a:lnSpc>
            </a:pPr>
            <a:endParaRPr sz="2000">
              <a:latin typeface="Arial"/>
              <a:cs typeface="Arial"/>
            </a:endParaRPr>
          </a:p>
          <a:p>
            <a:pPr>
              <a:lnSpc>
                <a:spcPct val="100000"/>
              </a:lnSpc>
              <a:spcBef>
                <a:spcPts val="50"/>
              </a:spcBef>
            </a:pPr>
            <a:endParaRPr sz="2000">
              <a:latin typeface="Arial"/>
              <a:cs typeface="Arial"/>
            </a:endParaRPr>
          </a:p>
          <a:p>
            <a:pPr marL="12700" marR="5080" algn="just">
              <a:lnSpc>
                <a:spcPts val="2180"/>
              </a:lnSpc>
            </a:pPr>
            <a:r>
              <a:rPr sz="2000" spc="-5" dirty="0">
                <a:latin typeface="Arial"/>
                <a:cs typeface="Arial"/>
              </a:rPr>
              <a:t>Plus les voyelles sont postérieures, </a:t>
            </a:r>
            <a:r>
              <a:rPr sz="2000" dirty="0">
                <a:latin typeface="Arial"/>
                <a:cs typeface="Arial"/>
              </a:rPr>
              <a:t>plus </a:t>
            </a:r>
            <a:r>
              <a:rPr sz="2000" spc="-5" dirty="0">
                <a:latin typeface="Arial"/>
                <a:cs typeface="Arial"/>
              </a:rPr>
              <a:t>le volume </a:t>
            </a:r>
            <a:r>
              <a:rPr sz="2000" spc="-10" dirty="0">
                <a:latin typeface="Arial"/>
                <a:cs typeface="Arial"/>
              </a:rPr>
              <a:t>du </a:t>
            </a:r>
            <a:r>
              <a:rPr sz="2000" spc="-5" dirty="0">
                <a:latin typeface="Arial"/>
                <a:cs typeface="Arial"/>
              </a:rPr>
              <a:t>résonateur </a:t>
            </a:r>
            <a:r>
              <a:rPr sz="2000" dirty="0">
                <a:latin typeface="Arial"/>
                <a:cs typeface="Arial"/>
              </a:rPr>
              <a:t>est  grand, donc </a:t>
            </a:r>
            <a:r>
              <a:rPr sz="2000" spc="-5" dirty="0">
                <a:latin typeface="Arial"/>
                <a:cs typeface="Arial"/>
              </a:rPr>
              <a:t>les </a:t>
            </a:r>
            <a:r>
              <a:rPr sz="2000" b="1" dirty="0">
                <a:latin typeface="Arial"/>
                <a:cs typeface="Arial"/>
              </a:rPr>
              <a:t>résonances seront </a:t>
            </a:r>
            <a:r>
              <a:rPr sz="2000" b="1" spc="-5" dirty="0">
                <a:latin typeface="Arial"/>
                <a:cs typeface="Arial"/>
              </a:rPr>
              <a:t>graves</a:t>
            </a:r>
            <a:r>
              <a:rPr sz="2000" b="1" spc="-125" dirty="0">
                <a:latin typeface="Arial"/>
                <a:cs typeface="Arial"/>
              </a:rPr>
              <a:t> </a:t>
            </a:r>
            <a:r>
              <a:rPr sz="2000" spc="-10" dirty="0">
                <a:latin typeface="Arial"/>
                <a:cs typeface="Arial"/>
              </a:rPr>
              <a:t>/uo</a:t>
            </a:r>
            <a:r>
              <a:rPr sz="2000" spc="-10" dirty="0">
                <a:latin typeface="IPAexGothic"/>
                <a:cs typeface="IPAexGothic"/>
              </a:rPr>
              <a:t>c</a:t>
            </a:r>
            <a:r>
              <a:rPr sz="2000" spc="-10" dirty="0">
                <a:latin typeface="Arial"/>
                <a:cs typeface="Arial"/>
              </a:rPr>
              <a:t>a/.</a:t>
            </a:r>
            <a:endParaRPr sz="2000">
              <a:latin typeface="Arial"/>
              <a:cs typeface="Arial"/>
            </a:endParaRPr>
          </a:p>
          <a:p>
            <a:pPr>
              <a:lnSpc>
                <a:spcPct val="100000"/>
              </a:lnSpc>
              <a:spcBef>
                <a:spcPts val="20"/>
              </a:spcBef>
            </a:pPr>
            <a:endParaRPr sz="2450">
              <a:latin typeface="Arial"/>
              <a:cs typeface="Arial"/>
            </a:endParaRPr>
          </a:p>
          <a:p>
            <a:pPr marL="12700" marR="5715" algn="just">
              <a:lnSpc>
                <a:spcPts val="2180"/>
              </a:lnSpc>
            </a:pPr>
            <a:r>
              <a:rPr sz="2000" spc="-5" dirty="0">
                <a:latin typeface="Arial"/>
                <a:cs typeface="Arial"/>
              </a:rPr>
              <a:t>Plus les voyelles </a:t>
            </a:r>
            <a:r>
              <a:rPr sz="2000" dirty="0">
                <a:latin typeface="Arial"/>
                <a:cs typeface="Arial"/>
              </a:rPr>
              <a:t>sont </a:t>
            </a:r>
            <a:r>
              <a:rPr sz="2000" spc="-5" dirty="0">
                <a:latin typeface="Arial"/>
                <a:cs typeface="Arial"/>
              </a:rPr>
              <a:t>antérieures, </a:t>
            </a:r>
            <a:r>
              <a:rPr sz="2000" dirty="0">
                <a:latin typeface="Arial"/>
                <a:cs typeface="Arial"/>
              </a:rPr>
              <a:t>plus </a:t>
            </a:r>
            <a:r>
              <a:rPr sz="2000" spc="-5" dirty="0">
                <a:latin typeface="Arial"/>
                <a:cs typeface="Arial"/>
              </a:rPr>
              <a:t>le volume </a:t>
            </a:r>
            <a:r>
              <a:rPr sz="2000" dirty="0">
                <a:latin typeface="Arial"/>
                <a:cs typeface="Arial"/>
              </a:rPr>
              <a:t>du </a:t>
            </a:r>
            <a:r>
              <a:rPr sz="2000" spc="-5" dirty="0">
                <a:latin typeface="Arial"/>
                <a:cs typeface="Arial"/>
              </a:rPr>
              <a:t>résonateur  </a:t>
            </a:r>
            <a:r>
              <a:rPr sz="2000" dirty="0">
                <a:latin typeface="Arial"/>
                <a:cs typeface="Arial"/>
              </a:rPr>
              <a:t>buccal est </a:t>
            </a:r>
            <a:r>
              <a:rPr sz="2000" spc="-5" dirty="0">
                <a:latin typeface="Arial"/>
                <a:cs typeface="Arial"/>
              </a:rPr>
              <a:t>petit, </a:t>
            </a:r>
            <a:r>
              <a:rPr sz="2000" dirty="0">
                <a:latin typeface="Arial"/>
                <a:cs typeface="Arial"/>
              </a:rPr>
              <a:t>donc </a:t>
            </a:r>
            <a:r>
              <a:rPr sz="2000" spc="-5" dirty="0">
                <a:latin typeface="Arial"/>
                <a:cs typeface="Arial"/>
              </a:rPr>
              <a:t>les </a:t>
            </a:r>
            <a:r>
              <a:rPr sz="2000" b="1" dirty="0">
                <a:latin typeface="Arial"/>
                <a:cs typeface="Arial"/>
              </a:rPr>
              <a:t>résonances seront </a:t>
            </a:r>
            <a:r>
              <a:rPr sz="2000" b="1" spc="-5" dirty="0">
                <a:latin typeface="Arial"/>
                <a:cs typeface="Arial"/>
              </a:rPr>
              <a:t>aigües</a:t>
            </a:r>
            <a:r>
              <a:rPr sz="2000" b="1" spc="-150" dirty="0">
                <a:latin typeface="Arial"/>
                <a:cs typeface="Arial"/>
              </a:rPr>
              <a:t> </a:t>
            </a:r>
            <a:r>
              <a:rPr sz="2000" spc="-25" dirty="0">
                <a:latin typeface="Arial"/>
                <a:cs typeface="Arial"/>
              </a:rPr>
              <a:t>/ie</a:t>
            </a:r>
            <a:r>
              <a:rPr sz="2000" spc="-25" dirty="0">
                <a:latin typeface="IPAexGothic"/>
                <a:cs typeface="IPAexGothic"/>
              </a:rPr>
              <a:t>c</a:t>
            </a:r>
            <a:r>
              <a:rPr sz="2000" spc="-25" dirty="0">
                <a:latin typeface="Arial"/>
                <a:cs typeface="Arial"/>
              </a:rPr>
              <a:t>ay</a:t>
            </a:r>
            <a:r>
              <a:rPr sz="2000" spc="-25" dirty="0">
                <a:latin typeface="IPAexGothic"/>
                <a:cs typeface="IPAexGothic"/>
              </a:rPr>
              <a:t>øœə</a:t>
            </a:r>
            <a:r>
              <a:rPr sz="2000" spc="-25" dirty="0">
                <a:latin typeface="Arial"/>
                <a:cs typeface="Arial"/>
              </a:rPr>
              <a:t>/.</a:t>
            </a:r>
            <a:endParaRPr sz="2000">
              <a:latin typeface="Arial"/>
              <a:cs typeface="Arial"/>
            </a:endParaRPr>
          </a:p>
          <a:p>
            <a:pPr>
              <a:lnSpc>
                <a:spcPct val="100000"/>
              </a:lnSpc>
              <a:spcBef>
                <a:spcPts val="55"/>
              </a:spcBef>
            </a:pPr>
            <a:endParaRPr sz="2200">
              <a:latin typeface="Arial"/>
              <a:cs typeface="Arial"/>
            </a:endParaRPr>
          </a:p>
          <a:p>
            <a:pPr marL="12700" marR="6350" algn="just">
              <a:lnSpc>
                <a:spcPct val="100000"/>
              </a:lnSpc>
            </a:pPr>
            <a:r>
              <a:rPr sz="2000" dirty="0">
                <a:latin typeface="Arial"/>
                <a:cs typeface="Arial"/>
              </a:rPr>
              <a:t>Les </a:t>
            </a:r>
            <a:r>
              <a:rPr sz="2000" spc="-5" dirty="0">
                <a:latin typeface="Arial"/>
                <a:cs typeface="Arial"/>
              </a:rPr>
              <a:t>voyelles nasales </a:t>
            </a:r>
            <a:r>
              <a:rPr sz="2000" dirty="0">
                <a:latin typeface="Arial"/>
                <a:cs typeface="Arial"/>
              </a:rPr>
              <a:t>ont une </a:t>
            </a:r>
            <a:r>
              <a:rPr sz="2000" spc="-5" dirty="0">
                <a:latin typeface="Arial"/>
                <a:cs typeface="Arial"/>
              </a:rPr>
              <a:t>aperture </a:t>
            </a:r>
            <a:r>
              <a:rPr sz="2000" dirty="0">
                <a:latin typeface="Arial"/>
                <a:cs typeface="Arial"/>
              </a:rPr>
              <a:t>plus </a:t>
            </a:r>
            <a:r>
              <a:rPr sz="2000" spc="-5" dirty="0">
                <a:latin typeface="Arial"/>
                <a:cs typeface="Arial"/>
              </a:rPr>
              <a:t>grande </a:t>
            </a:r>
            <a:r>
              <a:rPr sz="2000" dirty="0">
                <a:latin typeface="Arial"/>
                <a:cs typeface="Arial"/>
              </a:rPr>
              <a:t>que </a:t>
            </a:r>
            <a:r>
              <a:rPr sz="2000" spc="-10" dirty="0">
                <a:latin typeface="Arial"/>
                <a:cs typeface="Arial"/>
              </a:rPr>
              <a:t>les </a:t>
            </a:r>
            <a:r>
              <a:rPr sz="2000" spc="-5" dirty="0">
                <a:latin typeface="Arial"/>
                <a:cs typeface="Arial"/>
              </a:rPr>
              <a:t>voyelles  orales correspondantes, donc </a:t>
            </a:r>
            <a:r>
              <a:rPr sz="2000" dirty="0">
                <a:latin typeface="Arial"/>
                <a:cs typeface="Arial"/>
              </a:rPr>
              <a:t>un </a:t>
            </a:r>
            <a:r>
              <a:rPr sz="2000" spc="-5" dirty="0">
                <a:latin typeface="Arial"/>
                <a:cs typeface="Arial"/>
              </a:rPr>
              <a:t>volume </a:t>
            </a:r>
            <a:r>
              <a:rPr sz="2000" dirty="0">
                <a:latin typeface="Arial"/>
                <a:cs typeface="Arial"/>
              </a:rPr>
              <a:t>plus </a:t>
            </a:r>
            <a:r>
              <a:rPr sz="2000" spc="-5" dirty="0">
                <a:latin typeface="Arial"/>
                <a:cs typeface="Arial"/>
              </a:rPr>
              <a:t>grand </a:t>
            </a:r>
            <a:r>
              <a:rPr sz="2000" spc="-10" dirty="0">
                <a:latin typeface="Arial"/>
                <a:cs typeface="Arial"/>
              </a:rPr>
              <a:t>et </a:t>
            </a:r>
            <a:r>
              <a:rPr sz="2000" dirty="0">
                <a:latin typeface="Arial"/>
                <a:cs typeface="Arial"/>
              </a:rPr>
              <a:t>des  </a:t>
            </a:r>
            <a:r>
              <a:rPr sz="2000" b="1" dirty="0">
                <a:latin typeface="Arial"/>
                <a:cs typeface="Arial"/>
              </a:rPr>
              <a:t>résonances </a:t>
            </a:r>
            <a:r>
              <a:rPr sz="2000" b="1" spc="-5" dirty="0">
                <a:latin typeface="Arial"/>
                <a:cs typeface="Arial"/>
              </a:rPr>
              <a:t>plus</a:t>
            </a:r>
            <a:r>
              <a:rPr sz="2000" b="1" spc="-50" dirty="0">
                <a:latin typeface="Arial"/>
                <a:cs typeface="Arial"/>
              </a:rPr>
              <a:t> </a:t>
            </a:r>
            <a:r>
              <a:rPr sz="2000" b="1" spc="-5" dirty="0">
                <a:latin typeface="Arial"/>
                <a:cs typeface="Arial"/>
              </a:rPr>
              <a:t>graves</a:t>
            </a:r>
            <a:r>
              <a:rPr sz="2000" spc="-5" dirty="0">
                <a:latin typeface="Arial"/>
                <a:cs typeface="Arial"/>
              </a:rPr>
              <a:t>.</a:t>
            </a:r>
            <a:endParaRPr sz="20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9049" y="609593"/>
            <a:ext cx="8392795" cy="840105"/>
            <a:chOff x="829049" y="609593"/>
            <a:chExt cx="8392795" cy="840105"/>
          </a:xfrm>
        </p:grpSpPr>
        <p:sp>
          <p:nvSpPr>
            <p:cNvPr id="3" name="object 3"/>
            <p:cNvSpPr/>
            <p:nvPr/>
          </p:nvSpPr>
          <p:spPr>
            <a:xfrm>
              <a:off x="914393" y="609593"/>
              <a:ext cx="8305800" cy="838200"/>
            </a:xfrm>
            <a:custGeom>
              <a:avLst/>
              <a:gdLst/>
              <a:ahLst/>
              <a:cxnLst/>
              <a:rect l="l" t="t" r="r" b="b"/>
              <a:pathLst>
                <a:path w="8305800" h="838200">
                  <a:moveTo>
                    <a:pt x="8305799" y="838199"/>
                  </a:moveTo>
                  <a:lnTo>
                    <a:pt x="8305799" y="0"/>
                  </a:lnTo>
                  <a:lnTo>
                    <a:pt x="0" y="0"/>
                  </a:lnTo>
                  <a:lnTo>
                    <a:pt x="0" y="838199"/>
                  </a:lnTo>
                  <a:lnTo>
                    <a:pt x="8305799" y="838199"/>
                  </a:lnTo>
                  <a:close/>
                </a:path>
              </a:pathLst>
            </a:custGeom>
            <a:solidFill>
              <a:srgbClr val="FFFFFF"/>
            </a:solidFill>
          </p:spPr>
          <p:txBody>
            <a:bodyPr wrap="square" lIns="0" tIns="0" rIns="0" bIns="0" rtlCol="0"/>
            <a:lstStyle/>
            <a:p>
              <a:endParaRPr/>
            </a:p>
          </p:txBody>
        </p:sp>
        <p:sp>
          <p:nvSpPr>
            <p:cNvPr id="4" name="object 4"/>
            <p:cNvSpPr/>
            <p:nvPr/>
          </p:nvSpPr>
          <p:spPr>
            <a:xfrm>
              <a:off x="914393" y="609593"/>
              <a:ext cx="8307705" cy="840105"/>
            </a:xfrm>
            <a:custGeom>
              <a:avLst/>
              <a:gdLst/>
              <a:ahLst/>
              <a:cxnLst/>
              <a:rect l="l" t="t" r="r" b="b"/>
              <a:pathLst>
                <a:path w="8307705" h="840105">
                  <a:moveTo>
                    <a:pt x="1524" y="0"/>
                  </a:moveTo>
                  <a:lnTo>
                    <a:pt x="0" y="0"/>
                  </a:lnTo>
                  <a:lnTo>
                    <a:pt x="0" y="1524"/>
                  </a:lnTo>
                  <a:lnTo>
                    <a:pt x="1524" y="0"/>
                  </a:lnTo>
                  <a:close/>
                </a:path>
                <a:path w="8307705" h="840105">
                  <a:moveTo>
                    <a:pt x="8307330" y="839724"/>
                  </a:moveTo>
                  <a:lnTo>
                    <a:pt x="8307330" y="0"/>
                  </a:lnTo>
                  <a:lnTo>
                    <a:pt x="1524" y="0"/>
                  </a:lnTo>
                  <a:lnTo>
                    <a:pt x="0" y="1524"/>
                  </a:lnTo>
                  <a:lnTo>
                    <a:pt x="8305806" y="1524"/>
                  </a:lnTo>
                  <a:lnTo>
                    <a:pt x="8305806" y="839724"/>
                  </a:lnTo>
                  <a:lnTo>
                    <a:pt x="8307330" y="839724"/>
                  </a:lnTo>
                  <a:close/>
                </a:path>
                <a:path w="8307705" h="840105">
                  <a:moveTo>
                    <a:pt x="1524" y="838200"/>
                  </a:moveTo>
                  <a:lnTo>
                    <a:pt x="1524" y="1524"/>
                  </a:lnTo>
                  <a:lnTo>
                    <a:pt x="0" y="1524"/>
                  </a:lnTo>
                  <a:lnTo>
                    <a:pt x="0" y="838200"/>
                  </a:lnTo>
                  <a:lnTo>
                    <a:pt x="1524" y="838200"/>
                  </a:lnTo>
                  <a:close/>
                </a:path>
                <a:path w="8307705" h="840105">
                  <a:moveTo>
                    <a:pt x="8305806" y="839724"/>
                  </a:moveTo>
                  <a:lnTo>
                    <a:pt x="8305806" y="838200"/>
                  </a:lnTo>
                  <a:lnTo>
                    <a:pt x="0" y="838200"/>
                  </a:lnTo>
                  <a:lnTo>
                    <a:pt x="0" y="839724"/>
                  </a:lnTo>
                  <a:lnTo>
                    <a:pt x="8305806" y="839724"/>
                  </a:lnTo>
                  <a:close/>
                </a:path>
              </a:pathLst>
            </a:custGeom>
            <a:solidFill>
              <a:srgbClr val="000000"/>
            </a:solidFill>
          </p:spPr>
          <p:txBody>
            <a:bodyPr wrap="square" lIns="0" tIns="0" rIns="0" bIns="0" rtlCol="0"/>
            <a:lstStyle/>
            <a:p>
              <a:endParaRPr/>
            </a:p>
          </p:txBody>
        </p:sp>
      </p:grpSp>
      <p:sp>
        <p:nvSpPr>
          <p:cNvPr id="5" name="object 5"/>
          <p:cNvSpPr txBox="1">
            <a:spLocks noGrp="1"/>
          </p:cNvSpPr>
          <p:nvPr>
            <p:ph type="title"/>
          </p:nvPr>
        </p:nvSpPr>
        <p:spPr>
          <a:xfrm>
            <a:off x="4169147" y="517035"/>
            <a:ext cx="1795145" cy="1013460"/>
          </a:xfrm>
          <a:prstGeom prst="rect">
            <a:avLst/>
          </a:prstGeom>
        </p:spPr>
        <p:txBody>
          <a:bodyPr vert="horz" wrap="square" lIns="0" tIns="12700" rIns="0" bIns="0" rtlCol="0">
            <a:spAutoFit/>
          </a:bodyPr>
          <a:lstStyle/>
          <a:p>
            <a:pPr marL="12700" marR="5080" indent="130810">
              <a:lnSpc>
                <a:spcPct val="115700"/>
              </a:lnSpc>
              <a:spcBef>
                <a:spcPts val="100"/>
              </a:spcBef>
            </a:pPr>
            <a:r>
              <a:rPr spc="-45" dirty="0"/>
              <a:t>Séance </a:t>
            </a:r>
            <a:r>
              <a:rPr spc="10" dirty="0"/>
              <a:t>4  </a:t>
            </a:r>
            <a:r>
              <a:rPr spc="5" dirty="0"/>
              <a:t>C</a:t>
            </a:r>
            <a:r>
              <a:rPr spc="-140" dirty="0"/>
              <a:t>on</a:t>
            </a:r>
            <a:r>
              <a:rPr spc="-150" dirty="0"/>
              <a:t>c</a:t>
            </a:r>
            <a:r>
              <a:rPr spc="-160" dirty="0"/>
              <a:t>l</a:t>
            </a:r>
            <a:r>
              <a:rPr spc="-155" dirty="0"/>
              <a:t>u</a:t>
            </a:r>
            <a:r>
              <a:rPr spc="-160" dirty="0"/>
              <a:t>si</a:t>
            </a:r>
            <a:r>
              <a:rPr spc="-155" dirty="0"/>
              <a:t>o</a:t>
            </a:r>
            <a:r>
              <a:rPr spc="-140" dirty="0"/>
              <a:t>n</a:t>
            </a:r>
          </a:p>
        </p:txBody>
      </p:sp>
      <p:sp>
        <p:nvSpPr>
          <p:cNvPr id="6" name="object 6"/>
          <p:cNvSpPr/>
          <p:nvPr/>
        </p:nvSpPr>
        <p:spPr>
          <a:xfrm>
            <a:off x="909821" y="1824227"/>
            <a:ext cx="8316595" cy="5019040"/>
          </a:xfrm>
          <a:custGeom>
            <a:avLst/>
            <a:gdLst/>
            <a:ahLst/>
            <a:cxnLst/>
            <a:rect l="l" t="t" r="r" b="b"/>
            <a:pathLst>
              <a:path w="8316595" h="5019040">
                <a:moveTo>
                  <a:pt x="8316474" y="5018532"/>
                </a:moveTo>
                <a:lnTo>
                  <a:pt x="8316474" y="0"/>
                </a:lnTo>
                <a:lnTo>
                  <a:pt x="0" y="0"/>
                </a:lnTo>
                <a:lnTo>
                  <a:pt x="0" y="5018532"/>
                </a:lnTo>
                <a:lnTo>
                  <a:pt x="4572" y="5018532"/>
                </a:lnTo>
                <a:lnTo>
                  <a:pt x="4572" y="10668"/>
                </a:lnTo>
                <a:lnTo>
                  <a:pt x="10668" y="4572"/>
                </a:lnTo>
                <a:lnTo>
                  <a:pt x="10668" y="10668"/>
                </a:lnTo>
                <a:lnTo>
                  <a:pt x="8305806" y="10668"/>
                </a:lnTo>
                <a:lnTo>
                  <a:pt x="8305806" y="4572"/>
                </a:lnTo>
                <a:lnTo>
                  <a:pt x="8310378" y="10668"/>
                </a:lnTo>
                <a:lnTo>
                  <a:pt x="8310378" y="5018532"/>
                </a:lnTo>
                <a:lnTo>
                  <a:pt x="8316474" y="5018532"/>
                </a:lnTo>
                <a:close/>
              </a:path>
              <a:path w="8316595" h="5019040">
                <a:moveTo>
                  <a:pt x="10668" y="10668"/>
                </a:moveTo>
                <a:lnTo>
                  <a:pt x="10668" y="4572"/>
                </a:lnTo>
                <a:lnTo>
                  <a:pt x="4572" y="10668"/>
                </a:lnTo>
                <a:lnTo>
                  <a:pt x="10668" y="10668"/>
                </a:lnTo>
                <a:close/>
              </a:path>
              <a:path w="8316595" h="5019040">
                <a:moveTo>
                  <a:pt x="10668" y="5009388"/>
                </a:moveTo>
                <a:lnTo>
                  <a:pt x="10668" y="10668"/>
                </a:lnTo>
                <a:lnTo>
                  <a:pt x="4572" y="10668"/>
                </a:lnTo>
                <a:lnTo>
                  <a:pt x="4572" y="5009388"/>
                </a:lnTo>
                <a:lnTo>
                  <a:pt x="10668" y="5009388"/>
                </a:lnTo>
                <a:close/>
              </a:path>
              <a:path w="8316595" h="5019040">
                <a:moveTo>
                  <a:pt x="8310378" y="5009388"/>
                </a:moveTo>
                <a:lnTo>
                  <a:pt x="4572" y="5009388"/>
                </a:lnTo>
                <a:lnTo>
                  <a:pt x="10668" y="5013960"/>
                </a:lnTo>
                <a:lnTo>
                  <a:pt x="10668" y="5018532"/>
                </a:lnTo>
                <a:lnTo>
                  <a:pt x="8305806" y="5018532"/>
                </a:lnTo>
                <a:lnTo>
                  <a:pt x="8305806" y="5013960"/>
                </a:lnTo>
                <a:lnTo>
                  <a:pt x="8310378" y="5009388"/>
                </a:lnTo>
                <a:close/>
              </a:path>
              <a:path w="8316595" h="5019040">
                <a:moveTo>
                  <a:pt x="10668" y="5018532"/>
                </a:moveTo>
                <a:lnTo>
                  <a:pt x="10668" y="5013960"/>
                </a:lnTo>
                <a:lnTo>
                  <a:pt x="4572" y="5009388"/>
                </a:lnTo>
                <a:lnTo>
                  <a:pt x="4572" y="5018532"/>
                </a:lnTo>
                <a:lnTo>
                  <a:pt x="10668" y="5018532"/>
                </a:lnTo>
                <a:close/>
              </a:path>
              <a:path w="8316595" h="5019040">
                <a:moveTo>
                  <a:pt x="8310378" y="10668"/>
                </a:moveTo>
                <a:lnTo>
                  <a:pt x="8305806" y="4572"/>
                </a:lnTo>
                <a:lnTo>
                  <a:pt x="8305806" y="10668"/>
                </a:lnTo>
                <a:lnTo>
                  <a:pt x="8310378" y="10668"/>
                </a:lnTo>
                <a:close/>
              </a:path>
              <a:path w="8316595" h="5019040">
                <a:moveTo>
                  <a:pt x="8310378" y="5009388"/>
                </a:moveTo>
                <a:lnTo>
                  <a:pt x="8310378" y="10668"/>
                </a:lnTo>
                <a:lnTo>
                  <a:pt x="8305806" y="10668"/>
                </a:lnTo>
                <a:lnTo>
                  <a:pt x="8305806" y="5009388"/>
                </a:lnTo>
                <a:lnTo>
                  <a:pt x="8310378" y="5009388"/>
                </a:lnTo>
                <a:close/>
              </a:path>
              <a:path w="8316595" h="5019040">
                <a:moveTo>
                  <a:pt x="8310378" y="5018532"/>
                </a:moveTo>
                <a:lnTo>
                  <a:pt x="8310378" y="5009388"/>
                </a:lnTo>
                <a:lnTo>
                  <a:pt x="8305806" y="5013960"/>
                </a:lnTo>
                <a:lnTo>
                  <a:pt x="8305806" y="5018532"/>
                </a:lnTo>
                <a:lnTo>
                  <a:pt x="8310378" y="5018532"/>
                </a:lnTo>
                <a:close/>
              </a:path>
            </a:pathLst>
          </a:custGeom>
          <a:solidFill>
            <a:srgbClr val="000000"/>
          </a:solidFill>
        </p:spPr>
        <p:txBody>
          <a:bodyPr wrap="square" lIns="0" tIns="0" rIns="0" bIns="0" rtlCol="0"/>
          <a:lstStyle/>
          <a:p>
            <a:endParaRPr/>
          </a:p>
        </p:txBody>
      </p:sp>
      <p:sp>
        <p:nvSpPr>
          <p:cNvPr id="7" name="object 7"/>
          <p:cNvSpPr txBox="1"/>
          <p:nvPr/>
        </p:nvSpPr>
        <p:spPr>
          <a:xfrm>
            <a:off x="991609" y="1855723"/>
            <a:ext cx="8151495" cy="4979035"/>
          </a:xfrm>
          <a:prstGeom prst="rect">
            <a:avLst/>
          </a:prstGeom>
        </p:spPr>
        <p:txBody>
          <a:bodyPr vert="horz" wrap="square" lIns="0" tIns="12700" rIns="0" bIns="0" rtlCol="0">
            <a:spAutoFit/>
          </a:bodyPr>
          <a:lstStyle/>
          <a:p>
            <a:pPr marL="12700" marR="5080" algn="just">
              <a:lnSpc>
                <a:spcPct val="100000"/>
              </a:lnSpc>
              <a:spcBef>
                <a:spcPts val="100"/>
              </a:spcBef>
            </a:pPr>
            <a:r>
              <a:rPr sz="2000" dirty="0">
                <a:latin typeface="Arial"/>
                <a:cs typeface="Arial"/>
              </a:rPr>
              <a:t>La </a:t>
            </a:r>
            <a:r>
              <a:rPr sz="2000" spc="-5" dirty="0">
                <a:latin typeface="Arial"/>
                <a:cs typeface="Arial"/>
              </a:rPr>
              <a:t>description articulatoire </a:t>
            </a:r>
            <a:r>
              <a:rPr sz="2000" dirty="0">
                <a:latin typeface="Arial"/>
                <a:cs typeface="Arial"/>
              </a:rPr>
              <a:t>ne </a:t>
            </a:r>
            <a:r>
              <a:rPr sz="2000" spc="-5" dirty="0">
                <a:latin typeface="Arial"/>
                <a:cs typeface="Arial"/>
              </a:rPr>
              <a:t>vaut que pour les sons articulés avec  netteté, </a:t>
            </a:r>
            <a:r>
              <a:rPr sz="2000" dirty="0">
                <a:latin typeface="Arial"/>
                <a:cs typeface="Arial"/>
              </a:rPr>
              <a:t>prononcés de manière isolée et</a:t>
            </a:r>
            <a:r>
              <a:rPr sz="2000" spc="-155" dirty="0">
                <a:latin typeface="Arial"/>
                <a:cs typeface="Arial"/>
              </a:rPr>
              <a:t> </a:t>
            </a:r>
            <a:r>
              <a:rPr sz="2000" dirty="0">
                <a:latin typeface="Arial"/>
                <a:cs typeface="Arial"/>
              </a:rPr>
              <a:t>prolongée.</a:t>
            </a:r>
            <a:endParaRPr sz="2000">
              <a:latin typeface="Arial"/>
              <a:cs typeface="Arial"/>
            </a:endParaRPr>
          </a:p>
          <a:p>
            <a:pPr marL="12700" marR="5080" algn="just">
              <a:lnSpc>
                <a:spcPct val="100000"/>
              </a:lnSpc>
              <a:spcBef>
                <a:spcPts val="1300"/>
              </a:spcBef>
            </a:pPr>
            <a:r>
              <a:rPr sz="2000" dirty="0">
                <a:latin typeface="Arial"/>
                <a:cs typeface="Arial"/>
              </a:rPr>
              <a:t>A un </a:t>
            </a:r>
            <a:r>
              <a:rPr sz="2000" b="1" spc="-5" dirty="0">
                <a:latin typeface="Arial"/>
                <a:cs typeface="Arial"/>
              </a:rPr>
              <a:t>débit normal </a:t>
            </a:r>
            <a:r>
              <a:rPr sz="2000" spc="-5" dirty="0">
                <a:latin typeface="Arial"/>
                <a:cs typeface="Arial"/>
              </a:rPr>
              <a:t>(150-300 mots/min </a:t>
            </a:r>
            <a:r>
              <a:rPr sz="2000" dirty="0">
                <a:latin typeface="Arial"/>
                <a:cs typeface="Arial"/>
              </a:rPr>
              <a:t>– </a:t>
            </a:r>
            <a:r>
              <a:rPr sz="2000" spc="-5" dirty="0">
                <a:latin typeface="Arial"/>
                <a:cs typeface="Arial"/>
              </a:rPr>
              <a:t>3/5 syllabes/seconde </a:t>
            </a:r>
            <a:r>
              <a:rPr sz="2000" dirty="0">
                <a:latin typeface="Arial"/>
                <a:cs typeface="Arial"/>
              </a:rPr>
              <a:t>– 10 à 15  </a:t>
            </a:r>
            <a:r>
              <a:rPr sz="2000" spc="-5" dirty="0">
                <a:latin typeface="Arial"/>
                <a:cs typeface="Arial"/>
              </a:rPr>
              <a:t>phonèmes/seconde), </a:t>
            </a:r>
            <a:r>
              <a:rPr sz="2000" dirty="0">
                <a:latin typeface="Arial"/>
                <a:cs typeface="Arial"/>
              </a:rPr>
              <a:t>chaque cible </a:t>
            </a:r>
            <a:r>
              <a:rPr sz="2000" spc="-5" dirty="0">
                <a:latin typeface="Arial"/>
                <a:cs typeface="Arial"/>
              </a:rPr>
              <a:t>articulatoire </a:t>
            </a:r>
            <a:r>
              <a:rPr sz="2000" dirty="0">
                <a:latin typeface="Arial"/>
                <a:cs typeface="Arial"/>
              </a:rPr>
              <a:t>n’est </a:t>
            </a:r>
            <a:r>
              <a:rPr sz="2000" spc="-5" dirty="0">
                <a:latin typeface="Arial"/>
                <a:cs typeface="Arial"/>
              </a:rPr>
              <a:t>pas  </a:t>
            </a:r>
            <a:r>
              <a:rPr sz="2000" dirty="0">
                <a:latin typeface="Arial"/>
                <a:cs typeface="Arial"/>
              </a:rPr>
              <a:t>nécessairement</a:t>
            </a:r>
            <a:r>
              <a:rPr sz="2000" spc="-50" dirty="0">
                <a:latin typeface="Arial"/>
                <a:cs typeface="Arial"/>
              </a:rPr>
              <a:t> </a:t>
            </a:r>
            <a:r>
              <a:rPr sz="2000" spc="-5" dirty="0">
                <a:latin typeface="Arial"/>
                <a:cs typeface="Arial"/>
              </a:rPr>
              <a:t>atteinte.</a:t>
            </a:r>
            <a:endParaRPr sz="2000">
              <a:latin typeface="Arial"/>
              <a:cs typeface="Arial"/>
            </a:endParaRPr>
          </a:p>
          <a:p>
            <a:pPr marL="12700" marR="5080" algn="just">
              <a:lnSpc>
                <a:spcPct val="100000"/>
              </a:lnSpc>
              <a:spcBef>
                <a:spcPts val="1305"/>
              </a:spcBef>
            </a:pPr>
            <a:r>
              <a:rPr sz="2000" dirty="0">
                <a:latin typeface="Arial"/>
                <a:cs typeface="Arial"/>
              </a:rPr>
              <a:t>La </a:t>
            </a:r>
            <a:r>
              <a:rPr sz="2000" spc="-5" dirty="0">
                <a:latin typeface="Arial"/>
                <a:cs typeface="Arial"/>
              </a:rPr>
              <a:t>phonétique articulatoire </a:t>
            </a:r>
            <a:r>
              <a:rPr sz="2000" dirty="0">
                <a:latin typeface="Arial"/>
                <a:cs typeface="Arial"/>
              </a:rPr>
              <a:t>donne une </a:t>
            </a:r>
            <a:r>
              <a:rPr sz="2000" spc="-5" dirty="0">
                <a:latin typeface="Arial"/>
                <a:cs typeface="Arial"/>
              </a:rPr>
              <a:t>description “idéalisée” des sons  </a:t>
            </a:r>
            <a:r>
              <a:rPr sz="2000" dirty="0">
                <a:latin typeface="Arial"/>
                <a:cs typeface="Arial"/>
              </a:rPr>
              <a:t>du français, qui ne </a:t>
            </a:r>
            <a:r>
              <a:rPr sz="2000" spc="-5" dirty="0">
                <a:latin typeface="Arial"/>
                <a:cs typeface="Arial"/>
              </a:rPr>
              <a:t>tient </a:t>
            </a:r>
            <a:r>
              <a:rPr sz="2000" dirty="0">
                <a:latin typeface="Arial"/>
                <a:cs typeface="Arial"/>
              </a:rPr>
              <a:t>pas compte</a:t>
            </a:r>
            <a:r>
              <a:rPr sz="2000" spc="-150" dirty="0">
                <a:latin typeface="Arial"/>
                <a:cs typeface="Arial"/>
              </a:rPr>
              <a:t> </a:t>
            </a:r>
            <a:r>
              <a:rPr sz="2000" dirty="0">
                <a:latin typeface="Arial"/>
                <a:cs typeface="Arial"/>
              </a:rPr>
              <a:t>:</a:t>
            </a:r>
            <a:endParaRPr sz="2000">
              <a:latin typeface="Arial"/>
              <a:cs typeface="Arial"/>
            </a:endParaRPr>
          </a:p>
          <a:p>
            <a:pPr marL="166370" indent="-154305" algn="just">
              <a:lnSpc>
                <a:spcPct val="100000"/>
              </a:lnSpc>
              <a:spcBef>
                <a:spcPts val="1295"/>
              </a:spcBef>
              <a:buChar char="-"/>
              <a:tabLst>
                <a:tab pos="167005" algn="l"/>
              </a:tabLst>
            </a:pPr>
            <a:r>
              <a:rPr sz="2000" dirty="0">
                <a:latin typeface="Arial"/>
                <a:cs typeface="Arial"/>
              </a:rPr>
              <a:t>du </a:t>
            </a:r>
            <a:r>
              <a:rPr sz="2000" b="1" dirty="0">
                <a:latin typeface="Arial"/>
                <a:cs typeface="Arial"/>
              </a:rPr>
              <a:t>contexte </a:t>
            </a:r>
            <a:r>
              <a:rPr sz="2000" b="1" spc="-5" dirty="0">
                <a:latin typeface="Arial"/>
                <a:cs typeface="Arial"/>
              </a:rPr>
              <a:t>d’occurrence </a:t>
            </a:r>
            <a:r>
              <a:rPr sz="2000" b="1" dirty="0">
                <a:latin typeface="Arial"/>
                <a:cs typeface="Arial"/>
              </a:rPr>
              <a:t>des </a:t>
            </a:r>
            <a:r>
              <a:rPr sz="2000" b="1" spc="-5" dirty="0">
                <a:latin typeface="Arial"/>
                <a:cs typeface="Arial"/>
              </a:rPr>
              <a:t>sons </a:t>
            </a:r>
            <a:r>
              <a:rPr sz="2000" dirty="0">
                <a:latin typeface="Arial"/>
                <a:cs typeface="Arial"/>
              </a:rPr>
              <a:t>(phonétique combinatoire)</a:t>
            </a:r>
            <a:r>
              <a:rPr sz="2000" spc="-190" dirty="0">
                <a:latin typeface="Arial"/>
                <a:cs typeface="Arial"/>
              </a:rPr>
              <a:t> </a:t>
            </a:r>
            <a:r>
              <a:rPr sz="2000" dirty="0">
                <a:latin typeface="Arial"/>
                <a:cs typeface="Arial"/>
              </a:rPr>
              <a:t>;</a:t>
            </a:r>
            <a:endParaRPr sz="2000">
              <a:latin typeface="Arial"/>
              <a:cs typeface="Arial"/>
            </a:endParaRPr>
          </a:p>
          <a:p>
            <a:pPr marL="12700" marR="6350" algn="just">
              <a:lnSpc>
                <a:spcPct val="100000"/>
              </a:lnSpc>
              <a:spcBef>
                <a:spcPts val="1300"/>
              </a:spcBef>
              <a:buChar char="-"/>
              <a:tabLst>
                <a:tab pos="167005" algn="l"/>
              </a:tabLst>
            </a:pPr>
            <a:r>
              <a:rPr sz="2000" dirty="0">
                <a:latin typeface="Arial"/>
                <a:cs typeface="Arial"/>
              </a:rPr>
              <a:t>des </a:t>
            </a:r>
            <a:r>
              <a:rPr sz="2000" b="1" spc="-5" dirty="0">
                <a:latin typeface="Arial"/>
                <a:cs typeface="Arial"/>
              </a:rPr>
              <a:t>différences </a:t>
            </a:r>
            <a:r>
              <a:rPr sz="2000" b="1" spc="-10" dirty="0">
                <a:latin typeface="Arial"/>
                <a:cs typeface="Arial"/>
              </a:rPr>
              <a:t>de </a:t>
            </a:r>
            <a:r>
              <a:rPr sz="2000" b="1" spc="-5" dirty="0">
                <a:latin typeface="Arial"/>
                <a:cs typeface="Arial"/>
              </a:rPr>
              <a:t>prononciation </a:t>
            </a:r>
            <a:r>
              <a:rPr sz="2000" dirty="0">
                <a:latin typeface="Arial"/>
                <a:cs typeface="Arial"/>
              </a:rPr>
              <a:t>dues à </a:t>
            </a:r>
            <a:r>
              <a:rPr sz="2000" spc="-5" dirty="0">
                <a:latin typeface="Arial"/>
                <a:cs typeface="Arial"/>
              </a:rPr>
              <a:t>la provenance  </a:t>
            </a:r>
            <a:r>
              <a:rPr sz="2000" dirty="0">
                <a:latin typeface="Arial"/>
                <a:cs typeface="Arial"/>
              </a:rPr>
              <a:t>géographique ou sociale des locuteurs</a:t>
            </a:r>
            <a:r>
              <a:rPr sz="2000" spc="-135" dirty="0">
                <a:latin typeface="Arial"/>
                <a:cs typeface="Arial"/>
              </a:rPr>
              <a:t> </a:t>
            </a:r>
            <a:r>
              <a:rPr sz="2000" dirty="0">
                <a:latin typeface="Arial"/>
                <a:cs typeface="Arial"/>
              </a:rPr>
              <a:t>;</a:t>
            </a:r>
            <a:endParaRPr sz="2000">
              <a:latin typeface="Arial"/>
              <a:cs typeface="Arial"/>
            </a:endParaRPr>
          </a:p>
          <a:p>
            <a:pPr marL="166370" indent="-154305" algn="just">
              <a:lnSpc>
                <a:spcPct val="100000"/>
              </a:lnSpc>
              <a:spcBef>
                <a:spcPts val="1305"/>
              </a:spcBef>
              <a:buChar char="-"/>
              <a:tabLst>
                <a:tab pos="167005" algn="l"/>
              </a:tabLst>
            </a:pPr>
            <a:r>
              <a:rPr sz="2000" dirty="0">
                <a:latin typeface="Arial"/>
                <a:cs typeface="Arial"/>
              </a:rPr>
              <a:t>de </a:t>
            </a:r>
            <a:r>
              <a:rPr sz="2000" b="1" spc="-10" dirty="0">
                <a:latin typeface="Arial"/>
                <a:cs typeface="Arial"/>
              </a:rPr>
              <a:t>l’instabilité </a:t>
            </a:r>
            <a:r>
              <a:rPr sz="2000" b="1" spc="-5" dirty="0">
                <a:latin typeface="Arial"/>
                <a:cs typeface="Arial"/>
              </a:rPr>
              <a:t>de certaines oppositions</a:t>
            </a:r>
            <a:r>
              <a:rPr sz="2000" b="1" spc="95" dirty="0">
                <a:latin typeface="Arial"/>
                <a:cs typeface="Arial"/>
              </a:rPr>
              <a:t> </a:t>
            </a:r>
            <a:r>
              <a:rPr sz="2000" b="1" spc="-5" dirty="0">
                <a:latin typeface="Arial"/>
                <a:cs typeface="Arial"/>
              </a:rPr>
              <a:t>phonologiques</a:t>
            </a:r>
            <a:endParaRPr sz="2000">
              <a:latin typeface="Arial"/>
              <a:cs typeface="Arial"/>
            </a:endParaRPr>
          </a:p>
          <a:p>
            <a:pPr marL="12700" algn="just">
              <a:lnSpc>
                <a:spcPct val="100000"/>
              </a:lnSpc>
            </a:pPr>
            <a:r>
              <a:rPr sz="2000" dirty="0">
                <a:latin typeface="Arial"/>
                <a:cs typeface="Arial"/>
              </a:rPr>
              <a:t>(phonologie)</a:t>
            </a:r>
            <a:r>
              <a:rPr sz="2000" spc="-40" dirty="0">
                <a:latin typeface="Arial"/>
                <a:cs typeface="Arial"/>
              </a:rPr>
              <a:t> </a:t>
            </a:r>
            <a:r>
              <a:rPr sz="2000" dirty="0">
                <a:latin typeface="Arial"/>
                <a:cs typeface="Arial"/>
              </a:rPr>
              <a:t>;</a:t>
            </a:r>
            <a:endParaRPr sz="2000">
              <a:latin typeface="Arial"/>
              <a:cs typeface="Arial"/>
            </a:endParaRPr>
          </a:p>
          <a:p>
            <a:pPr marL="166370" indent="-154305" algn="just">
              <a:lnSpc>
                <a:spcPct val="100000"/>
              </a:lnSpc>
              <a:spcBef>
                <a:spcPts val="1295"/>
              </a:spcBef>
              <a:buChar char="-"/>
              <a:tabLst>
                <a:tab pos="167005" algn="l"/>
              </a:tabLst>
            </a:pPr>
            <a:r>
              <a:rPr sz="2000" dirty="0">
                <a:latin typeface="Arial"/>
                <a:cs typeface="Arial"/>
              </a:rPr>
              <a:t>des </a:t>
            </a:r>
            <a:r>
              <a:rPr sz="2000" b="1" spc="-5" dirty="0">
                <a:latin typeface="Arial"/>
                <a:cs typeface="Arial"/>
              </a:rPr>
              <a:t>variations </a:t>
            </a:r>
            <a:r>
              <a:rPr sz="2000" b="1" spc="-10" dirty="0">
                <a:latin typeface="Arial"/>
                <a:cs typeface="Arial"/>
              </a:rPr>
              <a:t>individuelles </a:t>
            </a:r>
            <a:r>
              <a:rPr sz="2000" b="1" dirty="0">
                <a:latin typeface="Arial"/>
                <a:cs typeface="Arial"/>
              </a:rPr>
              <a:t>ou </a:t>
            </a:r>
            <a:r>
              <a:rPr sz="2000" b="1" spc="-5" dirty="0">
                <a:latin typeface="Arial"/>
                <a:cs typeface="Arial"/>
              </a:rPr>
              <a:t>collectives</a:t>
            </a:r>
            <a:r>
              <a:rPr sz="2000" b="1" spc="-30" dirty="0">
                <a:latin typeface="Arial"/>
                <a:cs typeface="Arial"/>
              </a:rPr>
              <a:t> </a:t>
            </a:r>
            <a:r>
              <a:rPr sz="2000" spc="-5" dirty="0">
                <a:latin typeface="Arial"/>
                <a:cs typeface="Arial"/>
              </a:rPr>
              <a:t>“stylistiques”.</a:t>
            </a:r>
            <a:endParaRPr sz="2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9E683-3928-94B4-88E2-10FE357C4869}"/>
              </a:ext>
            </a:extLst>
          </p:cNvPr>
          <p:cNvSpPr>
            <a:spLocks noGrp="1"/>
          </p:cNvSpPr>
          <p:nvPr>
            <p:ph type="title"/>
          </p:nvPr>
        </p:nvSpPr>
        <p:spPr>
          <a:xfrm>
            <a:off x="1066800" y="762000"/>
            <a:ext cx="6934200" cy="861774"/>
          </a:xfrm>
        </p:spPr>
        <p:txBody>
          <a:bodyPr/>
          <a:lstStyle/>
          <a:p>
            <a:r>
              <a:rPr lang="fr-CA" dirty="0"/>
              <a:t>1  les domaines de la phonétique </a:t>
            </a:r>
            <a:br>
              <a:rPr lang="fr-CA" dirty="0"/>
            </a:br>
            <a:endParaRPr lang="fr-FR" dirty="0"/>
          </a:p>
        </p:txBody>
      </p:sp>
      <p:sp>
        <p:nvSpPr>
          <p:cNvPr id="3" name="Espace réservé du texte 2">
            <a:extLst>
              <a:ext uri="{FF2B5EF4-FFF2-40B4-BE49-F238E27FC236}">
                <a16:creationId xmlns:a16="http://schemas.microsoft.com/office/drawing/2014/main" id="{D49566C9-27D7-521C-3AF6-08EAE2985EAA}"/>
              </a:ext>
            </a:extLst>
          </p:cNvPr>
          <p:cNvSpPr>
            <a:spLocks noGrp="1"/>
          </p:cNvSpPr>
          <p:nvPr>
            <p:ph type="body" idx="1"/>
          </p:nvPr>
        </p:nvSpPr>
        <p:spPr>
          <a:xfrm>
            <a:off x="533400" y="1855723"/>
            <a:ext cx="8915400" cy="5539978"/>
          </a:xfrm>
        </p:spPr>
        <p:txBody>
          <a:bodyPr/>
          <a:lstStyle/>
          <a:p>
            <a:pPr algn="just"/>
            <a:r>
              <a:rPr lang="fr-CA" sz="2400" b="1" dirty="0"/>
              <a:t>La phonétique articulatoire : </a:t>
            </a:r>
            <a:r>
              <a:rPr lang="fr-CA" sz="2400" dirty="0"/>
              <a:t>la plus ancienne, consiste à </a:t>
            </a:r>
            <a:r>
              <a:rPr lang="fr-CA" sz="2400" dirty="0" err="1"/>
              <a:t>à</a:t>
            </a:r>
            <a:r>
              <a:rPr lang="fr-CA" sz="2400" dirty="0"/>
              <a:t> étudier comment les sons de la parole sont articulés, avec quels organes, quels sont les processus qui interviennent. Elle définit aussi quelles sont les variations dans le temps des divers sons, les variantes et leur distribution dans la langue. </a:t>
            </a:r>
          </a:p>
          <a:p>
            <a:pPr algn="just"/>
            <a:endParaRPr lang="fr-CA" sz="2400" dirty="0"/>
          </a:p>
          <a:p>
            <a:pPr algn="just"/>
            <a:r>
              <a:rPr lang="fr-CA" sz="2400" b="1" dirty="0"/>
              <a:t>La phonétique acoustique : </a:t>
            </a:r>
            <a:r>
              <a:rPr lang="fr-CA" sz="2400" dirty="0"/>
              <a:t>est l’étude des qualités acoustiques des sons, nécessite un appareillage pour recueillir et analyser les signaux sonores. </a:t>
            </a:r>
          </a:p>
          <a:p>
            <a:pPr algn="just"/>
            <a:endParaRPr lang="fr-CA" sz="2400" dirty="0"/>
          </a:p>
          <a:p>
            <a:pPr algn="just"/>
            <a:r>
              <a:rPr lang="fr-CA" sz="2400" b="1" dirty="0"/>
              <a:t>La phonétique auditive ou perceptive : </a:t>
            </a:r>
            <a:r>
              <a:rPr lang="fr-CA" sz="2400" dirty="0"/>
              <a:t>concerne la perception des messages vocaux, on y étudie ce qui est perçu par l’oreille, or l’oreille juge de façon subjective. En ce sens la phonétique perceptive se distingue de la phonétique acoustique qui elle analyse les sons de manière objective.</a:t>
            </a:r>
            <a:endParaRPr lang="fr-FR" sz="2400" dirty="0"/>
          </a:p>
        </p:txBody>
      </p:sp>
    </p:spTree>
    <p:extLst>
      <p:ext uri="{BB962C8B-B14F-4D97-AF65-F5344CB8AC3E}">
        <p14:creationId xmlns:p14="http://schemas.microsoft.com/office/powerpoint/2010/main" val="80159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96F428-6238-7B85-FEA7-7E55E0679684}"/>
              </a:ext>
            </a:extLst>
          </p:cNvPr>
          <p:cNvSpPr>
            <a:spLocks noGrp="1"/>
          </p:cNvSpPr>
          <p:nvPr>
            <p:ph type="title"/>
          </p:nvPr>
        </p:nvSpPr>
        <p:spPr>
          <a:xfrm>
            <a:off x="915294" y="762000"/>
            <a:ext cx="8533506" cy="369332"/>
          </a:xfrm>
        </p:spPr>
        <p:txBody>
          <a:bodyPr/>
          <a:lstStyle/>
          <a:p>
            <a:r>
              <a:rPr lang="fr-CA" sz="2400" dirty="0"/>
              <a:t>2 les caractéristiques des principales catégories de sons</a:t>
            </a:r>
            <a:endParaRPr lang="fr-FR" sz="2400" dirty="0"/>
          </a:p>
        </p:txBody>
      </p:sp>
      <p:sp>
        <p:nvSpPr>
          <p:cNvPr id="3" name="Espace réservé du texte 2">
            <a:extLst>
              <a:ext uri="{FF2B5EF4-FFF2-40B4-BE49-F238E27FC236}">
                <a16:creationId xmlns:a16="http://schemas.microsoft.com/office/drawing/2014/main" id="{3059E945-96A0-89FF-EE7C-70CEC133E46E}"/>
              </a:ext>
            </a:extLst>
          </p:cNvPr>
          <p:cNvSpPr>
            <a:spLocks noGrp="1"/>
          </p:cNvSpPr>
          <p:nvPr>
            <p:ph type="body" idx="1"/>
          </p:nvPr>
        </p:nvSpPr>
        <p:spPr>
          <a:xfrm>
            <a:off x="228600" y="1540669"/>
            <a:ext cx="9601200" cy="6155531"/>
          </a:xfrm>
        </p:spPr>
        <p:txBody>
          <a:bodyPr/>
          <a:lstStyle/>
          <a:p>
            <a:pPr algn="just"/>
            <a:r>
              <a:rPr lang="fr-CA" sz="2000" dirty="0"/>
              <a:t>Le français est une langue qui présente une relative netteté articulatoire, les sons sont précis, l’articulation est tendue . Le français donne une image sonore équilibrée et douce .</a:t>
            </a:r>
          </a:p>
          <a:p>
            <a:pPr algn="just"/>
            <a:r>
              <a:rPr lang="fr-CA" sz="2000" dirty="0"/>
              <a:t> </a:t>
            </a:r>
          </a:p>
          <a:p>
            <a:pPr algn="just"/>
            <a:r>
              <a:rPr lang="fr-CA" sz="2000" b="1" dirty="0"/>
              <a:t>Les voyelles </a:t>
            </a:r>
          </a:p>
          <a:p>
            <a:pPr algn="just"/>
            <a:r>
              <a:rPr lang="fr-CA" sz="2000" dirty="0"/>
              <a:t>Elles sont toutes sonores . Acoustiquement les voyelles sont des sons musicaux.. L’articulation d’1 voyelle est accompagnée d’1 ouverture du canal buccal 5 et ne produit jamais de bruit 6 . A elles seules les voyelles peuvent former des syllabes, elles constituent le noyau syllabique, il y a toujours une voyelle par syllabe et une seule. </a:t>
            </a:r>
          </a:p>
          <a:p>
            <a:pPr algn="just"/>
            <a:endParaRPr lang="fr-CA" sz="2000" dirty="0"/>
          </a:p>
          <a:p>
            <a:pPr algn="just"/>
            <a:r>
              <a:rPr lang="fr-CA" sz="2000" b="1" dirty="0"/>
              <a:t>Les consonnes </a:t>
            </a:r>
          </a:p>
          <a:p>
            <a:pPr algn="just"/>
            <a:r>
              <a:rPr lang="fr-CA" sz="2000" dirty="0"/>
              <a:t>Elles se répartissent en 2 séries : les sonores et les sourdes. Lors de leur production, l’air expiré rencontre un obstacle en un ou plusieurs points de la cavité buccale ce qui provoque un bruit (friction ou impulsion). Les consonnes à elles seules ne peuvent constituer des syllabes (en français) mais elles peuvent se trouver à n’importe quelle place dans la syllabe. Les semi-consonnes Elles sont au nombre de 3 en français et ne doivent pas être confondues avec les hiatus ni avec les diphtongues  . </a:t>
            </a:r>
          </a:p>
          <a:p>
            <a:pPr algn="just"/>
            <a:endParaRPr lang="fr-CA" sz="2000" dirty="0"/>
          </a:p>
          <a:p>
            <a:pPr algn="just"/>
            <a:r>
              <a:rPr lang="fr-CA" sz="2000" b="1" dirty="0"/>
              <a:t>Les semi-consonnes </a:t>
            </a:r>
            <a:r>
              <a:rPr lang="fr-CA" sz="2000" dirty="0"/>
              <a:t>sont des sons de transition entre une voyelle de départ et un son consonantique fricatif d’arrivée. Elles sont phonétiquement très proches des voyelles dont elles sont issues mais elles comportent également des caractères consonantiques.</a:t>
            </a:r>
            <a:endParaRPr lang="fr-FR" sz="2000" dirty="0"/>
          </a:p>
        </p:txBody>
      </p:sp>
    </p:spTree>
    <p:extLst>
      <p:ext uri="{BB962C8B-B14F-4D97-AF65-F5344CB8AC3E}">
        <p14:creationId xmlns:p14="http://schemas.microsoft.com/office/powerpoint/2010/main" val="2490210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7E288-B80B-F6E9-5106-33E38D3E9476}"/>
              </a:ext>
            </a:extLst>
          </p:cNvPr>
          <p:cNvSpPr>
            <a:spLocks noGrp="1"/>
          </p:cNvSpPr>
          <p:nvPr>
            <p:ph type="title"/>
          </p:nvPr>
        </p:nvSpPr>
        <p:spPr>
          <a:xfrm>
            <a:off x="915295" y="679847"/>
            <a:ext cx="9143105" cy="861774"/>
          </a:xfrm>
        </p:spPr>
        <p:txBody>
          <a:bodyPr/>
          <a:lstStyle/>
          <a:p>
            <a:r>
              <a:rPr lang="fr-CA" dirty="0"/>
              <a:t>Physiologie de la phonation et phonétique articulatoire</a:t>
            </a:r>
            <a:endParaRPr lang="fr-FR" dirty="0"/>
          </a:p>
        </p:txBody>
      </p:sp>
      <p:sp>
        <p:nvSpPr>
          <p:cNvPr id="3" name="Espace réservé du texte 2">
            <a:extLst>
              <a:ext uri="{FF2B5EF4-FFF2-40B4-BE49-F238E27FC236}">
                <a16:creationId xmlns:a16="http://schemas.microsoft.com/office/drawing/2014/main" id="{6BD649AD-7869-B3FA-FDB6-FF959AC570AC}"/>
              </a:ext>
            </a:extLst>
          </p:cNvPr>
          <p:cNvSpPr>
            <a:spLocks noGrp="1"/>
          </p:cNvSpPr>
          <p:nvPr>
            <p:ph type="body" idx="1"/>
          </p:nvPr>
        </p:nvSpPr>
        <p:spPr>
          <a:xfrm>
            <a:off x="915295" y="1855723"/>
            <a:ext cx="8227808" cy="4431983"/>
          </a:xfrm>
        </p:spPr>
        <p:txBody>
          <a:bodyPr/>
          <a:lstStyle/>
          <a:p>
            <a:pPr algn="just"/>
            <a:r>
              <a:rPr lang="fr-CA" sz="3200" dirty="0"/>
              <a:t>	</a:t>
            </a:r>
          </a:p>
          <a:p>
            <a:pPr algn="just"/>
            <a:r>
              <a:rPr lang="fr-CA" sz="3200" dirty="0"/>
              <a:t>C’est l’étude de la manière dont les sons de la parole sont réalisés. Selon les sons à produire on met en jeu un certain nombre d’éléments organiques dont la fonction première n’est pas la phonation qui est une fonction tardive par rapport aux autres fonctions telles que la déglutition, la mastication ou la respiration qui utilisent les même organes</a:t>
            </a:r>
            <a:endParaRPr lang="fr-FR" sz="3200" dirty="0"/>
          </a:p>
        </p:txBody>
      </p:sp>
    </p:spTree>
    <p:extLst>
      <p:ext uri="{BB962C8B-B14F-4D97-AF65-F5344CB8AC3E}">
        <p14:creationId xmlns:p14="http://schemas.microsoft.com/office/powerpoint/2010/main" val="20702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BEE24-7A1A-93D4-000A-52850ADA6613}"/>
              </a:ext>
            </a:extLst>
          </p:cNvPr>
          <p:cNvSpPr>
            <a:spLocks noGrp="1"/>
          </p:cNvSpPr>
          <p:nvPr>
            <p:ph type="title"/>
          </p:nvPr>
        </p:nvSpPr>
        <p:spPr>
          <a:xfrm>
            <a:off x="915294" y="813301"/>
            <a:ext cx="7542905" cy="863099"/>
          </a:xfrm>
        </p:spPr>
        <p:txBody>
          <a:bodyPr/>
          <a:lstStyle/>
          <a:p>
            <a:r>
              <a:rPr lang="fr-CA" dirty="0"/>
              <a:t>LE MECANISME DE LA PHONATION</a:t>
            </a:r>
            <a:endParaRPr lang="fr-FR" dirty="0"/>
          </a:p>
        </p:txBody>
      </p:sp>
      <p:sp>
        <p:nvSpPr>
          <p:cNvPr id="3" name="Espace réservé du texte 2">
            <a:extLst>
              <a:ext uri="{FF2B5EF4-FFF2-40B4-BE49-F238E27FC236}">
                <a16:creationId xmlns:a16="http://schemas.microsoft.com/office/drawing/2014/main" id="{6F7C04ED-1C30-A3CB-B48E-0202FB28A5D6}"/>
              </a:ext>
            </a:extLst>
          </p:cNvPr>
          <p:cNvSpPr>
            <a:spLocks noGrp="1"/>
          </p:cNvSpPr>
          <p:nvPr>
            <p:ph type="body" idx="1"/>
          </p:nvPr>
        </p:nvSpPr>
        <p:spPr>
          <a:xfrm>
            <a:off x="915295" y="1524000"/>
            <a:ext cx="8227808" cy="276999"/>
          </a:xfrm>
        </p:spPr>
        <p:txBody>
          <a:bodyPr/>
          <a:lstStyle/>
          <a:p>
            <a:endParaRPr lang="fr-FR" dirty="0"/>
          </a:p>
        </p:txBody>
      </p:sp>
      <p:pic>
        <p:nvPicPr>
          <p:cNvPr id="7" name="Image 6">
            <a:extLst>
              <a:ext uri="{FF2B5EF4-FFF2-40B4-BE49-F238E27FC236}">
                <a16:creationId xmlns:a16="http://schemas.microsoft.com/office/drawing/2014/main" id="{484E89A1-A650-9F28-FAAD-1ED86C880AB5}"/>
              </a:ext>
            </a:extLst>
          </p:cNvPr>
          <p:cNvPicPr>
            <a:picLocks noChangeAspect="1"/>
          </p:cNvPicPr>
          <p:nvPr/>
        </p:nvPicPr>
        <p:blipFill>
          <a:blip r:embed="rId3"/>
          <a:stretch>
            <a:fillRect/>
          </a:stretch>
        </p:blipFill>
        <p:spPr>
          <a:xfrm>
            <a:off x="0" y="1238250"/>
            <a:ext cx="10058400" cy="6534150"/>
          </a:xfrm>
          <a:prstGeom prst="rect">
            <a:avLst/>
          </a:prstGeom>
        </p:spPr>
      </p:pic>
    </p:spTree>
    <p:extLst>
      <p:ext uri="{BB962C8B-B14F-4D97-AF65-F5344CB8AC3E}">
        <p14:creationId xmlns:p14="http://schemas.microsoft.com/office/powerpoint/2010/main" val="174541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77CF6-2F76-651C-7466-2AF58C875432}"/>
              </a:ext>
            </a:extLst>
          </p:cNvPr>
          <p:cNvSpPr>
            <a:spLocks noGrp="1"/>
          </p:cNvSpPr>
          <p:nvPr>
            <p:ph type="title"/>
          </p:nvPr>
        </p:nvSpPr>
        <p:spPr/>
        <p:txBody>
          <a:bodyPr/>
          <a:lstStyle/>
          <a:p>
            <a:endParaRPr lang="fr-FR" dirty="0"/>
          </a:p>
        </p:txBody>
      </p:sp>
      <p:sp>
        <p:nvSpPr>
          <p:cNvPr id="3" name="Espace réservé du texte 2">
            <a:extLst>
              <a:ext uri="{FF2B5EF4-FFF2-40B4-BE49-F238E27FC236}">
                <a16:creationId xmlns:a16="http://schemas.microsoft.com/office/drawing/2014/main" id="{642324B0-6595-5A04-9AB9-C124C7E83834}"/>
              </a:ext>
            </a:extLst>
          </p:cNvPr>
          <p:cNvSpPr>
            <a:spLocks noGrp="1"/>
          </p:cNvSpPr>
          <p:nvPr>
            <p:ph type="body" idx="1"/>
          </p:nvPr>
        </p:nvSpPr>
        <p:spPr>
          <a:xfrm>
            <a:off x="915295" y="1855723"/>
            <a:ext cx="8227808" cy="5170646"/>
          </a:xfrm>
        </p:spPr>
        <p:txBody>
          <a:bodyPr/>
          <a:lstStyle/>
          <a:p>
            <a:r>
              <a:rPr lang="fr-CA" sz="2800" dirty="0"/>
              <a:t>Les quatre principaux résonateurs de l'appareil phonatoire sont : </a:t>
            </a:r>
          </a:p>
          <a:p>
            <a:pPr marL="457200" indent="-457200">
              <a:buFontTx/>
              <a:buChar char="-"/>
            </a:pPr>
            <a:r>
              <a:rPr lang="fr-CA" sz="2800" dirty="0"/>
              <a:t>(1) le pharynx </a:t>
            </a:r>
          </a:p>
          <a:p>
            <a:pPr marL="457200" indent="-457200">
              <a:buFontTx/>
              <a:buChar char="-"/>
            </a:pPr>
            <a:r>
              <a:rPr lang="fr-CA" sz="2800" dirty="0"/>
              <a:t>(2) la cavité buccale </a:t>
            </a:r>
          </a:p>
          <a:p>
            <a:pPr marL="457200" indent="-457200">
              <a:buFontTx/>
              <a:buChar char="-"/>
            </a:pPr>
            <a:r>
              <a:rPr lang="fr-CA" sz="2800" dirty="0"/>
              <a:t>(3) les fosses nasales </a:t>
            </a:r>
          </a:p>
          <a:p>
            <a:pPr marL="457200" indent="-457200">
              <a:buFontTx/>
              <a:buChar char="-"/>
            </a:pPr>
            <a:r>
              <a:rPr lang="fr-CA" sz="2800" dirty="0"/>
              <a:t>(4) la cavité labiale </a:t>
            </a:r>
          </a:p>
          <a:p>
            <a:pPr marL="457200" indent="-457200">
              <a:buFontTx/>
              <a:buChar char="-"/>
            </a:pPr>
            <a:endParaRPr lang="fr-CA" sz="2800" dirty="0"/>
          </a:p>
          <a:p>
            <a:pPr algn="just"/>
            <a:r>
              <a:rPr lang="fr-CA" sz="2800" dirty="0"/>
              <a:t>La phonation se produit sur la phase d'expiration de l'air et provient à la fois d'un certain degré de tension musculaire des cordes vocales et de l'utilisation appropriée des zones de résonance buccale, nasale et labiale.</a:t>
            </a:r>
            <a:endParaRPr lang="fr-FR" sz="2800" dirty="0"/>
          </a:p>
        </p:txBody>
      </p:sp>
    </p:spTree>
    <p:extLst>
      <p:ext uri="{BB962C8B-B14F-4D97-AF65-F5344CB8AC3E}">
        <p14:creationId xmlns:p14="http://schemas.microsoft.com/office/powerpoint/2010/main" val="198874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4A7030-F85B-E98B-D28B-131EE79B8B81}"/>
              </a:ext>
            </a:extLst>
          </p:cNvPr>
          <p:cNvSpPr>
            <a:spLocks noGrp="1"/>
          </p:cNvSpPr>
          <p:nvPr>
            <p:ph type="title"/>
          </p:nvPr>
        </p:nvSpPr>
        <p:spPr>
          <a:xfrm>
            <a:off x="2438400" y="917138"/>
            <a:ext cx="3395589" cy="1292662"/>
          </a:xfrm>
        </p:spPr>
        <p:txBody>
          <a:bodyPr/>
          <a:lstStyle/>
          <a:p>
            <a:r>
              <a:rPr lang="fr-CA" sz="2800" dirty="0">
                <a:highlight>
                  <a:srgbClr val="FFFF00"/>
                </a:highlight>
              </a:rPr>
              <a:t>La phonation</a:t>
            </a:r>
            <a:endParaRPr lang="fr-FR" dirty="0"/>
          </a:p>
        </p:txBody>
      </p:sp>
      <p:sp>
        <p:nvSpPr>
          <p:cNvPr id="3" name="Espace réservé du texte 2">
            <a:extLst>
              <a:ext uri="{FF2B5EF4-FFF2-40B4-BE49-F238E27FC236}">
                <a16:creationId xmlns:a16="http://schemas.microsoft.com/office/drawing/2014/main" id="{6D866D47-A4A2-3C16-2672-3A252725666E}"/>
              </a:ext>
            </a:extLst>
          </p:cNvPr>
          <p:cNvSpPr>
            <a:spLocks noGrp="1"/>
          </p:cNvSpPr>
          <p:nvPr>
            <p:ph type="body" idx="1"/>
          </p:nvPr>
        </p:nvSpPr>
        <p:spPr>
          <a:xfrm>
            <a:off x="304800" y="1524000"/>
            <a:ext cx="9372600" cy="4308872"/>
          </a:xfrm>
        </p:spPr>
        <p:txBody>
          <a:bodyPr/>
          <a:lstStyle/>
          <a:p>
            <a:pPr algn="just"/>
            <a:r>
              <a:rPr lang="fr-CA" sz="2800" dirty="0">
                <a:highlight>
                  <a:srgbClr val="FFFF00"/>
                </a:highlight>
              </a:rPr>
              <a:t>La phonation est donc une suite de mouvements rythmés d'accolements et d'ouvertures qui produit des ondes sonores en mettant l'air en mouvement.</a:t>
            </a:r>
          </a:p>
          <a:p>
            <a:pPr algn="just"/>
            <a:endParaRPr lang="fr-CA" sz="2800" dirty="0">
              <a:highlight>
                <a:srgbClr val="FFFF00"/>
              </a:highlight>
            </a:endParaRPr>
          </a:p>
          <a:p>
            <a:pPr algn="just"/>
            <a:r>
              <a:rPr lang="fr-CA" sz="2800" dirty="0"/>
              <a:t>Pendant le discours, les cordes vocales s'ouvrent et se ferment rapidement et font pour ainsi dire des sections dans la colonne d'air qui est divisée en bouffées successives. Ces bouffées, en se succédant rapidement forment un bourdonnement audible dont la fréquence s'élève à mesure que s'accélèrent les vibrations des cordes vocales. </a:t>
            </a:r>
          </a:p>
        </p:txBody>
      </p:sp>
    </p:spTree>
    <p:extLst>
      <p:ext uri="{BB962C8B-B14F-4D97-AF65-F5344CB8AC3E}">
        <p14:creationId xmlns:p14="http://schemas.microsoft.com/office/powerpoint/2010/main" val="4633825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5694</TotalTime>
  <Words>2403</Words>
  <Application>Microsoft Office PowerPoint</Application>
  <PresentationFormat>Personnalisé</PresentationFormat>
  <Paragraphs>219</Paragraphs>
  <Slides>33</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맑은 고딕</vt:lpstr>
      <vt:lpstr>Arial</vt:lpstr>
      <vt:lpstr>Calibri</vt:lpstr>
      <vt:lpstr>Candara</vt:lpstr>
      <vt:lpstr>DejaVu Sans</vt:lpstr>
      <vt:lpstr>IPAexGothic</vt:lpstr>
      <vt:lpstr>Times New Roman</vt:lpstr>
      <vt:lpstr>Office Theme</vt:lpstr>
      <vt:lpstr>Présentation PowerPoint</vt:lpstr>
      <vt:lpstr>1ère année  S 1 Phonétique Française</vt:lpstr>
      <vt:lpstr>Plan du cours</vt:lpstr>
      <vt:lpstr>1  les domaines de la phonétique  </vt:lpstr>
      <vt:lpstr>2 les caractéristiques des principales catégories de sons</vt:lpstr>
      <vt:lpstr>Physiologie de la phonation et phonétique articulatoire</vt:lpstr>
      <vt:lpstr>LE MECANISME DE LA PHONATION</vt:lpstr>
      <vt:lpstr>Présentation PowerPoint</vt:lpstr>
      <vt:lpstr>La phonation</vt:lpstr>
      <vt:lpstr>La phonation</vt:lpstr>
      <vt:lpstr>Présentation PowerPoint</vt:lpstr>
      <vt:lpstr>IMPORTANCE DU LARYNX</vt:lpstr>
      <vt:lpstr>PLAN TD</vt:lpstr>
      <vt:lpstr>Séance 2 Analyse du système vocalique du Français</vt:lpstr>
      <vt:lpstr>Séance 4 Analyse du système vocalique du Français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Séance 4</vt:lpstr>
      <vt:lpstr>Séance 4</vt:lpstr>
      <vt:lpstr>Séance 4</vt:lpstr>
      <vt:lpstr>Séance 4</vt:lpstr>
      <vt:lpstr>Séance 4</vt:lpstr>
      <vt:lpstr>Séance 4</vt:lpstr>
      <vt:lpstr>Présentation PowerPoint</vt:lpstr>
      <vt:lpstr>Séance 4</vt:lpstr>
      <vt:lpstr>Séance 4</vt:lpstr>
      <vt:lpstr>Séance 4</vt:lpstr>
      <vt:lpstr>Séance 4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CM4-E21SL [Mode de compatibilit\351])</dc:title>
  <dc:creator>chistelle</dc:creator>
  <cp:lastModifiedBy>LENOVO</cp:lastModifiedBy>
  <cp:revision>9</cp:revision>
  <dcterms:created xsi:type="dcterms:W3CDTF">2022-02-23T01:25:51Z</dcterms:created>
  <dcterms:modified xsi:type="dcterms:W3CDTF">2022-11-27T22:20:53Z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2011-02-04T00:00:00Z</vt:filetime>
  </property>
  <property fmtid="{D5CDD505-2E9C-101B-9397-08002B2CF9AE}" pid="3" name="Creator">
    <vt:lpwstr>PScript5.dll Version 5.2.2</vt:lpwstr>
  </property>
  <property fmtid="{D5CDD505-2E9C-101B-9397-08002B2CF9AE}" pid="4" name="LastSaved">
    <vt:filetime>2022-02-23T00:00:00Z</vt:filetime>
  </property>
</Properties>
</file>