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309A6D-C09C-4548-B29A-6CF363A7E532}" type="datetimeFigureOut">
              <a:rPr lang="fr-FR" smtClean="0"/>
              <a:pPr/>
              <a:t>07/12/2025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0034" y="571480"/>
            <a:ext cx="7772400" cy="747705"/>
          </a:xfrm>
        </p:spPr>
        <p:txBody>
          <a:bodyPr>
            <a:normAutofit fontScale="90000"/>
          </a:bodyPr>
          <a:lstStyle/>
          <a:p>
            <a:pPr algn="ctr"/>
            <a:r>
              <a:rPr lang="ar-DZ" smtClean="0"/>
              <a:t>الدرس </a:t>
            </a:r>
            <a:r>
              <a:rPr lang="ar-DZ" smtClean="0"/>
              <a:t>الثاني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571612"/>
            <a:ext cx="7772400" cy="3239699"/>
          </a:xfrm>
        </p:spPr>
        <p:txBody>
          <a:bodyPr/>
          <a:lstStyle/>
          <a:p>
            <a:pPr algn="ctr"/>
            <a:r>
              <a:rPr lang="ar-DZ" sz="3600" b="1" dirty="0" smtClean="0"/>
              <a:t>المكونات المادية للحاسوب</a:t>
            </a:r>
          </a:p>
          <a:p>
            <a:pPr algn="ctr"/>
            <a:r>
              <a:rPr lang="ar-DZ" sz="3600" b="1" dirty="0" smtClean="0"/>
              <a:t>من إعداد : الأستاذة </a:t>
            </a:r>
            <a:r>
              <a:rPr lang="ar-DZ" sz="3600" b="1" dirty="0" err="1" smtClean="0"/>
              <a:t>بوزيتون</a:t>
            </a:r>
            <a:r>
              <a:rPr lang="ar-DZ" sz="3600" b="1" dirty="0" smtClean="0"/>
              <a:t> ف.الزهراء</a:t>
            </a:r>
          </a:p>
          <a:p>
            <a:pPr algn="ctr"/>
            <a:r>
              <a:rPr lang="ar-DZ" sz="3600" b="1" dirty="0" smtClean="0"/>
              <a:t>الأفواج : السنة الأولى ليسانس </a:t>
            </a:r>
            <a:r>
              <a:rPr lang="ar-DZ" sz="3600" b="1" dirty="0" smtClean="0"/>
              <a:t>1 ,4,3,2</a:t>
            </a:r>
            <a:endParaRPr lang="ar-DZ" sz="3600" b="1" dirty="0" smtClean="0"/>
          </a:p>
          <a:p>
            <a:pPr algn="ctr"/>
            <a:r>
              <a:rPr lang="fr-FR" sz="3600" b="1" dirty="0" smtClean="0"/>
              <a:t>202</a:t>
            </a:r>
            <a:r>
              <a:rPr lang="ar-DZ" sz="3600" b="1" dirty="0" smtClean="0"/>
              <a:t>6</a:t>
            </a:r>
            <a:r>
              <a:rPr lang="fr-FR" sz="3600" b="1" dirty="0" smtClean="0"/>
              <a:t>/2025</a:t>
            </a:r>
            <a:r>
              <a:rPr lang="ar-DZ" sz="3600" b="1" dirty="0" smtClean="0"/>
              <a:t>السنة </a:t>
            </a:r>
            <a:r>
              <a:rPr lang="ar-DZ" sz="3600" b="1" dirty="0" smtClean="0"/>
              <a:t>الدراسية :</a:t>
            </a:r>
            <a:endParaRPr lang="fr-FR" sz="3600" dirty="0" smtClean="0"/>
          </a:p>
          <a:p>
            <a:pPr algn="ctr"/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تقنية تستخدم موجات لاسلكية ذات المدى القصير والذي لا یتجاوز مسافة ٠١ أمتار. ظھ</a:t>
            </a:r>
            <a:r>
              <a:rPr lang="ar-DZ" dirty="0" err="1" smtClean="0"/>
              <a:t>رت</a:t>
            </a:r>
            <a:r>
              <a:rPr lang="ar-DZ" dirty="0" smtClean="0"/>
              <a:t> ھ</a:t>
            </a:r>
            <a:r>
              <a:rPr lang="ar-DZ" dirty="0" err="1" smtClean="0"/>
              <a:t>ذه</a:t>
            </a:r>
            <a:r>
              <a:rPr lang="ar-DZ" dirty="0" smtClean="0"/>
              <a:t> التقنية لتستبدل طریقة التوصيل السلكية للأجھ</a:t>
            </a:r>
            <a:r>
              <a:rPr lang="ar-DZ" dirty="0" err="1" smtClean="0"/>
              <a:t>زة</a:t>
            </a:r>
            <a:r>
              <a:rPr lang="ar-DZ" dirty="0" smtClean="0"/>
              <a:t> الملحقة القریبة من </a:t>
            </a:r>
            <a:r>
              <a:rPr lang="ar-DZ" dirty="0" err="1" smtClean="0"/>
              <a:t>الج</a:t>
            </a:r>
            <a:r>
              <a:rPr lang="ar-DZ" dirty="0" smtClean="0"/>
              <a:t>ھ</a:t>
            </a:r>
            <a:r>
              <a:rPr lang="ar-DZ" dirty="0" err="1" smtClean="0"/>
              <a:t>از</a:t>
            </a:r>
            <a:r>
              <a:rPr lang="ar-DZ" dirty="0" smtClean="0"/>
              <a:t> الرئيسي، وتتوفر ھ</a:t>
            </a:r>
            <a:r>
              <a:rPr lang="ar-DZ" dirty="0" err="1" smtClean="0"/>
              <a:t>ذه</a:t>
            </a:r>
            <a:r>
              <a:rPr lang="ar-DZ" dirty="0" smtClean="0"/>
              <a:t> التقنية اليوم في أجھ</a:t>
            </a:r>
            <a:r>
              <a:rPr lang="ar-DZ" dirty="0" err="1" smtClean="0"/>
              <a:t>زة</a:t>
            </a:r>
            <a:r>
              <a:rPr lang="ar-DZ" dirty="0" smtClean="0"/>
              <a:t> الحاسب وملحقاتھا والھ</a:t>
            </a:r>
            <a:r>
              <a:rPr lang="ar-DZ" dirty="0" err="1" smtClean="0"/>
              <a:t>واتف</a:t>
            </a:r>
            <a:r>
              <a:rPr lang="ar-DZ" dirty="0" smtClean="0"/>
              <a:t> النقالة وغيرھا 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err="1" smtClean="0"/>
              <a:t>البلوتوث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تنقسم الذاكرة الرئيسية للحاسوب بشكل عام إلى عدة أنواع، فمنھا ما یستخدم بصورة مؤقتة مثل ذاكرة التداول العشوائي </a:t>
            </a:r>
            <a:r>
              <a:rPr lang="fr-FR" dirty="0" smtClean="0"/>
              <a:t>Memory Access </a:t>
            </a:r>
            <a:r>
              <a:rPr lang="fr-FR" dirty="0" err="1" smtClean="0"/>
              <a:t>Random</a:t>
            </a:r>
            <a:r>
              <a:rPr lang="fr-FR" dirty="0" smtClean="0"/>
              <a:t> </a:t>
            </a:r>
            <a:r>
              <a:rPr lang="ar-DZ" dirty="0" smtClean="0"/>
              <a:t>ومنھا ما یستخدم لتخزین البيانات والبرامج بصورة دائمة مثل ذاكرة القراءة فقط.</a:t>
            </a:r>
            <a:r>
              <a:rPr lang="fr-FR" dirty="0" smtClean="0"/>
              <a:t>Memory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Rea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الذاكرة الرئيسية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3571876"/>
            <a:ext cx="3857652" cy="1609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2876366"/>
          </a:xfrm>
        </p:spPr>
        <p:txBody>
          <a:bodyPr/>
          <a:lstStyle/>
          <a:p>
            <a:pPr algn="r" rtl="1"/>
            <a:r>
              <a:rPr lang="ar-DZ" dirty="0" smtClean="0"/>
              <a:t>عبارة عن مجموعة كبيرة من الأسلاك الدقيقة المثبتة على اللوحة الأم والتي تسمح بنقل البيانات بين أجزاء الحاسوب المختلفة.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خطوط النقل</a:t>
            </a:r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النظام الرئيسية على مجموعة من مشغلات ومحركات الأقراص المختلفة والتي ترتبط ارتباطاً تحتوي وحدة مباشرا باللوحة الأم عن طریق وصلات سلكية. ویتم تثبيت الوصلات الخاصة بمحركات الأقراص باللوحة </a:t>
            </a:r>
            <a:r>
              <a:rPr lang="ar-DZ" dirty="0" err="1" smtClean="0"/>
              <a:t>ً</a:t>
            </a:r>
            <a:r>
              <a:rPr lang="ar-DZ" dirty="0" smtClean="0"/>
              <a:t> الأم </a:t>
            </a:r>
            <a:r>
              <a:rPr lang="ar-DZ" dirty="0" err="1" smtClean="0"/>
              <a:t>بمقابس</a:t>
            </a:r>
            <a:r>
              <a:rPr lang="ar-DZ" dirty="0" smtClean="0"/>
              <a:t> خاصة لذلك، </a:t>
            </a:r>
            <a:r>
              <a:rPr lang="ar-DZ" dirty="0" err="1" smtClean="0"/>
              <a:t>ف</a:t>
            </a:r>
            <a:r>
              <a:rPr lang="ar-DZ" dirty="0" smtClean="0"/>
              <a:t>ھ</a:t>
            </a:r>
            <a:r>
              <a:rPr lang="ar-DZ" dirty="0" err="1" smtClean="0"/>
              <a:t>ناك</a:t>
            </a:r>
            <a:r>
              <a:rPr lang="ar-DZ" dirty="0" smtClean="0"/>
              <a:t> </a:t>
            </a:r>
            <a:r>
              <a:rPr lang="ar-DZ" dirty="0" err="1" smtClean="0"/>
              <a:t>مقبس</a:t>
            </a:r>
            <a:r>
              <a:rPr lang="ar-DZ" dirty="0" smtClean="0"/>
              <a:t> خاص لتوصيل القرص المرن </a:t>
            </a:r>
            <a:r>
              <a:rPr lang="fr-FR" dirty="0" smtClean="0"/>
              <a:t>drive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fr-FR" dirty="0" err="1" smtClean="0"/>
              <a:t>Floppy</a:t>
            </a:r>
            <a:r>
              <a:rPr lang="fr-FR" dirty="0" smtClean="0"/>
              <a:t> </a:t>
            </a:r>
            <a:r>
              <a:rPr lang="ar-DZ" dirty="0" err="1" smtClean="0"/>
              <a:t>ومقبسان</a:t>
            </a:r>
            <a:r>
              <a:rPr lang="ar-DZ" dirty="0" smtClean="0"/>
              <a:t> لتوصيل محركات الأقراص المدمجة مثل أقراص </a:t>
            </a:r>
            <a:r>
              <a:rPr lang="ar-DZ" dirty="0" err="1" smtClean="0"/>
              <a:t>الـ</a:t>
            </a:r>
            <a:r>
              <a:rPr lang="ar-DZ" dirty="0" smtClean="0"/>
              <a:t> </a:t>
            </a:r>
            <a:r>
              <a:rPr lang="fr-FR" dirty="0" smtClean="0"/>
              <a:t>ROM-CD </a:t>
            </a:r>
            <a:r>
              <a:rPr lang="ar-DZ" dirty="0" smtClean="0"/>
              <a:t>وأقراص </a:t>
            </a:r>
            <a:r>
              <a:rPr lang="ar-DZ" dirty="0" err="1" smtClean="0"/>
              <a:t>الـ</a:t>
            </a:r>
            <a:r>
              <a:rPr lang="ar-DZ" dirty="0" smtClean="0"/>
              <a:t> </a:t>
            </a:r>
            <a:r>
              <a:rPr lang="fr-FR" dirty="0" smtClean="0"/>
              <a:t>DVD </a:t>
            </a:r>
            <a:r>
              <a:rPr lang="ar-DZ" dirty="0" smtClean="0"/>
              <a:t>والأقراص الصلبة.</a:t>
            </a:r>
            <a:r>
              <a:rPr lang="ar-DZ" dirty="0" err="1" smtClean="0"/>
              <a:t>والأقر</a:t>
            </a:r>
            <a:r>
              <a:rPr lang="ar-DZ" dirty="0" smtClean="0"/>
              <a:t> </a:t>
            </a:r>
            <a:r>
              <a:rPr lang="ar-DZ" dirty="0" err="1" smtClean="0"/>
              <a:t>اص</a:t>
            </a:r>
            <a:r>
              <a:rPr lang="ar-DZ" dirty="0" smtClean="0"/>
              <a:t> الصلبة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محركات الأقراص</a:t>
            </a:r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5" y="1928802"/>
            <a:ext cx="6367906" cy="2772713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محركات الأقراص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2071678"/>
            <a:ext cx="4714908" cy="3034706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مجھز الطاقة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85720" y="2071678"/>
            <a:ext cx="8229600" cy="2733490"/>
          </a:xfrm>
        </p:spPr>
        <p:txBody>
          <a:bodyPr/>
          <a:lstStyle/>
          <a:p>
            <a:pPr algn="r" rtl="1"/>
            <a:r>
              <a:rPr lang="ar-DZ" dirty="0" smtClean="0"/>
              <a:t>لوحة المفاتيح</a:t>
            </a:r>
          </a:p>
          <a:p>
            <a:pPr algn="r" rtl="1"/>
            <a:r>
              <a:rPr lang="ar-DZ" dirty="0" smtClean="0"/>
              <a:t>الفأرة</a:t>
            </a:r>
          </a:p>
          <a:p>
            <a:pPr algn="r" rtl="1"/>
            <a:r>
              <a:rPr lang="ar-DZ" dirty="0" smtClean="0"/>
              <a:t>الميكروفون</a:t>
            </a:r>
          </a:p>
          <a:p>
            <a:pPr algn="r" rt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الإدخال</a:t>
            </a:r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2143140"/>
          </a:xfrm>
        </p:spPr>
        <p:txBody>
          <a:bodyPr/>
          <a:lstStyle/>
          <a:p>
            <a:pPr algn="r" rtl="1"/>
            <a:r>
              <a:rPr lang="ar-DZ" dirty="0" smtClean="0"/>
              <a:t>الشاشة</a:t>
            </a:r>
          </a:p>
          <a:p>
            <a:pPr algn="r" rtl="1"/>
            <a:r>
              <a:rPr lang="ar-DZ" dirty="0" smtClean="0"/>
              <a:t>الطابعة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الإخراج 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428728" y="1481329"/>
            <a:ext cx="6357982" cy="2662051"/>
          </a:xfrm>
        </p:spPr>
        <p:txBody>
          <a:bodyPr/>
          <a:lstStyle/>
          <a:p>
            <a:pPr algn="r" rtl="1"/>
            <a:r>
              <a:rPr lang="ar-DZ" dirty="0" smtClean="0"/>
              <a:t>محرك القرص الصلب</a:t>
            </a:r>
          </a:p>
          <a:p>
            <a:pPr algn="r" rtl="1"/>
            <a:r>
              <a:rPr lang="ar-DZ" dirty="0" smtClean="0"/>
              <a:t>الفلاش</a:t>
            </a:r>
          </a:p>
          <a:p>
            <a:pPr algn="r" rtl="1"/>
            <a:r>
              <a:rPr lang="fr-FR" dirty="0" smtClean="0"/>
              <a:t>Cd/dvd</a:t>
            </a:r>
            <a:r>
              <a:rPr lang="ar-DZ" dirty="0" smtClean="0"/>
              <a:t/>
            </a:r>
            <a:br>
              <a:rPr lang="ar-DZ" dirty="0" smtClean="0"/>
            </a:br>
            <a:r>
              <a:rPr lang="ar-DZ" dirty="0" smtClean="0"/>
              <a:t/>
            </a:r>
            <a:br>
              <a:rPr lang="ar-DZ" dirty="0" smtClean="0"/>
            </a:b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وحدات التخزين</a:t>
            </a:r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وحدة النظام الرئيسية للحاسوب الشخصي عادة ما تأخذ شكل صندوق بأحجام مختلفة، یحتوي على اللوحة </a:t>
            </a:r>
            <a:r>
              <a:rPr lang="ar-DZ" dirty="0" err="1" smtClean="0"/>
              <a:t>األم</a:t>
            </a:r>
            <a:r>
              <a:rPr lang="ar-DZ" dirty="0" smtClean="0"/>
              <a:t> </a:t>
            </a:r>
            <a:r>
              <a:rPr lang="fr-FR" dirty="0" err="1" smtClean="0"/>
              <a:t>Motherboard</a:t>
            </a:r>
            <a:r>
              <a:rPr lang="fr-FR" dirty="0" smtClean="0"/>
              <a:t> </a:t>
            </a:r>
            <a:r>
              <a:rPr lang="ar-DZ" dirty="0" smtClean="0"/>
              <a:t>التي تحتضن المعالج </a:t>
            </a:r>
            <a:r>
              <a:rPr lang="fr-FR" dirty="0" smtClean="0"/>
              <a:t>Processor </a:t>
            </a:r>
            <a:r>
              <a:rPr lang="ar-DZ" dirty="0" smtClean="0"/>
              <a:t>والذاكرة الرئيسية </a:t>
            </a:r>
            <a:r>
              <a:rPr lang="fr-FR" dirty="0" smtClean="0"/>
              <a:t>Storage Main ،</a:t>
            </a:r>
            <a:r>
              <a:rPr lang="ar-DZ" dirty="0" smtClean="0"/>
              <a:t>وخطوط توصيل البيانات </a:t>
            </a:r>
            <a:r>
              <a:rPr lang="fr-FR" dirty="0" err="1" smtClean="0"/>
              <a:t>Lines</a:t>
            </a:r>
            <a:r>
              <a:rPr lang="fr-FR" dirty="0" smtClean="0"/>
              <a:t> bus ،</a:t>
            </a:r>
            <a:r>
              <a:rPr lang="ar-DZ" dirty="0" smtClean="0"/>
              <a:t>ومنافذ </a:t>
            </a:r>
            <a:r>
              <a:rPr lang="ar-DZ" dirty="0" err="1" smtClean="0"/>
              <a:t>المدخلات</a:t>
            </a:r>
            <a:r>
              <a:rPr lang="ar-DZ" dirty="0" smtClean="0"/>
              <a:t> والمخرجات </a:t>
            </a:r>
            <a:r>
              <a:rPr lang="fr-FR" dirty="0" smtClean="0"/>
              <a:t>Ports Output/Input ،</a:t>
            </a:r>
            <a:r>
              <a:rPr lang="ar-DZ" dirty="0" smtClean="0"/>
              <a:t>وفتحات التوسعة </a:t>
            </a:r>
            <a:r>
              <a:rPr lang="fr-FR" dirty="0" smtClean="0"/>
              <a:t>Slots Expansion ،</a:t>
            </a:r>
            <a:r>
              <a:rPr lang="ar-DZ" dirty="0" err="1" smtClean="0"/>
              <a:t>باإلضافة</a:t>
            </a:r>
            <a:r>
              <a:rPr lang="ar-DZ" dirty="0" smtClean="0"/>
              <a:t> إلى </a:t>
            </a:r>
            <a:r>
              <a:rPr lang="ar-DZ" dirty="0" err="1" smtClean="0"/>
              <a:t>األج</a:t>
            </a:r>
            <a:r>
              <a:rPr lang="ar-DZ" dirty="0" smtClean="0"/>
              <a:t>ھ</a:t>
            </a:r>
            <a:r>
              <a:rPr lang="ar-DZ" dirty="0" err="1" smtClean="0"/>
              <a:t>زة</a:t>
            </a:r>
            <a:r>
              <a:rPr lang="ar-DZ" dirty="0" smtClean="0"/>
              <a:t> المختلفة </a:t>
            </a:r>
            <a:r>
              <a:rPr lang="ar-DZ" dirty="0" err="1" smtClean="0"/>
              <a:t>األخرى</a:t>
            </a:r>
            <a:r>
              <a:rPr lang="ar-DZ" dirty="0" smtClean="0"/>
              <a:t> كالقرص الصلب </a:t>
            </a:r>
            <a:r>
              <a:rPr lang="fr-FR" dirty="0" err="1" smtClean="0"/>
              <a:t>Disk</a:t>
            </a:r>
            <a:r>
              <a:rPr lang="fr-FR" dirty="0" smtClean="0"/>
              <a:t> Hard </a:t>
            </a:r>
            <a:r>
              <a:rPr lang="ar-DZ" dirty="0" smtClean="0"/>
              <a:t>ومحركات </a:t>
            </a:r>
            <a:r>
              <a:rPr lang="ar-DZ" dirty="0" err="1" smtClean="0"/>
              <a:t>األقراص</a:t>
            </a:r>
            <a:r>
              <a:rPr lang="ar-DZ" dirty="0" smtClean="0"/>
              <a:t> </a:t>
            </a:r>
            <a:r>
              <a:rPr lang="fr-FR" dirty="0" smtClean="0"/>
              <a:t>Drives </a:t>
            </a:r>
            <a:r>
              <a:rPr lang="fr-FR" dirty="0" err="1" smtClean="0"/>
              <a:t>Disk</a:t>
            </a:r>
            <a:r>
              <a:rPr lang="fr-FR" dirty="0" smtClean="0"/>
              <a:t> </a:t>
            </a:r>
            <a:r>
              <a:rPr lang="ar-DZ" dirty="0" smtClean="0"/>
              <a:t>ومزود الطاقة </a:t>
            </a:r>
            <a:r>
              <a:rPr lang="fr-FR" dirty="0" err="1" smtClean="0"/>
              <a:t>Supply</a:t>
            </a:r>
            <a:r>
              <a:rPr lang="fr-FR" dirty="0" smtClean="0"/>
              <a:t> Power </a:t>
            </a:r>
            <a:r>
              <a:rPr lang="ar-DZ" dirty="0" smtClean="0"/>
              <a:t>ومروحة التبرید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وحدة النظام الرئیسیة </a:t>
            </a:r>
            <a:r>
              <a:rPr lang="fr-FR" dirty="0" smtClean="0"/>
              <a:t>Unit System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ptur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1" y="1142984"/>
            <a:ext cx="7072362" cy="3739531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err="1" smtClean="0"/>
              <a:t>وأ</a:t>
            </a:r>
            <a:r>
              <a:rPr lang="ar-DZ" dirty="0" smtClean="0"/>
              <a:t>ھميتھا تكمن في ربط جميع وحدات اللوحة </a:t>
            </a:r>
            <a:r>
              <a:rPr lang="ar-DZ" dirty="0" err="1" smtClean="0"/>
              <a:t>األم</a:t>
            </a:r>
            <a:r>
              <a:rPr lang="ar-DZ" dirty="0" smtClean="0"/>
              <a:t> ھي الجزء </a:t>
            </a:r>
            <a:r>
              <a:rPr lang="ar-DZ" dirty="0" err="1" smtClean="0"/>
              <a:t>األكثر</a:t>
            </a:r>
            <a:r>
              <a:rPr lang="ar-DZ" dirty="0" smtClean="0"/>
              <a:t> أھ</a:t>
            </a:r>
            <a:r>
              <a:rPr lang="ar-DZ" dirty="0" err="1" smtClean="0"/>
              <a:t>مية</a:t>
            </a:r>
            <a:r>
              <a:rPr lang="ar-DZ" dirty="0" smtClean="0"/>
              <a:t> في وحدة النظام الرئيسية للحاسوب، الحاسوب.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اللوحة الأم 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3071810"/>
            <a:ext cx="4929221" cy="2410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یمثل المعالج </a:t>
            </a:r>
            <a:r>
              <a:rPr lang="ar-DZ" dirty="0" err="1" smtClean="0"/>
              <a:t>أ</a:t>
            </a:r>
            <a:r>
              <a:rPr lang="ar-DZ" dirty="0" smtClean="0"/>
              <a:t>ھم </a:t>
            </a:r>
            <a:r>
              <a:rPr lang="ar-DZ" dirty="0" err="1" smtClean="0"/>
              <a:t>م</a:t>
            </a:r>
            <a:r>
              <a:rPr lang="ar-DZ" dirty="0" smtClean="0"/>
              <a:t>كون داخل الحاسوب . ویتكون المعالج من شریحة من السليكون مغلفة ومثبتة على اللوحة الأم عن طریق </a:t>
            </a:r>
            <a:r>
              <a:rPr lang="ar-DZ" dirty="0" err="1" smtClean="0"/>
              <a:t>مقبس</a:t>
            </a:r>
            <a:r>
              <a:rPr lang="ar-DZ" dirty="0" smtClean="0"/>
              <a:t> تثبيت ليقوم باستقبال البيانات </a:t>
            </a:r>
            <a:r>
              <a:rPr lang="ar-DZ" dirty="0" err="1" smtClean="0"/>
              <a:t>ومعالجت</a:t>
            </a:r>
            <a:r>
              <a:rPr lang="ar-DZ" dirty="0" smtClean="0"/>
              <a:t>ھا ثم إرسال النتائج إلى الخارج أو تخزینھا .</a:t>
            </a:r>
          </a:p>
          <a:p>
            <a:pPr algn="r" rtl="1"/>
            <a:r>
              <a:rPr lang="ar-DZ" dirty="0" smtClean="0"/>
              <a:t>یتكون المعالج </a:t>
            </a:r>
            <a:r>
              <a:rPr lang="fr-FR" dirty="0" smtClean="0"/>
              <a:t>CPU </a:t>
            </a:r>
            <a:r>
              <a:rPr lang="ar-DZ" dirty="0" smtClean="0"/>
              <a:t>من :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وحدة التحكم </a:t>
            </a:r>
            <a:r>
              <a:rPr lang="fr-FR" dirty="0" smtClean="0"/>
              <a:t>Control Unit</a:t>
            </a:r>
            <a:endParaRPr lang="ar-DZ" dirty="0" smtClean="0"/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وحدة الحساب </a:t>
            </a:r>
            <a:r>
              <a:rPr lang="ar-DZ" dirty="0" err="1" smtClean="0"/>
              <a:t>و</a:t>
            </a:r>
            <a:r>
              <a:rPr lang="ar-DZ" dirty="0" smtClean="0"/>
              <a:t> المنطق</a:t>
            </a:r>
          </a:p>
          <a:p>
            <a:pPr algn="r" rtl="1">
              <a:buFont typeface="Wingdings" pitchFamily="2" charset="2"/>
              <a:buChar char="v"/>
            </a:pPr>
            <a:r>
              <a:rPr lang="ar-DZ" dirty="0" smtClean="0"/>
              <a:t>المسجلات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ar-DZ" dirty="0" smtClean="0"/>
              <a:t>المعالج </a:t>
            </a:r>
            <a:r>
              <a:rPr lang="fr-FR" dirty="0" smtClean="0"/>
              <a:t>Processor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3143248"/>
            <a:ext cx="2400635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وھي فتحات تمثل حلقة الوصل ما بين بطاقات التوسعة </a:t>
            </a:r>
            <a:r>
              <a:rPr lang="fr-FR" dirty="0" err="1" smtClean="0"/>
              <a:t>Motherboard</a:t>
            </a:r>
            <a:r>
              <a:rPr lang="fr-FR" dirty="0" smtClean="0"/>
              <a:t> </a:t>
            </a:r>
            <a:r>
              <a:rPr lang="ar-DZ" dirty="0" smtClean="0"/>
              <a:t>واللوحة الأم</a:t>
            </a:r>
            <a:r>
              <a:rPr lang="fr-FR" dirty="0" err="1" smtClean="0"/>
              <a:t>Cards</a:t>
            </a:r>
            <a:r>
              <a:rPr lang="fr-FR" dirty="0" smtClean="0"/>
              <a:t> Expansion </a:t>
            </a:r>
            <a:r>
              <a:rPr lang="ar-DZ" dirty="0" smtClean="0"/>
              <a:t>حيث تمكننا من إضافة بطاقات التوسعة للحاسوب وذلك لزیادة إمكانياتھا وقدراتھا. ولابد أن تكون بطاقات التوسعة متوافقة مع فتحات التوسعة التي توصل </a:t>
            </a:r>
            <a:r>
              <a:rPr lang="ar-DZ" dirty="0" err="1" smtClean="0"/>
              <a:t>ب</a:t>
            </a:r>
            <a:r>
              <a:rPr lang="ar-DZ" dirty="0" smtClean="0"/>
              <a:t>ھا .</a:t>
            </a:r>
          </a:p>
          <a:p>
            <a:pPr algn="r" rtl="1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فتحات التوسعة</a:t>
            </a:r>
            <a:endParaRPr lang="fr-FR" dirty="0"/>
          </a:p>
        </p:txBody>
      </p:sp>
      <p:pic>
        <p:nvPicPr>
          <p:cNvPr id="4" name="Image 3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786190"/>
            <a:ext cx="4071966" cy="171451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57158" y="1857364"/>
            <a:ext cx="8229600" cy="3090680"/>
          </a:xfrm>
        </p:spPr>
        <p:txBody>
          <a:bodyPr/>
          <a:lstStyle/>
          <a:p>
            <a:pPr algn="r" rtl="1"/>
            <a:r>
              <a:rPr lang="ar-DZ" dirty="0" smtClean="0"/>
              <a:t>كل وحدات الحاسوب تكون مرتبطة باللوحة الأم عن طریق المنافذ </a:t>
            </a:r>
            <a:r>
              <a:rPr lang="ar-DZ" dirty="0" err="1" smtClean="0"/>
              <a:t>والمقابس</a:t>
            </a:r>
            <a:r>
              <a:rPr lang="ar-DZ" dirty="0" smtClean="0"/>
              <a:t> المختلفة. والمتمثلة بالمنفذ التسلسلي </a:t>
            </a:r>
            <a:r>
              <a:rPr lang="fr-FR" dirty="0" smtClean="0"/>
              <a:t>Port Serial ،</a:t>
            </a:r>
            <a:r>
              <a:rPr lang="ar-DZ" dirty="0" smtClean="0"/>
              <a:t>المنفذ المتوازي </a:t>
            </a:r>
            <a:r>
              <a:rPr lang="fr-FR" dirty="0" smtClean="0"/>
              <a:t>Port </a:t>
            </a:r>
            <a:r>
              <a:rPr lang="fr-FR" dirty="0" err="1" smtClean="0"/>
              <a:t>Parallel</a:t>
            </a:r>
            <a:r>
              <a:rPr lang="fr-FR" dirty="0" smtClean="0"/>
              <a:t> ، </a:t>
            </a:r>
            <a:r>
              <a:rPr lang="ar-DZ" dirty="0" err="1" smtClean="0"/>
              <a:t>واج</a:t>
            </a:r>
            <a:r>
              <a:rPr lang="ar-DZ" dirty="0" smtClean="0"/>
              <a:t>ھ</a:t>
            </a:r>
            <a:r>
              <a:rPr lang="ar-DZ" dirty="0" err="1" smtClean="0"/>
              <a:t>ات</a:t>
            </a:r>
            <a:r>
              <a:rPr lang="fr-FR" dirty="0" smtClean="0"/>
              <a:t>IDE </a:t>
            </a:r>
            <a:r>
              <a:rPr lang="ar-DZ" dirty="0" smtClean="0"/>
              <a:t>الناقل التسلسلي العام </a:t>
            </a:r>
            <a:r>
              <a:rPr lang="fr-FR" dirty="0" smtClean="0"/>
              <a:t>USB </a:t>
            </a:r>
            <a:r>
              <a:rPr lang="ar-DZ" dirty="0" smtClean="0"/>
              <a:t>والخط الساخن </a:t>
            </a:r>
            <a:r>
              <a:rPr lang="fr-FR" dirty="0" err="1" smtClean="0"/>
              <a:t>FireWire</a:t>
            </a:r>
            <a:r>
              <a:rPr lang="fr-FR" dirty="0" smtClean="0"/>
              <a:t> .</a:t>
            </a:r>
            <a:endParaRPr lang="ar-DZ" dirty="0" smtClean="0"/>
          </a:p>
          <a:p>
            <a:pPr algn="r" rtl="1">
              <a:buNone/>
            </a:pPr>
            <a:r>
              <a:rPr lang="ar-DZ" dirty="0" smtClean="0"/>
              <a:t>    </a:t>
            </a:r>
          </a:p>
          <a:p>
            <a:pPr algn="r" rtl="1">
              <a:buNone/>
            </a:pPr>
            <a:r>
              <a:rPr lang="ar-DZ" dirty="0" smtClean="0"/>
              <a:t>    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المنافذ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dirty="0" smtClean="0"/>
              <a:t>المنفذ المتسلسل </a:t>
            </a:r>
            <a:r>
              <a:rPr lang="fr-FR" dirty="0" smtClean="0"/>
              <a:t>Port Serial </a:t>
            </a:r>
            <a:r>
              <a:rPr lang="ar-DZ" dirty="0" smtClean="0"/>
              <a:t> یستعمل في العادة لتوصيل الفأرة واستبدل بالوقت الحالي بمنفذ2/</a:t>
            </a:r>
            <a:r>
              <a:rPr lang="fr-FR" dirty="0" smtClean="0"/>
              <a:t>PS ، </a:t>
            </a:r>
            <a:r>
              <a:rPr lang="ar-DZ" dirty="0" smtClean="0"/>
              <a:t>فأغلب الأجھ</a:t>
            </a:r>
            <a:r>
              <a:rPr lang="ar-DZ" dirty="0" err="1" smtClean="0"/>
              <a:t>زة</a:t>
            </a:r>
            <a:r>
              <a:rPr lang="ar-DZ" dirty="0" smtClean="0"/>
              <a:t> الحدیثة تحتوي على منفذ 2/</a:t>
            </a:r>
            <a:r>
              <a:rPr lang="fr-FR" dirty="0" smtClean="0"/>
              <a:t>PS</a:t>
            </a:r>
            <a:r>
              <a:rPr lang="ar-DZ" dirty="0" smtClean="0"/>
              <a:t>بدًلا من المنفذ المتسلسل.</a:t>
            </a:r>
          </a:p>
          <a:p>
            <a:pPr algn="r" rtl="1"/>
            <a:r>
              <a:rPr lang="ar-DZ" dirty="0" smtClean="0"/>
              <a:t>المنفذ المتوازي </a:t>
            </a:r>
            <a:r>
              <a:rPr lang="fr-FR" dirty="0" smtClean="0"/>
              <a:t>Port </a:t>
            </a:r>
            <a:r>
              <a:rPr lang="fr-FR" dirty="0" err="1" smtClean="0"/>
              <a:t>Parallel</a:t>
            </a:r>
            <a:r>
              <a:rPr lang="fr-FR" dirty="0" smtClean="0"/>
              <a:t> </a:t>
            </a:r>
            <a:r>
              <a:rPr lang="ar-DZ" dirty="0" smtClean="0"/>
              <a:t>یستعمل </a:t>
            </a:r>
            <a:r>
              <a:rPr lang="ar-DZ" dirty="0" err="1" smtClean="0"/>
              <a:t>إلدخال</a:t>
            </a:r>
            <a:r>
              <a:rPr lang="ar-DZ" dirty="0" smtClean="0"/>
              <a:t> أو إخراج البيانات وتوصل </a:t>
            </a:r>
            <a:r>
              <a:rPr lang="ar-DZ" dirty="0" err="1" smtClean="0"/>
              <a:t>ب</a:t>
            </a:r>
            <a:r>
              <a:rPr lang="ar-DZ" dirty="0" smtClean="0"/>
              <a:t>ھ الطابعة. یتم من خلالھ نقل البيانات دفعة واحدة من خلال الناقل </a:t>
            </a:r>
            <a:r>
              <a:rPr lang="fr-FR" dirty="0" smtClean="0"/>
              <a:t>Bus </a:t>
            </a:r>
            <a:r>
              <a:rPr lang="ar-DZ" dirty="0" smtClean="0"/>
              <a:t>ولا یمكن أن یتجاوز طول كابل المنفذ المتوازي ثلاثة أمتار بسبب وجود تشویش داخلي. ویرمز إليھ في أنظمة التشغيل </a:t>
            </a:r>
            <a:r>
              <a:rPr lang="ar-DZ" dirty="0" err="1" smtClean="0"/>
              <a:t>بـ</a:t>
            </a:r>
            <a:r>
              <a:rPr lang="ar-DZ" dirty="0" smtClean="0"/>
              <a:t>.</a:t>
            </a:r>
            <a:r>
              <a:rPr lang="fr-FR" dirty="0" smtClean="0"/>
              <a:t>LPT2/L</a:t>
            </a:r>
            <a:endParaRPr lang="ar-DZ" dirty="0" smtClean="0"/>
          </a:p>
          <a:p>
            <a:pPr algn="r" rtl="1"/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أنواع المنافذ </a:t>
            </a: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أنواع المنافذ</a:t>
            </a:r>
            <a:endParaRPr lang="fr-FR" dirty="0"/>
          </a:p>
        </p:txBody>
      </p:sp>
      <p:pic>
        <p:nvPicPr>
          <p:cNvPr id="5" name="Espace réservé du contenu 4" descr="Captur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0430" y="1000108"/>
            <a:ext cx="4500594" cy="2896004"/>
          </a:xfrm>
        </p:spPr>
      </p:pic>
      <p:sp>
        <p:nvSpPr>
          <p:cNvPr id="6" name="Pentagone 5"/>
          <p:cNvSpPr/>
          <p:nvPr/>
        </p:nvSpPr>
        <p:spPr>
          <a:xfrm>
            <a:off x="785786" y="1428736"/>
            <a:ext cx="278608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متسلسل</a:t>
            </a:r>
            <a:endParaRPr lang="fr-FR" sz="4000" dirty="0"/>
          </a:p>
        </p:txBody>
      </p:sp>
      <p:sp>
        <p:nvSpPr>
          <p:cNvPr id="7" name="Pentagone 6"/>
          <p:cNvSpPr/>
          <p:nvPr/>
        </p:nvSpPr>
        <p:spPr>
          <a:xfrm>
            <a:off x="714348" y="2928934"/>
            <a:ext cx="2786082" cy="92869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sz="4000" dirty="0" smtClean="0"/>
              <a:t>متوازي</a:t>
            </a:r>
            <a:endParaRPr lang="fr-FR" sz="4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Rotond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Rotond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Rotond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125</TotalTime>
  <Words>508</Words>
  <PresentationFormat>Affichage à l'écran (4:3)</PresentationFormat>
  <Paragraphs>48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Rotonde</vt:lpstr>
      <vt:lpstr>الدرس الثاني</vt:lpstr>
      <vt:lpstr>وحدة النظام الرئیسیة Unit System</vt:lpstr>
      <vt:lpstr>Diapositive 3</vt:lpstr>
      <vt:lpstr>اللوحة الأم </vt:lpstr>
      <vt:lpstr>المعالج Processor</vt:lpstr>
      <vt:lpstr>فتحات التوسعة</vt:lpstr>
      <vt:lpstr>المنافذ</vt:lpstr>
      <vt:lpstr>أنواع المنافذ </vt:lpstr>
      <vt:lpstr>أنواع المنافذ</vt:lpstr>
      <vt:lpstr>البلوتوث</vt:lpstr>
      <vt:lpstr>الذاكرة الرئيسية</vt:lpstr>
      <vt:lpstr>خطوط النقل</vt:lpstr>
      <vt:lpstr>محركات الأقراص</vt:lpstr>
      <vt:lpstr>محركات الأقراص</vt:lpstr>
      <vt:lpstr>مجھز الطاقة</vt:lpstr>
      <vt:lpstr>وحدات الإدخال</vt:lpstr>
      <vt:lpstr>وحدات الإخراج </vt:lpstr>
      <vt:lpstr>وحدات التخزين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الثاني</dc:title>
  <dc:creator>apl</dc:creator>
  <cp:lastModifiedBy>apl</cp:lastModifiedBy>
  <cp:revision>12</cp:revision>
  <dcterms:created xsi:type="dcterms:W3CDTF">2024-05-04T08:21:59Z</dcterms:created>
  <dcterms:modified xsi:type="dcterms:W3CDTF">2025-12-07T17:06:31Z</dcterms:modified>
</cp:coreProperties>
</file>