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58400" cy="7772400"/>
  <p:notesSz cx="10058400" cy="7772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6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9049" y="676649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50" y="19812"/>
                </a:moveTo>
                <a:lnTo>
                  <a:pt x="8238750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50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1735" y="584701"/>
            <a:ext cx="153225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295" y="1855723"/>
            <a:ext cx="8227808" cy="4979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.inpg.fr/ICP/Hambourg99/VTH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cp.inpg.fr/ICP/Hambourg99/VTH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8345" y="893895"/>
            <a:ext cx="3995420" cy="8912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lang="fr-CA" sz="2200" spc="-70" dirty="0"/>
              <a:t>1</a:t>
            </a:r>
            <a:r>
              <a:rPr lang="fr-CA" sz="2200" spc="-70" baseline="30000" dirty="0"/>
              <a:t>ère</a:t>
            </a:r>
            <a:r>
              <a:rPr lang="fr-CA" sz="2200" spc="-70" dirty="0"/>
              <a:t> année groupe 3 et 4 </a:t>
            </a:r>
            <a:r>
              <a:rPr sz="2200" spc="-70" dirty="0"/>
              <a:t>–</a:t>
            </a:r>
            <a:r>
              <a:rPr sz="3200" spc="-120" dirty="0" err="1"/>
              <a:t>Phonétique</a:t>
            </a:r>
            <a:r>
              <a:rPr sz="3200" spc="-95" dirty="0"/>
              <a:t> Française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259582" y="5662573"/>
            <a:ext cx="5641975" cy="9269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algn="ctr">
              <a:lnSpc>
                <a:spcPts val="2180"/>
              </a:lnSpc>
              <a:spcBef>
                <a:spcPts val="155"/>
              </a:spcBef>
            </a:pPr>
            <a:r>
              <a:rPr lang="fr-CA" sz="1400" dirty="0" err="1">
                <a:latin typeface="Arial"/>
                <a:cs typeface="Arial"/>
              </a:rPr>
              <a:t>Lahlah</a:t>
            </a:r>
            <a:r>
              <a:rPr lang="fr-CA" sz="1400" dirty="0">
                <a:latin typeface="Arial"/>
                <a:cs typeface="Arial"/>
              </a:rPr>
              <a:t> </a:t>
            </a:r>
            <a:r>
              <a:rPr lang="fr-CA" sz="1400" dirty="0" err="1">
                <a:latin typeface="Arial"/>
                <a:cs typeface="Arial"/>
              </a:rPr>
              <a:t>Mouna</a:t>
            </a:r>
            <a:r>
              <a:rPr lang="fr-CA" sz="1400" dirty="0">
                <a:latin typeface="Arial"/>
                <a:cs typeface="Arial"/>
              </a:rPr>
              <a:t> </a:t>
            </a:r>
          </a:p>
          <a:p>
            <a:pPr marL="12700" marR="5080" algn="ctr">
              <a:lnSpc>
                <a:spcPts val="2180"/>
              </a:lnSpc>
              <a:spcBef>
                <a:spcPts val="155"/>
              </a:spcBef>
            </a:pPr>
            <a:r>
              <a:rPr sz="1400" spc="-5" dirty="0" err="1">
                <a:latin typeface="Arial"/>
                <a:cs typeface="Arial"/>
              </a:rPr>
              <a:t>mercredi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lang="fr-CA" sz="1400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h à 12h - Tel.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0</a:t>
            </a:r>
            <a:r>
              <a:rPr lang="fr-CA" sz="1400" spc="-5" dirty="0">
                <a:latin typeface="Arial"/>
                <a:cs typeface="Arial"/>
              </a:rPr>
              <a:t>5</a:t>
            </a:r>
            <a:r>
              <a:rPr sz="1400" spc="-5" dirty="0">
                <a:latin typeface="Arial"/>
                <a:cs typeface="Arial"/>
              </a:rPr>
              <a:t>-6</a:t>
            </a:r>
            <a:r>
              <a:rPr lang="fr-CA" sz="1400" spc="-5" dirty="0">
                <a:latin typeface="Arial"/>
                <a:cs typeface="Arial"/>
              </a:rPr>
              <a:t>0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lang="fr-CA" sz="1400" spc="-5" dirty="0">
                <a:latin typeface="Arial"/>
                <a:cs typeface="Arial"/>
              </a:rPr>
              <a:t>04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lang="fr-CA" sz="1400" spc="-5" dirty="0">
                <a:latin typeface="Arial"/>
                <a:cs typeface="Arial"/>
              </a:rPr>
              <a:t>56</a:t>
            </a:r>
            <a:r>
              <a:rPr sz="1400" spc="-5" dirty="0">
                <a:latin typeface="Arial"/>
                <a:cs typeface="Arial"/>
              </a:rPr>
              <a:t>  Courriel </a:t>
            </a:r>
            <a:r>
              <a:rPr sz="1400" spc="5" dirty="0">
                <a:latin typeface="Arial"/>
                <a:cs typeface="Arial"/>
              </a:rPr>
              <a:t>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lang="fr-CA" sz="1400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lahlahmouna@yahoo,fr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A26BFC-AE3D-46EE-8F58-DBCF6A30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2467232"/>
            <a:ext cx="3352801" cy="31173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F6860D-8825-410B-9713-F93172479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487552"/>
            <a:ext cx="2133598" cy="30970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812285"/>
            <a:ext cx="6934200" cy="1085215"/>
          </a:xfrm>
          <a:custGeom>
            <a:avLst/>
            <a:gdLst/>
            <a:ahLst/>
            <a:cxnLst/>
            <a:rect l="l" t="t" r="r" b="b"/>
            <a:pathLst>
              <a:path w="6934200" h="1085214">
                <a:moveTo>
                  <a:pt x="6934199" y="1085087"/>
                </a:moveTo>
                <a:lnTo>
                  <a:pt x="6934199" y="0"/>
                </a:lnTo>
                <a:lnTo>
                  <a:pt x="0" y="0"/>
                </a:lnTo>
                <a:lnTo>
                  <a:pt x="0" y="1085087"/>
                </a:lnTo>
                <a:lnTo>
                  <a:pt x="6934199" y="108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0962" y="811523"/>
            <a:ext cx="6934200" cy="10871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3355">
              <a:lnSpc>
                <a:spcPts val="3254"/>
              </a:lnSpc>
            </a:pPr>
            <a:r>
              <a:rPr sz="2800" b="1" spc="-45" dirty="0">
                <a:latin typeface="Arial"/>
                <a:cs typeface="Arial"/>
              </a:rPr>
              <a:t>Séance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2075814">
              <a:lnSpc>
                <a:spcPct val="100000"/>
              </a:lnSpc>
              <a:spcBef>
                <a:spcPts val="525"/>
              </a:spcBef>
            </a:pPr>
            <a:r>
              <a:rPr sz="2800" b="1" spc="10" dirty="0">
                <a:latin typeface="Arial"/>
                <a:cs typeface="Arial"/>
              </a:rPr>
              <a:t>4) </a:t>
            </a:r>
            <a:r>
              <a:rPr sz="2800" b="1" spc="-65" dirty="0">
                <a:latin typeface="Arial"/>
                <a:cs typeface="Arial"/>
              </a:rPr>
              <a:t>La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labialisation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501" y="2058924"/>
            <a:ext cx="8171815" cy="4897120"/>
          </a:xfrm>
          <a:custGeom>
            <a:avLst/>
            <a:gdLst/>
            <a:ahLst/>
            <a:cxnLst/>
            <a:rect l="l" t="t" r="r" b="b"/>
            <a:pathLst>
              <a:path w="8171815" h="4897120">
                <a:moveTo>
                  <a:pt x="8171694" y="4888992"/>
                </a:moveTo>
                <a:lnTo>
                  <a:pt x="8171694" y="18288"/>
                </a:lnTo>
                <a:lnTo>
                  <a:pt x="8170337" y="10929"/>
                </a:lnTo>
                <a:lnTo>
                  <a:pt x="8166550" y="5143"/>
                </a:lnTo>
                <a:lnTo>
                  <a:pt x="8160764" y="1357"/>
                </a:lnTo>
                <a:lnTo>
                  <a:pt x="8153406" y="0"/>
                </a:lnTo>
                <a:lnTo>
                  <a:pt x="18288" y="0"/>
                </a:lnTo>
                <a:lnTo>
                  <a:pt x="10929" y="1357"/>
                </a:lnTo>
                <a:lnTo>
                  <a:pt x="5143" y="5143"/>
                </a:lnTo>
                <a:lnTo>
                  <a:pt x="1357" y="10929"/>
                </a:lnTo>
                <a:lnTo>
                  <a:pt x="0" y="18288"/>
                </a:lnTo>
                <a:lnTo>
                  <a:pt x="0" y="4888992"/>
                </a:lnTo>
                <a:lnTo>
                  <a:pt x="7620" y="4896612"/>
                </a:lnTo>
                <a:lnTo>
                  <a:pt x="18288" y="4896612"/>
                </a:lnTo>
                <a:lnTo>
                  <a:pt x="18288" y="36576"/>
                </a:lnTo>
                <a:lnTo>
                  <a:pt x="35052" y="18288"/>
                </a:lnTo>
                <a:lnTo>
                  <a:pt x="35052" y="36576"/>
                </a:lnTo>
                <a:lnTo>
                  <a:pt x="8135118" y="36576"/>
                </a:lnTo>
                <a:lnTo>
                  <a:pt x="8135118" y="18288"/>
                </a:lnTo>
                <a:lnTo>
                  <a:pt x="8153406" y="36576"/>
                </a:lnTo>
                <a:lnTo>
                  <a:pt x="8153406" y="4896612"/>
                </a:lnTo>
                <a:lnTo>
                  <a:pt x="8164074" y="4896612"/>
                </a:lnTo>
                <a:lnTo>
                  <a:pt x="8171694" y="4888992"/>
                </a:lnTo>
                <a:close/>
              </a:path>
              <a:path w="8171815" h="4897120">
                <a:moveTo>
                  <a:pt x="35052" y="36576"/>
                </a:moveTo>
                <a:lnTo>
                  <a:pt x="35052" y="18288"/>
                </a:lnTo>
                <a:lnTo>
                  <a:pt x="18288" y="36576"/>
                </a:lnTo>
                <a:lnTo>
                  <a:pt x="35052" y="36576"/>
                </a:lnTo>
                <a:close/>
              </a:path>
              <a:path w="8171815" h="4897120">
                <a:moveTo>
                  <a:pt x="35052" y="4861560"/>
                </a:moveTo>
                <a:lnTo>
                  <a:pt x="35052" y="36576"/>
                </a:lnTo>
                <a:lnTo>
                  <a:pt x="18288" y="36576"/>
                </a:lnTo>
                <a:lnTo>
                  <a:pt x="18288" y="4861560"/>
                </a:lnTo>
                <a:lnTo>
                  <a:pt x="35052" y="4861560"/>
                </a:lnTo>
                <a:close/>
              </a:path>
              <a:path w="8171815" h="4897120">
                <a:moveTo>
                  <a:pt x="8153406" y="4861560"/>
                </a:moveTo>
                <a:lnTo>
                  <a:pt x="18288" y="4861560"/>
                </a:lnTo>
                <a:lnTo>
                  <a:pt x="35052" y="4879848"/>
                </a:lnTo>
                <a:lnTo>
                  <a:pt x="35052" y="4896612"/>
                </a:lnTo>
                <a:lnTo>
                  <a:pt x="8135118" y="4896612"/>
                </a:lnTo>
                <a:lnTo>
                  <a:pt x="8135118" y="4879848"/>
                </a:lnTo>
                <a:lnTo>
                  <a:pt x="8153406" y="4861560"/>
                </a:lnTo>
                <a:close/>
              </a:path>
              <a:path w="8171815" h="4897120">
                <a:moveTo>
                  <a:pt x="35052" y="4896612"/>
                </a:moveTo>
                <a:lnTo>
                  <a:pt x="35052" y="4879848"/>
                </a:lnTo>
                <a:lnTo>
                  <a:pt x="18288" y="4861560"/>
                </a:lnTo>
                <a:lnTo>
                  <a:pt x="18288" y="4896612"/>
                </a:lnTo>
                <a:lnTo>
                  <a:pt x="35052" y="4896612"/>
                </a:lnTo>
                <a:close/>
              </a:path>
              <a:path w="8171815" h="4897120">
                <a:moveTo>
                  <a:pt x="8153406" y="36576"/>
                </a:moveTo>
                <a:lnTo>
                  <a:pt x="8135118" y="18288"/>
                </a:lnTo>
                <a:lnTo>
                  <a:pt x="8135118" y="36576"/>
                </a:lnTo>
                <a:lnTo>
                  <a:pt x="8153406" y="36576"/>
                </a:lnTo>
                <a:close/>
              </a:path>
              <a:path w="8171815" h="4897120">
                <a:moveTo>
                  <a:pt x="8153406" y="4861560"/>
                </a:moveTo>
                <a:lnTo>
                  <a:pt x="8153406" y="36576"/>
                </a:lnTo>
                <a:lnTo>
                  <a:pt x="8135118" y="36576"/>
                </a:lnTo>
                <a:lnTo>
                  <a:pt x="8135118" y="4861560"/>
                </a:lnTo>
                <a:lnTo>
                  <a:pt x="8153406" y="4861560"/>
                </a:lnTo>
                <a:close/>
              </a:path>
              <a:path w="8171815" h="4897120">
                <a:moveTo>
                  <a:pt x="8153406" y="4896612"/>
                </a:moveTo>
                <a:lnTo>
                  <a:pt x="8153406" y="4861560"/>
                </a:lnTo>
                <a:lnTo>
                  <a:pt x="8135118" y="4879848"/>
                </a:lnTo>
                <a:lnTo>
                  <a:pt x="8135118" y="4896612"/>
                </a:lnTo>
                <a:lnTo>
                  <a:pt x="8153406" y="4896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2005" y="2101087"/>
            <a:ext cx="7983220" cy="213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Résonateur (labial) </a:t>
            </a:r>
            <a:r>
              <a:rPr sz="2000" spc="-10" dirty="0">
                <a:latin typeface="Arial"/>
                <a:cs typeface="Arial"/>
              </a:rPr>
              <a:t>formé </a:t>
            </a:r>
            <a:r>
              <a:rPr sz="2000" dirty="0">
                <a:latin typeface="Arial"/>
                <a:cs typeface="Arial"/>
              </a:rPr>
              <a:t>à </a:t>
            </a:r>
            <a:r>
              <a:rPr sz="2000" spc="-5" dirty="0">
                <a:latin typeface="Arial"/>
                <a:cs typeface="Arial"/>
              </a:rPr>
              <a:t>la sortie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résonateur buccal (lèvres </a:t>
            </a:r>
            <a:r>
              <a:rPr sz="2000" dirty="0">
                <a:latin typeface="Arial"/>
                <a:cs typeface="Arial"/>
              </a:rPr>
              <a:t>sont  projetées </a:t>
            </a:r>
            <a:r>
              <a:rPr sz="2000" spc="-5" dirty="0">
                <a:latin typeface="Arial"/>
                <a:cs typeface="Arial"/>
              </a:rPr>
              <a:t>vers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l’avant).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Le critère de </a:t>
            </a:r>
            <a:r>
              <a:rPr sz="2000" spc="-5" dirty="0">
                <a:latin typeface="Arial"/>
                <a:cs typeface="Arial"/>
              </a:rPr>
              <a:t>labialité </a:t>
            </a:r>
            <a:r>
              <a:rPr sz="2000" dirty="0">
                <a:latin typeface="Arial"/>
                <a:cs typeface="Arial"/>
              </a:rPr>
              <a:t>permet de distinguer </a:t>
            </a:r>
            <a:r>
              <a:rPr sz="2000" spc="-5" dirty="0">
                <a:latin typeface="Arial"/>
                <a:cs typeface="Arial"/>
              </a:rPr>
              <a:t>les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  <a:tab pos="5187950" algn="l"/>
                <a:tab pos="6204585" algn="l"/>
                <a:tab pos="6440805" algn="l"/>
                <a:tab pos="6905625" algn="l"/>
              </a:tabLst>
            </a:pPr>
            <a:r>
              <a:rPr sz="2000" spc="-5" dirty="0">
                <a:latin typeface="Arial"/>
                <a:cs typeface="Arial"/>
              </a:rPr>
              <a:t>voyelles labiales </a:t>
            </a:r>
            <a:r>
              <a:rPr sz="2000" dirty="0">
                <a:latin typeface="Arial"/>
                <a:cs typeface="Arial"/>
              </a:rPr>
              <a:t>(ou arrondies,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“rounded”)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	</a:t>
            </a:r>
            <a:r>
              <a:rPr sz="2000" spc="-370" dirty="0">
                <a:latin typeface="Arial"/>
                <a:cs typeface="Arial"/>
              </a:rPr>
              <a:t>/</a:t>
            </a:r>
            <a:r>
              <a:rPr sz="2000" spc="-370" dirty="0">
                <a:latin typeface="IPAexGothic"/>
                <a:cs typeface="IPAexGothic"/>
              </a:rPr>
              <a:t>yuoccœ˜	</a:t>
            </a:r>
            <a:r>
              <a:rPr sz="2000" spc="-1310" dirty="0">
                <a:latin typeface="IPAexGothic"/>
                <a:cs typeface="IPAexGothic"/>
              </a:rPr>
              <a:t>œ˜˜	</a:t>
            </a:r>
            <a:r>
              <a:rPr sz="2000" spc="-565" dirty="0">
                <a:latin typeface="IPAexGothic"/>
                <a:cs typeface="IPAexGothic"/>
              </a:rPr>
              <a:t>øɑɑ˜	</a:t>
            </a:r>
            <a:r>
              <a:rPr sz="2000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12700" marR="7620">
              <a:lnSpc>
                <a:spcPts val="2180"/>
              </a:lnSpc>
              <a:spcBef>
                <a:spcPts val="475"/>
              </a:spcBef>
              <a:buChar char="-"/>
              <a:tabLst>
                <a:tab pos="167005" algn="l"/>
                <a:tab pos="1351915" algn="l"/>
                <a:tab pos="2044064" algn="l"/>
                <a:tab pos="2357755" algn="l"/>
                <a:tab pos="3174365" algn="l"/>
                <a:tab pos="3810000" algn="l"/>
                <a:tab pos="4500245" algn="l"/>
                <a:tab pos="5896610" algn="l"/>
                <a:tab pos="6995159" algn="l"/>
              </a:tabLst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es	non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ab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es	(ou	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on	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	é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ée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	</a:t>
            </a:r>
            <a:r>
              <a:rPr sz="2000" spc="-15" dirty="0">
                <a:latin typeface="Arial"/>
                <a:cs typeface="Arial"/>
              </a:rPr>
              <a:t>é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é</a:t>
            </a:r>
            <a:r>
              <a:rPr sz="2000" dirty="0">
                <a:latin typeface="Arial"/>
                <a:cs typeface="Arial"/>
              </a:rPr>
              <a:t>es  </a:t>
            </a:r>
            <a:r>
              <a:rPr sz="2000" spc="-5" dirty="0">
                <a:latin typeface="Arial"/>
                <a:cs typeface="Arial"/>
              </a:rPr>
              <a:t>“unrounded”)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340" dirty="0">
                <a:latin typeface="Arial"/>
                <a:cs typeface="Arial"/>
              </a:rPr>
              <a:t>/</a:t>
            </a:r>
            <a:r>
              <a:rPr sz="2000" spc="-340" dirty="0">
                <a:latin typeface="IPAexGothic"/>
                <a:cs typeface="IPAexGothic"/>
              </a:rPr>
              <a:t>iecca˜	</a:t>
            </a:r>
            <a:r>
              <a:rPr sz="2000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693" y="6063485"/>
            <a:ext cx="819023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>
              <a:lnSpc>
                <a:spcPts val="229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Tendance </a:t>
            </a:r>
            <a:r>
              <a:rPr sz="2000" b="1" dirty="0">
                <a:latin typeface="Arial"/>
                <a:cs typeface="Arial"/>
              </a:rPr>
              <a:t>à </a:t>
            </a:r>
            <a:r>
              <a:rPr sz="2000" b="1" spc="-5" dirty="0">
                <a:latin typeface="Arial"/>
                <a:cs typeface="Arial"/>
              </a:rPr>
              <a:t>la </a:t>
            </a:r>
            <a:r>
              <a:rPr sz="2000" b="1" spc="-10" dirty="0">
                <a:latin typeface="Arial"/>
                <a:cs typeface="Arial"/>
              </a:rPr>
              <a:t>labialisation </a:t>
            </a:r>
            <a:r>
              <a:rPr sz="2000" b="1" dirty="0">
                <a:latin typeface="Arial"/>
                <a:cs typeface="Arial"/>
              </a:rPr>
              <a:t>en </a:t>
            </a:r>
            <a:r>
              <a:rPr sz="2000" b="1" spc="-5" dirty="0">
                <a:latin typeface="Arial"/>
                <a:cs typeface="Arial"/>
              </a:rPr>
              <a:t>Français </a:t>
            </a:r>
            <a:r>
              <a:rPr sz="2000" dirty="0">
                <a:latin typeface="Arial"/>
                <a:cs typeface="Arial"/>
              </a:rPr>
              <a:t>;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labialisation </a:t>
            </a:r>
            <a:r>
              <a:rPr sz="2000" spc="-5" dirty="0">
                <a:latin typeface="Arial"/>
                <a:cs typeface="Arial"/>
              </a:rPr>
              <a:t>est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plus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  <a:tabLst>
                <a:tab pos="4381500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000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marquée pour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série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vélaire </a:t>
            </a:r>
            <a:r>
              <a:rPr sz="2000" spc="-305" dirty="0">
                <a:latin typeface="Arial"/>
                <a:cs typeface="Arial"/>
              </a:rPr>
              <a:t>/</a:t>
            </a:r>
            <a:r>
              <a:rPr sz="2000" spc="-305" dirty="0">
                <a:latin typeface="IPAexGothic"/>
                <a:cs typeface="IPAexGothic"/>
              </a:rPr>
              <a:t>uocɑc˜	</a:t>
            </a:r>
            <a:r>
              <a:rPr sz="2000" spc="-775" dirty="0">
                <a:latin typeface="Arial"/>
                <a:cs typeface="Arial"/>
              </a:rPr>
              <a:t>/</a:t>
            </a:r>
            <a:r>
              <a:rPr sz="2000" spc="-775" dirty="0">
                <a:latin typeface="IPAexGothic"/>
                <a:cs typeface="IPAexGothic"/>
              </a:rPr>
              <a:t>˜</a:t>
            </a:r>
            <a:r>
              <a:rPr sz="2000" spc="5" dirty="0">
                <a:latin typeface="IPAexGothic"/>
                <a:cs typeface="IPAexGothic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56104" y="4110228"/>
            <a:ext cx="6032500" cy="1910080"/>
            <a:chOff x="2356104" y="4110228"/>
            <a:chExt cx="6032500" cy="1910080"/>
          </a:xfrm>
        </p:grpSpPr>
        <p:sp>
          <p:nvSpPr>
            <p:cNvPr id="8" name="object 8"/>
            <p:cNvSpPr/>
            <p:nvPr/>
          </p:nvSpPr>
          <p:spPr>
            <a:xfrm>
              <a:off x="5407152" y="4110228"/>
              <a:ext cx="2980944" cy="1909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5056" y="4715256"/>
              <a:ext cx="477520" cy="629920"/>
            </a:xfrm>
            <a:custGeom>
              <a:avLst/>
              <a:gdLst/>
              <a:ahLst/>
              <a:cxnLst/>
              <a:rect l="l" t="t" r="r" b="b"/>
              <a:pathLst>
                <a:path w="477520" h="629920">
                  <a:moveTo>
                    <a:pt x="477012" y="330708"/>
                  </a:moveTo>
                  <a:lnTo>
                    <a:pt x="477012" y="298704"/>
                  </a:lnTo>
                  <a:lnTo>
                    <a:pt x="472440" y="251460"/>
                  </a:lnTo>
                  <a:lnTo>
                    <a:pt x="458724" y="193548"/>
                  </a:lnTo>
                  <a:lnTo>
                    <a:pt x="435864" y="140208"/>
                  </a:lnTo>
                  <a:lnTo>
                    <a:pt x="408432" y="92964"/>
                  </a:lnTo>
                  <a:lnTo>
                    <a:pt x="373380" y="54864"/>
                  </a:lnTo>
                  <a:lnTo>
                    <a:pt x="362712" y="47244"/>
                  </a:lnTo>
                  <a:lnTo>
                    <a:pt x="353568" y="39624"/>
                  </a:lnTo>
                  <a:lnTo>
                    <a:pt x="342900" y="32004"/>
                  </a:lnTo>
                  <a:lnTo>
                    <a:pt x="321564" y="19812"/>
                  </a:lnTo>
                  <a:lnTo>
                    <a:pt x="309372" y="15240"/>
                  </a:lnTo>
                  <a:lnTo>
                    <a:pt x="298704" y="10668"/>
                  </a:lnTo>
                  <a:lnTo>
                    <a:pt x="286512" y="6096"/>
                  </a:lnTo>
                  <a:lnTo>
                    <a:pt x="275844" y="4572"/>
                  </a:lnTo>
                  <a:lnTo>
                    <a:pt x="263652" y="1524"/>
                  </a:lnTo>
                  <a:lnTo>
                    <a:pt x="251460" y="0"/>
                  </a:lnTo>
                  <a:lnTo>
                    <a:pt x="225552" y="0"/>
                  </a:lnTo>
                  <a:lnTo>
                    <a:pt x="213360" y="1524"/>
                  </a:lnTo>
                  <a:lnTo>
                    <a:pt x="201168" y="4572"/>
                  </a:lnTo>
                  <a:lnTo>
                    <a:pt x="190500" y="6096"/>
                  </a:lnTo>
                  <a:lnTo>
                    <a:pt x="134112" y="32004"/>
                  </a:lnTo>
                  <a:lnTo>
                    <a:pt x="114300" y="47244"/>
                  </a:lnTo>
                  <a:lnTo>
                    <a:pt x="103632" y="54864"/>
                  </a:lnTo>
                  <a:lnTo>
                    <a:pt x="68580" y="92964"/>
                  </a:lnTo>
                  <a:lnTo>
                    <a:pt x="41148" y="140208"/>
                  </a:lnTo>
                  <a:lnTo>
                    <a:pt x="18288" y="193548"/>
                  </a:lnTo>
                  <a:lnTo>
                    <a:pt x="4572" y="251460"/>
                  </a:lnTo>
                  <a:lnTo>
                    <a:pt x="0" y="298704"/>
                  </a:lnTo>
                  <a:lnTo>
                    <a:pt x="0" y="330708"/>
                  </a:lnTo>
                  <a:lnTo>
                    <a:pt x="4572" y="377952"/>
                  </a:lnTo>
                  <a:lnTo>
                    <a:pt x="10668" y="406908"/>
                  </a:lnTo>
                  <a:lnTo>
                    <a:pt x="18288" y="435864"/>
                  </a:lnTo>
                  <a:lnTo>
                    <a:pt x="19812" y="439782"/>
                  </a:lnTo>
                  <a:lnTo>
                    <a:pt x="19812" y="284988"/>
                  </a:lnTo>
                  <a:lnTo>
                    <a:pt x="28956" y="225552"/>
                  </a:lnTo>
                  <a:lnTo>
                    <a:pt x="28956" y="227076"/>
                  </a:lnTo>
                  <a:lnTo>
                    <a:pt x="36576" y="198120"/>
                  </a:lnTo>
                  <a:lnTo>
                    <a:pt x="36576" y="199644"/>
                  </a:lnTo>
                  <a:lnTo>
                    <a:pt x="45720" y="172212"/>
                  </a:lnTo>
                  <a:lnTo>
                    <a:pt x="45720" y="173736"/>
                  </a:lnTo>
                  <a:lnTo>
                    <a:pt x="57912" y="147828"/>
                  </a:lnTo>
                  <a:lnTo>
                    <a:pt x="57912" y="149352"/>
                  </a:lnTo>
                  <a:lnTo>
                    <a:pt x="70104" y="124968"/>
                  </a:lnTo>
                  <a:lnTo>
                    <a:pt x="70104" y="126492"/>
                  </a:lnTo>
                  <a:lnTo>
                    <a:pt x="83820" y="107289"/>
                  </a:lnTo>
                  <a:lnTo>
                    <a:pt x="83820" y="105156"/>
                  </a:lnTo>
                  <a:lnTo>
                    <a:pt x="100584" y="85344"/>
                  </a:lnTo>
                  <a:lnTo>
                    <a:pt x="100584" y="86868"/>
                  </a:lnTo>
                  <a:lnTo>
                    <a:pt x="117348" y="68580"/>
                  </a:lnTo>
                  <a:lnTo>
                    <a:pt x="126492" y="60960"/>
                  </a:lnTo>
                  <a:lnTo>
                    <a:pt x="134112" y="55880"/>
                  </a:lnTo>
                  <a:lnTo>
                    <a:pt x="134112" y="54864"/>
                  </a:lnTo>
                  <a:lnTo>
                    <a:pt x="144780" y="47244"/>
                  </a:lnTo>
                  <a:lnTo>
                    <a:pt x="144780" y="48768"/>
                  </a:lnTo>
                  <a:lnTo>
                    <a:pt x="153924" y="42672"/>
                  </a:lnTo>
                  <a:lnTo>
                    <a:pt x="163068" y="37446"/>
                  </a:lnTo>
                  <a:lnTo>
                    <a:pt x="163068" y="36576"/>
                  </a:lnTo>
                  <a:lnTo>
                    <a:pt x="173736" y="32004"/>
                  </a:lnTo>
                  <a:lnTo>
                    <a:pt x="205740" y="22860"/>
                  </a:lnTo>
                  <a:lnTo>
                    <a:pt x="227076" y="19812"/>
                  </a:lnTo>
                  <a:lnTo>
                    <a:pt x="249936" y="19812"/>
                  </a:lnTo>
                  <a:lnTo>
                    <a:pt x="303276" y="32004"/>
                  </a:lnTo>
                  <a:lnTo>
                    <a:pt x="332232" y="48768"/>
                  </a:lnTo>
                  <a:lnTo>
                    <a:pt x="332232" y="47244"/>
                  </a:lnTo>
                  <a:lnTo>
                    <a:pt x="341376" y="54864"/>
                  </a:lnTo>
                  <a:lnTo>
                    <a:pt x="350520" y="60960"/>
                  </a:lnTo>
                  <a:lnTo>
                    <a:pt x="359664" y="68580"/>
                  </a:lnTo>
                  <a:lnTo>
                    <a:pt x="376428" y="86868"/>
                  </a:lnTo>
                  <a:lnTo>
                    <a:pt x="376428" y="85344"/>
                  </a:lnTo>
                  <a:lnTo>
                    <a:pt x="393192" y="105156"/>
                  </a:lnTo>
                  <a:lnTo>
                    <a:pt x="393192" y="107289"/>
                  </a:lnTo>
                  <a:lnTo>
                    <a:pt x="406908" y="126492"/>
                  </a:lnTo>
                  <a:lnTo>
                    <a:pt x="406908" y="124968"/>
                  </a:lnTo>
                  <a:lnTo>
                    <a:pt x="419100" y="149352"/>
                  </a:lnTo>
                  <a:lnTo>
                    <a:pt x="419100" y="147828"/>
                  </a:lnTo>
                  <a:lnTo>
                    <a:pt x="431292" y="173736"/>
                  </a:lnTo>
                  <a:lnTo>
                    <a:pt x="431292" y="176130"/>
                  </a:lnTo>
                  <a:lnTo>
                    <a:pt x="440436" y="199644"/>
                  </a:lnTo>
                  <a:lnTo>
                    <a:pt x="440436" y="198120"/>
                  </a:lnTo>
                  <a:lnTo>
                    <a:pt x="448056" y="227076"/>
                  </a:lnTo>
                  <a:lnTo>
                    <a:pt x="448056" y="225552"/>
                  </a:lnTo>
                  <a:lnTo>
                    <a:pt x="452628" y="254508"/>
                  </a:lnTo>
                  <a:lnTo>
                    <a:pt x="455676" y="284988"/>
                  </a:lnTo>
                  <a:lnTo>
                    <a:pt x="455676" y="283464"/>
                  </a:lnTo>
                  <a:lnTo>
                    <a:pt x="457200" y="300228"/>
                  </a:lnTo>
                  <a:lnTo>
                    <a:pt x="457200" y="439782"/>
                  </a:lnTo>
                  <a:lnTo>
                    <a:pt x="458724" y="435864"/>
                  </a:lnTo>
                  <a:lnTo>
                    <a:pt x="466344" y="406908"/>
                  </a:lnTo>
                  <a:lnTo>
                    <a:pt x="472440" y="377952"/>
                  </a:lnTo>
                  <a:lnTo>
                    <a:pt x="477012" y="330708"/>
                  </a:lnTo>
                  <a:close/>
                </a:path>
                <a:path w="477520" h="629920">
                  <a:moveTo>
                    <a:pt x="85344" y="524256"/>
                  </a:moveTo>
                  <a:lnTo>
                    <a:pt x="70104" y="502920"/>
                  </a:lnTo>
                  <a:lnTo>
                    <a:pt x="70104" y="504444"/>
                  </a:lnTo>
                  <a:lnTo>
                    <a:pt x="57912" y="480060"/>
                  </a:lnTo>
                  <a:lnTo>
                    <a:pt x="57912" y="481584"/>
                  </a:lnTo>
                  <a:lnTo>
                    <a:pt x="45720" y="455676"/>
                  </a:lnTo>
                  <a:lnTo>
                    <a:pt x="45720" y="457200"/>
                  </a:lnTo>
                  <a:lnTo>
                    <a:pt x="36576" y="429768"/>
                  </a:lnTo>
                  <a:lnTo>
                    <a:pt x="36576" y="431292"/>
                  </a:lnTo>
                  <a:lnTo>
                    <a:pt x="28956" y="402336"/>
                  </a:lnTo>
                  <a:lnTo>
                    <a:pt x="28956" y="403860"/>
                  </a:lnTo>
                  <a:lnTo>
                    <a:pt x="19812" y="344424"/>
                  </a:lnTo>
                  <a:lnTo>
                    <a:pt x="19812" y="439782"/>
                  </a:lnTo>
                  <a:lnTo>
                    <a:pt x="41148" y="489204"/>
                  </a:lnTo>
                  <a:lnTo>
                    <a:pt x="68580" y="536448"/>
                  </a:lnTo>
                  <a:lnTo>
                    <a:pt x="83820" y="554458"/>
                  </a:lnTo>
                  <a:lnTo>
                    <a:pt x="83820" y="524256"/>
                  </a:lnTo>
                  <a:lnTo>
                    <a:pt x="85344" y="524256"/>
                  </a:lnTo>
                  <a:close/>
                </a:path>
                <a:path w="477520" h="629920">
                  <a:moveTo>
                    <a:pt x="85344" y="105156"/>
                  </a:moveTo>
                  <a:lnTo>
                    <a:pt x="83820" y="105156"/>
                  </a:lnTo>
                  <a:lnTo>
                    <a:pt x="83820" y="107289"/>
                  </a:lnTo>
                  <a:lnTo>
                    <a:pt x="85344" y="105156"/>
                  </a:lnTo>
                  <a:close/>
                </a:path>
                <a:path w="477520" h="629920">
                  <a:moveTo>
                    <a:pt x="135636" y="574548"/>
                  </a:moveTo>
                  <a:lnTo>
                    <a:pt x="126492" y="568452"/>
                  </a:lnTo>
                  <a:lnTo>
                    <a:pt x="117348" y="560832"/>
                  </a:lnTo>
                  <a:lnTo>
                    <a:pt x="100584" y="542544"/>
                  </a:lnTo>
                  <a:lnTo>
                    <a:pt x="100584" y="544068"/>
                  </a:lnTo>
                  <a:lnTo>
                    <a:pt x="83820" y="524256"/>
                  </a:lnTo>
                  <a:lnTo>
                    <a:pt x="83820" y="554458"/>
                  </a:lnTo>
                  <a:lnTo>
                    <a:pt x="85344" y="556260"/>
                  </a:lnTo>
                  <a:lnTo>
                    <a:pt x="103632" y="574548"/>
                  </a:lnTo>
                  <a:lnTo>
                    <a:pt x="114300" y="582168"/>
                  </a:lnTo>
                  <a:lnTo>
                    <a:pt x="123444" y="589788"/>
                  </a:lnTo>
                  <a:lnTo>
                    <a:pt x="134112" y="597408"/>
                  </a:lnTo>
                  <a:lnTo>
                    <a:pt x="134112" y="574548"/>
                  </a:lnTo>
                  <a:lnTo>
                    <a:pt x="135636" y="574548"/>
                  </a:lnTo>
                  <a:close/>
                </a:path>
                <a:path w="477520" h="629920">
                  <a:moveTo>
                    <a:pt x="135636" y="54864"/>
                  </a:moveTo>
                  <a:lnTo>
                    <a:pt x="134112" y="54864"/>
                  </a:lnTo>
                  <a:lnTo>
                    <a:pt x="134112" y="55880"/>
                  </a:lnTo>
                  <a:lnTo>
                    <a:pt x="135636" y="54864"/>
                  </a:lnTo>
                  <a:close/>
                </a:path>
                <a:path w="477520" h="629920">
                  <a:moveTo>
                    <a:pt x="164592" y="592836"/>
                  </a:moveTo>
                  <a:lnTo>
                    <a:pt x="153924" y="586740"/>
                  </a:lnTo>
                  <a:lnTo>
                    <a:pt x="144780" y="580644"/>
                  </a:lnTo>
                  <a:lnTo>
                    <a:pt x="144780" y="582168"/>
                  </a:lnTo>
                  <a:lnTo>
                    <a:pt x="134112" y="574548"/>
                  </a:lnTo>
                  <a:lnTo>
                    <a:pt x="134112" y="597408"/>
                  </a:lnTo>
                  <a:lnTo>
                    <a:pt x="155448" y="609600"/>
                  </a:lnTo>
                  <a:lnTo>
                    <a:pt x="163068" y="612865"/>
                  </a:lnTo>
                  <a:lnTo>
                    <a:pt x="163068" y="592836"/>
                  </a:lnTo>
                  <a:lnTo>
                    <a:pt x="164592" y="592836"/>
                  </a:lnTo>
                  <a:close/>
                </a:path>
                <a:path w="477520" h="629920">
                  <a:moveTo>
                    <a:pt x="164592" y="36576"/>
                  </a:moveTo>
                  <a:lnTo>
                    <a:pt x="163068" y="36576"/>
                  </a:lnTo>
                  <a:lnTo>
                    <a:pt x="163068" y="37446"/>
                  </a:lnTo>
                  <a:lnTo>
                    <a:pt x="164592" y="36576"/>
                  </a:lnTo>
                  <a:close/>
                </a:path>
                <a:path w="477520" h="629920">
                  <a:moveTo>
                    <a:pt x="393192" y="554458"/>
                  </a:moveTo>
                  <a:lnTo>
                    <a:pt x="393192" y="524256"/>
                  </a:lnTo>
                  <a:lnTo>
                    <a:pt x="376428" y="544068"/>
                  </a:lnTo>
                  <a:lnTo>
                    <a:pt x="376428" y="542544"/>
                  </a:lnTo>
                  <a:lnTo>
                    <a:pt x="359664" y="560832"/>
                  </a:lnTo>
                  <a:lnTo>
                    <a:pt x="350520" y="568452"/>
                  </a:lnTo>
                  <a:lnTo>
                    <a:pt x="341376" y="574548"/>
                  </a:lnTo>
                  <a:lnTo>
                    <a:pt x="332232" y="582168"/>
                  </a:lnTo>
                  <a:lnTo>
                    <a:pt x="332232" y="580644"/>
                  </a:lnTo>
                  <a:lnTo>
                    <a:pt x="323088" y="586740"/>
                  </a:lnTo>
                  <a:lnTo>
                    <a:pt x="312420" y="592836"/>
                  </a:lnTo>
                  <a:lnTo>
                    <a:pt x="303276" y="597408"/>
                  </a:lnTo>
                  <a:lnTo>
                    <a:pt x="271272" y="606552"/>
                  </a:lnTo>
                  <a:lnTo>
                    <a:pt x="249936" y="609600"/>
                  </a:lnTo>
                  <a:lnTo>
                    <a:pt x="227076" y="609600"/>
                  </a:lnTo>
                  <a:lnTo>
                    <a:pt x="205740" y="606552"/>
                  </a:lnTo>
                  <a:lnTo>
                    <a:pt x="173736" y="597408"/>
                  </a:lnTo>
                  <a:lnTo>
                    <a:pt x="163068" y="592836"/>
                  </a:lnTo>
                  <a:lnTo>
                    <a:pt x="163068" y="612865"/>
                  </a:lnTo>
                  <a:lnTo>
                    <a:pt x="166116" y="614172"/>
                  </a:lnTo>
                  <a:lnTo>
                    <a:pt x="178308" y="618744"/>
                  </a:lnTo>
                  <a:lnTo>
                    <a:pt x="190500" y="621792"/>
                  </a:lnTo>
                  <a:lnTo>
                    <a:pt x="201168" y="624840"/>
                  </a:lnTo>
                  <a:lnTo>
                    <a:pt x="213360" y="627888"/>
                  </a:lnTo>
                  <a:lnTo>
                    <a:pt x="225552" y="627888"/>
                  </a:lnTo>
                  <a:lnTo>
                    <a:pt x="237744" y="629412"/>
                  </a:lnTo>
                  <a:lnTo>
                    <a:pt x="251460" y="627888"/>
                  </a:lnTo>
                  <a:lnTo>
                    <a:pt x="263652" y="627888"/>
                  </a:lnTo>
                  <a:lnTo>
                    <a:pt x="275844" y="624840"/>
                  </a:lnTo>
                  <a:lnTo>
                    <a:pt x="286512" y="621792"/>
                  </a:lnTo>
                  <a:lnTo>
                    <a:pt x="298704" y="618744"/>
                  </a:lnTo>
                  <a:lnTo>
                    <a:pt x="309372" y="614172"/>
                  </a:lnTo>
                  <a:lnTo>
                    <a:pt x="321564" y="609600"/>
                  </a:lnTo>
                  <a:lnTo>
                    <a:pt x="342900" y="597408"/>
                  </a:lnTo>
                  <a:lnTo>
                    <a:pt x="353568" y="589788"/>
                  </a:lnTo>
                  <a:lnTo>
                    <a:pt x="362712" y="582168"/>
                  </a:lnTo>
                  <a:lnTo>
                    <a:pt x="373380" y="574548"/>
                  </a:lnTo>
                  <a:lnTo>
                    <a:pt x="391668" y="556260"/>
                  </a:lnTo>
                  <a:lnTo>
                    <a:pt x="393192" y="554458"/>
                  </a:lnTo>
                  <a:close/>
                </a:path>
                <a:path w="477520" h="629920">
                  <a:moveTo>
                    <a:pt x="393192" y="107289"/>
                  </a:moveTo>
                  <a:lnTo>
                    <a:pt x="393192" y="105156"/>
                  </a:lnTo>
                  <a:lnTo>
                    <a:pt x="391668" y="105156"/>
                  </a:lnTo>
                  <a:lnTo>
                    <a:pt x="393192" y="107289"/>
                  </a:lnTo>
                  <a:close/>
                </a:path>
                <a:path w="477520" h="629920">
                  <a:moveTo>
                    <a:pt x="431292" y="498348"/>
                  </a:moveTo>
                  <a:lnTo>
                    <a:pt x="431292" y="455676"/>
                  </a:lnTo>
                  <a:lnTo>
                    <a:pt x="419100" y="481584"/>
                  </a:lnTo>
                  <a:lnTo>
                    <a:pt x="419100" y="480060"/>
                  </a:lnTo>
                  <a:lnTo>
                    <a:pt x="406908" y="504444"/>
                  </a:lnTo>
                  <a:lnTo>
                    <a:pt x="406908" y="502920"/>
                  </a:lnTo>
                  <a:lnTo>
                    <a:pt x="391668" y="524256"/>
                  </a:lnTo>
                  <a:lnTo>
                    <a:pt x="393192" y="524256"/>
                  </a:lnTo>
                  <a:lnTo>
                    <a:pt x="393192" y="554458"/>
                  </a:lnTo>
                  <a:lnTo>
                    <a:pt x="408432" y="536448"/>
                  </a:lnTo>
                  <a:lnTo>
                    <a:pt x="423672" y="513588"/>
                  </a:lnTo>
                  <a:lnTo>
                    <a:pt x="431292" y="498348"/>
                  </a:lnTo>
                  <a:close/>
                </a:path>
                <a:path w="477520" h="629920">
                  <a:moveTo>
                    <a:pt x="431292" y="176130"/>
                  </a:moveTo>
                  <a:lnTo>
                    <a:pt x="431292" y="173736"/>
                  </a:lnTo>
                  <a:lnTo>
                    <a:pt x="429768" y="172212"/>
                  </a:lnTo>
                  <a:lnTo>
                    <a:pt x="431292" y="176130"/>
                  </a:lnTo>
                  <a:close/>
                </a:path>
                <a:path w="477520" h="629920">
                  <a:moveTo>
                    <a:pt x="457200" y="439782"/>
                  </a:moveTo>
                  <a:lnTo>
                    <a:pt x="457200" y="329184"/>
                  </a:lnTo>
                  <a:lnTo>
                    <a:pt x="455676" y="345948"/>
                  </a:lnTo>
                  <a:lnTo>
                    <a:pt x="455676" y="344424"/>
                  </a:lnTo>
                  <a:lnTo>
                    <a:pt x="452628" y="374904"/>
                  </a:lnTo>
                  <a:lnTo>
                    <a:pt x="448056" y="403860"/>
                  </a:lnTo>
                  <a:lnTo>
                    <a:pt x="448056" y="402336"/>
                  </a:lnTo>
                  <a:lnTo>
                    <a:pt x="440436" y="431292"/>
                  </a:lnTo>
                  <a:lnTo>
                    <a:pt x="440436" y="429768"/>
                  </a:lnTo>
                  <a:lnTo>
                    <a:pt x="429768" y="457200"/>
                  </a:lnTo>
                  <a:lnTo>
                    <a:pt x="431292" y="455676"/>
                  </a:lnTo>
                  <a:lnTo>
                    <a:pt x="431292" y="498348"/>
                  </a:lnTo>
                  <a:lnTo>
                    <a:pt x="435864" y="489204"/>
                  </a:lnTo>
                  <a:lnTo>
                    <a:pt x="448056" y="463296"/>
                  </a:lnTo>
                  <a:lnTo>
                    <a:pt x="457200" y="439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56104" y="4358640"/>
              <a:ext cx="2602992" cy="15148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76400" y="838193"/>
            <a:ext cx="6936105" cy="1087120"/>
            <a:chOff x="1676400" y="838193"/>
            <a:chExt cx="6936105" cy="1087120"/>
          </a:xfrm>
        </p:grpSpPr>
        <p:sp>
          <p:nvSpPr>
            <p:cNvPr id="4" name="object 4"/>
            <p:cNvSpPr/>
            <p:nvPr/>
          </p:nvSpPr>
          <p:spPr>
            <a:xfrm>
              <a:off x="1676400" y="838193"/>
              <a:ext cx="6934200" cy="1087120"/>
            </a:xfrm>
            <a:custGeom>
              <a:avLst/>
              <a:gdLst/>
              <a:ahLst/>
              <a:cxnLst/>
              <a:rect l="l" t="t" r="r" b="b"/>
              <a:pathLst>
                <a:path w="6934200" h="1087120">
                  <a:moveTo>
                    <a:pt x="6934199" y="1086611"/>
                  </a:moveTo>
                  <a:lnTo>
                    <a:pt x="6934199" y="0"/>
                  </a:lnTo>
                  <a:lnTo>
                    <a:pt x="0" y="0"/>
                  </a:lnTo>
                  <a:lnTo>
                    <a:pt x="0" y="1086611"/>
                  </a:lnTo>
                  <a:lnTo>
                    <a:pt x="6934199" y="10866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6400" y="838193"/>
              <a:ext cx="6936105" cy="1087120"/>
            </a:xfrm>
            <a:custGeom>
              <a:avLst/>
              <a:gdLst/>
              <a:ahLst/>
              <a:cxnLst/>
              <a:rect l="l" t="t" r="r" b="b"/>
              <a:pathLst>
                <a:path w="6936105" h="1087120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6936105" h="1087120">
                  <a:moveTo>
                    <a:pt x="6935724" y="1086618"/>
                  </a:moveTo>
                  <a:lnTo>
                    <a:pt x="6935724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6934200" y="1524"/>
                  </a:lnTo>
                  <a:lnTo>
                    <a:pt x="6934200" y="1086618"/>
                  </a:lnTo>
                  <a:lnTo>
                    <a:pt x="6935724" y="1086618"/>
                  </a:lnTo>
                  <a:close/>
                </a:path>
                <a:path w="6936105" h="1087120">
                  <a:moveTo>
                    <a:pt x="1524" y="1085094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1085094"/>
                  </a:lnTo>
                  <a:lnTo>
                    <a:pt x="1524" y="1085094"/>
                  </a:lnTo>
                  <a:close/>
                </a:path>
                <a:path w="6936105" h="1087120">
                  <a:moveTo>
                    <a:pt x="6934200" y="1086618"/>
                  </a:moveTo>
                  <a:lnTo>
                    <a:pt x="6934200" y="1085094"/>
                  </a:lnTo>
                  <a:lnTo>
                    <a:pt x="0" y="1085094"/>
                  </a:lnTo>
                  <a:lnTo>
                    <a:pt x="1524" y="1086618"/>
                  </a:lnTo>
                  <a:lnTo>
                    <a:pt x="6934200" y="1086618"/>
                  </a:lnTo>
                  <a:close/>
                </a:path>
                <a:path w="6936105" h="1087120">
                  <a:moveTo>
                    <a:pt x="1524" y="1086618"/>
                  </a:moveTo>
                  <a:lnTo>
                    <a:pt x="0" y="1085094"/>
                  </a:lnTo>
                  <a:lnTo>
                    <a:pt x="0" y="1086618"/>
                  </a:lnTo>
                  <a:lnTo>
                    <a:pt x="1524" y="1086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40903" y="745635"/>
            <a:ext cx="2807335" cy="10134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625"/>
              </a:spcBef>
            </a:pPr>
            <a:r>
              <a:rPr sz="2800" b="1" spc="-45" dirty="0">
                <a:latin typeface="Arial"/>
                <a:cs typeface="Arial"/>
              </a:rPr>
              <a:t>Séance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b="1" spc="10" dirty="0">
                <a:latin typeface="Arial"/>
                <a:cs typeface="Arial"/>
              </a:rPr>
              <a:t>4) </a:t>
            </a:r>
            <a:r>
              <a:rPr sz="2800" b="1" spc="-65" dirty="0">
                <a:latin typeface="Arial"/>
                <a:cs typeface="Arial"/>
              </a:rPr>
              <a:t>La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labialisation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1834" y="2210909"/>
            <a:ext cx="4154140" cy="4165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7070" y="6743189"/>
            <a:ext cx="3328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  <a:hlinkClick r:id="rId3"/>
              </a:rPr>
              <a:t>http://www.icp.inpg.fr/ICP/Hambourg99/VTH.html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36405" y="2210909"/>
            <a:ext cx="4186842" cy="4190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1029" y="6620255"/>
            <a:ext cx="93345" cy="20320"/>
          </a:xfrm>
          <a:custGeom>
            <a:avLst/>
            <a:gdLst/>
            <a:ahLst/>
            <a:cxnLst/>
            <a:rect l="l" t="t" r="r" b="b"/>
            <a:pathLst>
              <a:path w="93345" h="20320">
                <a:moveTo>
                  <a:pt x="0" y="19811"/>
                </a:moveTo>
                <a:lnTo>
                  <a:pt x="92963" y="19811"/>
                </a:lnTo>
                <a:lnTo>
                  <a:pt x="92963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4393" y="609593"/>
            <a:ext cx="8307705" cy="840105"/>
            <a:chOff x="914393" y="609593"/>
            <a:chExt cx="8307705" cy="840105"/>
          </a:xfrm>
        </p:grpSpPr>
        <p:sp>
          <p:nvSpPr>
            <p:cNvPr id="4" name="object 4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7" name="object 7"/>
          <p:cNvSpPr/>
          <p:nvPr/>
        </p:nvSpPr>
        <p:spPr>
          <a:xfrm>
            <a:off x="897629" y="1659636"/>
            <a:ext cx="8171815" cy="5476240"/>
          </a:xfrm>
          <a:custGeom>
            <a:avLst/>
            <a:gdLst/>
            <a:ahLst/>
            <a:cxnLst/>
            <a:rect l="l" t="t" r="r" b="b"/>
            <a:pathLst>
              <a:path w="8171815" h="5476240">
                <a:moveTo>
                  <a:pt x="8171694" y="5457444"/>
                </a:moveTo>
                <a:lnTo>
                  <a:pt x="8171694" y="7620"/>
                </a:lnTo>
                <a:lnTo>
                  <a:pt x="8164074" y="0"/>
                </a:lnTo>
                <a:lnTo>
                  <a:pt x="7620" y="0"/>
                </a:lnTo>
                <a:lnTo>
                  <a:pt x="0" y="7620"/>
                </a:lnTo>
                <a:lnTo>
                  <a:pt x="0" y="5468112"/>
                </a:lnTo>
                <a:lnTo>
                  <a:pt x="7620" y="5475732"/>
                </a:lnTo>
                <a:lnTo>
                  <a:pt x="16764" y="5475732"/>
                </a:lnTo>
                <a:lnTo>
                  <a:pt x="16764" y="35052"/>
                </a:lnTo>
                <a:lnTo>
                  <a:pt x="35052" y="16764"/>
                </a:lnTo>
                <a:lnTo>
                  <a:pt x="35052" y="35052"/>
                </a:lnTo>
                <a:lnTo>
                  <a:pt x="8135118" y="35052"/>
                </a:lnTo>
                <a:lnTo>
                  <a:pt x="8135118" y="16764"/>
                </a:lnTo>
                <a:lnTo>
                  <a:pt x="8153406" y="35052"/>
                </a:lnTo>
                <a:lnTo>
                  <a:pt x="8153406" y="5475732"/>
                </a:lnTo>
                <a:lnTo>
                  <a:pt x="8160764" y="5474374"/>
                </a:lnTo>
                <a:lnTo>
                  <a:pt x="8166550" y="5470588"/>
                </a:lnTo>
                <a:lnTo>
                  <a:pt x="8170337" y="5464802"/>
                </a:lnTo>
                <a:lnTo>
                  <a:pt x="8171694" y="5457444"/>
                </a:lnTo>
                <a:close/>
              </a:path>
              <a:path w="8171815" h="5476240">
                <a:moveTo>
                  <a:pt x="35052" y="35052"/>
                </a:moveTo>
                <a:lnTo>
                  <a:pt x="35052" y="16764"/>
                </a:lnTo>
                <a:lnTo>
                  <a:pt x="16764" y="35052"/>
                </a:lnTo>
                <a:lnTo>
                  <a:pt x="35052" y="35052"/>
                </a:lnTo>
                <a:close/>
              </a:path>
              <a:path w="8171815" h="5476240">
                <a:moveTo>
                  <a:pt x="35052" y="5439156"/>
                </a:moveTo>
                <a:lnTo>
                  <a:pt x="35052" y="35052"/>
                </a:lnTo>
                <a:lnTo>
                  <a:pt x="16764" y="35052"/>
                </a:lnTo>
                <a:lnTo>
                  <a:pt x="16764" y="5439156"/>
                </a:lnTo>
                <a:lnTo>
                  <a:pt x="35052" y="5439156"/>
                </a:lnTo>
                <a:close/>
              </a:path>
              <a:path w="8171815" h="5476240">
                <a:moveTo>
                  <a:pt x="8153406" y="5439156"/>
                </a:moveTo>
                <a:lnTo>
                  <a:pt x="16764" y="5439156"/>
                </a:lnTo>
                <a:lnTo>
                  <a:pt x="35052" y="5457444"/>
                </a:lnTo>
                <a:lnTo>
                  <a:pt x="35052" y="5475732"/>
                </a:lnTo>
                <a:lnTo>
                  <a:pt x="8135118" y="5475732"/>
                </a:lnTo>
                <a:lnTo>
                  <a:pt x="8135118" y="5457444"/>
                </a:lnTo>
                <a:lnTo>
                  <a:pt x="8153406" y="5439156"/>
                </a:lnTo>
                <a:close/>
              </a:path>
              <a:path w="8171815" h="5476240">
                <a:moveTo>
                  <a:pt x="35052" y="5475732"/>
                </a:moveTo>
                <a:lnTo>
                  <a:pt x="35052" y="5457444"/>
                </a:lnTo>
                <a:lnTo>
                  <a:pt x="16764" y="5439156"/>
                </a:lnTo>
                <a:lnTo>
                  <a:pt x="16764" y="5475732"/>
                </a:lnTo>
                <a:lnTo>
                  <a:pt x="35052" y="5475732"/>
                </a:lnTo>
                <a:close/>
              </a:path>
              <a:path w="8171815" h="5476240">
                <a:moveTo>
                  <a:pt x="8153406" y="35052"/>
                </a:moveTo>
                <a:lnTo>
                  <a:pt x="8135118" y="16764"/>
                </a:lnTo>
                <a:lnTo>
                  <a:pt x="8135118" y="35052"/>
                </a:lnTo>
                <a:lnTo>
                  <a:pt x="8153406" y="35052"/>
                </a:lnTo>
                <a:close/>
              </a:path>
              <a:path w="8171815" h="5476240">
                <a:moveTo>
                  <a:pt x="8153406" y="5439156"/>
                </a:moveTo>
                <a:lnTo>
                  <a:pt x="8153406" y="35052"/>
                </a:lnTo>
                <a:lnTo>
                  <a:pt x="8135118" y="35052"/>
                </a:lnTo>
                <a:lnTo>
                  <a:pt x="8135118" y="5439156"/>
                </a:lnTo>
                <a:lnTo>
                  <a:pt x="8153406" y="5439156"/>
                </a:lnTo>
                <a:close/>
              </a:path>
              <a:path w="8171815" h="5476240">
                <a:moveTo>
                  <a:pt x="8153406" y="5475732"/>
                </a:moveTo>
                <a:lnTo>
                  <a:pt x="8153406" y="5439156"/>
                </a:lnTo>
                <a:lnTo>
                  <a:pt x="8135118" y="5457444"/>
                </a:lnTo>
                <a:lnTo>
                  <a:pt x="8135118" y="5475732"/>
                </a:lnTo>
                <a:lnTo>
                  <a:pt x="8153406" y="5475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3" y="1078477"/>
            <a:ext cx="7981950" cy="369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Arial"/>
                <a:cs typeface="Arial"/>
              </a:rPr>
              <a:t>5) </a:t>
            </a:r>
            <a:r>
              <a:rPr sz="2800" b="1" spc="-80" dirty="0">
                <a:latin typeface="Arial"/>
                <a:cs typeface="Arial"/>
              </a:rPr>
              <a:t>Représenter </a:t>
            </a:r>
            <a:r>
              <a:rPr sz="2800" b="1" spc="-90" dirty="0">
                <a:latin typeface="Arial"/>
                <a:cs typeface="Arial"/>
              </a:rPr>
              <a:t>les </a:t>
            </a:r>
            <a:r>
              <a:rPr sz="2800" b="1" spc="-114" dirty="0">
                <a:latin typeface="Arial"/>
                <a:cs typeface="Arial"/>
              </a:rPr>
              <a:t>voyelles </a:t>
            </a:r>
            <a:r>
              <a:rPr sz="2800" b="1" spc="-145" dirty="0">
                <a:latin typeface="Arial"/>
                <a:cs typeface="Arial"/>
              </a:rPr>
              <a:t>: </a:t>
            </a:r>
            <a:r>
              <a:rPr sz="2800" b="1" spc="-65" dirty="0">
                <a:latin typeface="Arial"/>
                <a:cs typeface="Arial"/>
              </a:rPr>
              <a:t>le </a:t>
            </a:r>
            <a:r>
              <a:rPr sz="2800" b="1" spc="-114" dirty="0">
                <a:latin typeface="Arial"/>
                <a:cs typeface="Arial"/>
              </a:rPr>
              <a:t>triangle</a:t>
            </a:r>
            <a:r>
              <a:rPr sz="2800" b="1" spc="22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vocalique</a:t>
            </a:r>
            <a:endParaRPr sz="28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1560"/>
              </a:spcBef>
            </a:pPr>
            <a:r>
              <a:rPr sz="1900" spc="-5" dirty="0">
                <a:latin typeface="Arial"/>
                <a:cs typeface="Arial"/>
              </a:rPr>
              <a:t>Le système </a:t>
            </a:r>
            <a:r>
              <a:rPr sz="1900" dirty="0">
                <a:latin typeface="Arial"/>
                <a:cs typeface="Arial"/>
              </a:rPr>
              <a:t>vocalique </a:t>
            </a:r>
            <a:r>
              <a:rPr sz="1900" spc="-5" dirty="0">
                <a:latin typeface="Arial"/>
                <a:cs typeface="Arial"/>
              </a:rPr>
              <a:t>de </a:t>
            </a:r>
            <a:r>
              <a:rPr sz="1900" dirty="0">
                <a:latin typeface="Arial"/>
                <a:cs typeface="Arial"/>
              </a:rPr>
              <a:t>nombreuses langues peut être </a:t>
            </a:r>
            <a:r>
              <a:rPr sz="1900" spc="-5" dirty="0">
                <a:latin typeface="Arial"/>
                <a:cs typeface="Arial"/>
              </a:rPr>
              <a:t>défini à </a:t>
            </a:r>
            <a:r>
              <a:rPr sz="1900" dirty="0">
                <a:latin typeface="Arial"/>
                <a:cs typeface="Arial"/>
              </a:rPr>
              <a:t>partir </a:t>
            </a:r>
            <a:r>
              <a:rPr sz="1900" spc="-5" dirty="0">
                <a:latin typeface="Arial"/>
                <a:cs typeface="Arial"/>
              </a:rPr>
              <a:t>des  </a:t>
            </a:r>
            <a:r>
              <a:rPr sz="1900" dirty="0">
                <a:latin typeface="Arial"/>
                <a:cs typeface="Arial"/>
              </a:rPr>
              <a:t>deux premiers </a:t>
            </a:r>
            <a:r>
              <a:rPr sz="1900" spc="-5" dirty="0">
                <a:latin typeface="Arial"/>
                <a:cs typeface="Arial"/>
              </a:rPr>
              <a:t>critères </a:t>
            </a:r>
            <a:r>
              <a:rPr sz="1900" dirty="0">
                <a:latin typeface="Arial"/>
                <a:cs typeface="Arial"/>
              </a:rPr>
              <a:t>cités </a:t>
            </a:r>
            <a:r>
              <a:rPr sz="1900" spc="-5" dirty="0">
                <a:latin typeface="Arial"/>
                <a:cs typeface="Arial"/>
              </a:rPr>
              <a:t>(</a:t>
            </a:r>
            <a:r>
              <a:rPr sz="1900" b="1" spc="-5" dirty="0">
                <a:latin typeface="Arial"/>
                <a:cs typeface="Arial"/>
              </a:rPr>
              <a:t>aperture </a:t>
            </a:r>
            <a:r>
              <a:rPr sz="1900" b="1" dirty="0">
                <a:latin typeface="Arial"/>
                <a:cs typeface="Arial"/>
              </a:rPr>
              <a:t>et </a:t>
            </a:r>
            <a:r>
              <a:rPr sz="1900" b="1" spc="-5" dirty="0">
                <a:latin typeface="Arial"/>
                <a:cs typeface="Arial"/>
              </a:rPr>
              <a:t>lieu d’articulation</a:t>
            </a:r>
            <a:r>
              <a:rPr sz="1900" spc="-5" dirty="0">
                <a:latin typeface="Arial"/>
                <a:cs typeface="Arial"/>
              </a:rPr>
              <a:t>), qui sont   </a:t>
            </a:r>
            <a:r>
              <a:rPr sz="1900" b="1" spc="-5" dirty="0">
                <a:latin typeface="Arial"/>
                <a:cs typeface="Arial"/>
              </a:rPr>
              <a:t>communs à la description </a:t>
            </a:r>
            <a:r>
              <a:rPr sz="1900" b="1" dirty="0">
                <a:latin typeface="Arial"/>
                <a:cs typeface="Arial"/>
              </a:rPr>
              <a:t>de </a:t>
            </a:r>
            <a:r>
              <a:rPr sz="1900" b="1" spc="-5" dirty="0">
                <a:latin typeface="Arial"/>
                <a:cs typeface="Arial"/>
              </a:rPr>
              <a:t>toutes les</a:t>
            </a:r>
            <a:r>
              <a:rPr sz="1900" b="1" spc="9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langues</a:t>
            </a:r>
            <a:r>
              <a:rPr sz="1900" spc="-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</a:pPr>
            <a:r>
              <a:rPr sz="1900" spc="-5" dirty="0">
                <a:latin typeface="Arial"/>
                <a:cs typeface="Arial"/>
              </a:rPr>
              <a:t>Les </a:t>
            </a:r>
            <a:r>
              <a:rPr sz="1900" b="1" spc="-5" dirty="0">
                <a:latin typeface="Arial"/>
                <a:cs typeface="Arial"/>
              </a:rPr>
              <a:t>voyelles cardinales </a:t>
            </a:r>
            <a:r>
              <a:rPr sz="1900" spc="-5" dirty="0">
                <a:latin typeface="Arial"/>
                <a:cs typeface="Arial"/>
              </a:rPr>
              <a:t>ont </a:t>
            </a:r>
            <a:r>
              <a:rPr sz="1900" dirty="0">
                <a:latin typeface="Arial"/>
                <a:cs typeface="Arial"/>
              </a:rPr>
              <a:t>pour fonction de </a:t>
            </a:r>
            <a:r>
              <a:rPr sz="1900" spc="-5" dirty="0">
                <a:latin typeface="Arial"/>
                <a:cs typeface="Arial"/>
              </a:rPr>
              <a:t>servir de </a:t>
            </a:r>
            <a:r>
              <a:rPr sz="1900" b="1" dirty="0">
                <a:latin typeface="Arial"/>
                <a:cs typeface="Arial"/>
              </a:rPr>
              <a:t>référence</a:t>
            </a:r>
            <a:r>
              <a:rPr sz="1900" dirty="0">
                <a:latin typeface="Arial"/>
                <a:cs typeface="Arial"/>
              </a:rPr>
              <a:t>, </a:t>
            </a:r>
            <a:r>
              <a:rPr sz="1900" spc="-5" dirty="0">
                <a:latin typeface="Arial"/>
                <a:cs typeface="Arial"/>
              </a:rPr>
              <a:t>de  </a:t>
            </a:r>
            <a:r>
              <a:rPr sz="1900" b="1" dirty="0">
                <a:latin typeface="Arial"/>
                <a:cs typeface="Arial"/>
              </a:rPr>
              <a:t>point de </a:t>
            </a:r>
            <a:r>
              <a:rPr sz="1900" b="1" spc="-5" dirty="0">
                <a:latin typeface="Arial"/>
                <a:cs typeface="Arial"/>
              </a:rPr>
              <a:t>comparaison </a:t>
            </a:r>
            <a:r>
              <a:rPr sz="1900" b="1" dirty="0">
                <a:latin typeface="Arial"/>
                <a:cs typeface="Arial"/>
              </a:rPr>
              <a:t>pour </a:t>
            </a:r>
            <a:r>
              <a:rPr sz="1900" b="1" spc="-5" dirty="0">
                <a:latin typeface="Arial"/>
                <a:cs typeface="Arial"/>
              </a:rPr>
              <a:t>la </a:t>
            </a:r>
            <a:r>
              <a:rPr sz="1900" b="1" dirty="0">
                <a:latin typeface="Arial"/>
                <a:cs typeface="Arial"/>
              </a:rPr>
              <a:t>description </a:t>
            </a:r>
            <a:r>
              <a:rPr sz="1900" b="1" spc="-5" dirty="0">
                <a:latin typeface="Arial"/>
                <a:cs typeface="Arial"/>
              </a:rPr>
              <a:t>et le </a:t>
            </a:r>
            <a:r>
              <a:rPr sz="1900" b="1" dirty="0">
                <a:latin typeface="Arial"/>
                <a:cs typeface="Arial"/>
              </a:rPr>
              <a:t>classement </a:t>
            </a:r>
            <a:r>
              <a:rPr sz="1900" b="1" spc="-5" dirty="0">
                <a:latin typeface="Arial"/>
                <a:cs typeface="Arial"/>
              </a:rPr>
              <a:t>des  réalisations </a:t>
            </a:r>
            <a:r>
              <a:rPr sz="1900" b="1" dirty="0">
                <a:latin typeface="Arial"/>
                <a:cs typeface="Arial"/>
              </a:rPr>
              <a:t>de </a:t>
            </a:r>
            <a:r>
              <a:rPr sz="1900" b="1" spc="-5" dirty="0">
                <a:latin typeface="Arial"/>
                <a:cs typeface="Arial"/>
              </a:rPr>
              <a:t>toutes les </a:t>
            </a:r>
            <a:r>
              <a:rPr sz="1900" b="1" dirty="0">
                <a:latin typeface="Arial"/>
                <a:cs typeface="Arial"/>
              </a:rPr>
              <a:t>langues du</a:t>
            </a:r>
            <a:r>
              <a:rPr sz="1900" b="1" spc="6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monde</a:t>
            </a:r>
            <a:r>
              <a:rPr sz="1900" spc="-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La pointe du triangle présente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b="1" spc="-5" dirty="0">
                <a:latin typeface="Arial"/>
                <a:cs typeface="Arial"/>
              </a:rPr>
              <a:t>voyelle </a:t>
            </a:r>
            <a:r>
              <a:rPr sz="1600" b="1" dirty="0">
                <a:latin typeface="Arial"/>
                <a:cs typeface="Arial"/>
              </a:rPr>
              <a:t>ouverte [a], </a:t>
            </a:r>
            <a:r>
              <a:rPr sz="1600" spc="-5" dirty="0">
                <a:latin typeface="Arial"/>
                <a:cs typeface="Arial"/>
              </a:rPr>
              <a:t>alors que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base présente les  </a:t>
            </a:r>
            <a:r>
              <a:rPr sz="1600" b="1" spc="-5" dirty="0">
                <a:latin typeface="Arial"/>
                <a:cs typeface="Arial"/>
              </a:rPr>
              <a:t>voyelles fermées </a:t>
            </a:r>
            <a:r>
              <a:rPr sz="1600" b="1" dirty="0">
                <a:latin typeface="Arial"/>
                <a:cs typeface="Arial"/>
              </a:rPr>
              <a:t>[I] </a:t>
            </a:r>
            <a:r>
              <a:rPr sz="1600" b="1" spc="-5" dirty="0">
                <a:latin typeface="Arial"/>
                <a:cs typeface="Arial"/>
              </a:rPr>
              <a:t>et [u]. </a:t>
            </a:r>
            <a:r>
              <a:rPr sz="1600" dirty="0">
                <a:latin typeface="Arial"/>
                <a:cs typeface="Arial"/>
              </a:rPr>
              <a:t>Entre </a:t>
            </a:r>
            <a:r>
              <a:rPr sz="1600" spc="-5" dirty="0">
                <a:latin typeface="Arial"/>
                <a:cs typeface="Arial"/>
              </a:rPr>
              <a:t>les extrémités du </a:t>
            </a:r>
            <a:r>
              <a:rPr sz="1600" dirty="0">
                <a:latin typeface="Arial"/>
                <a:cs typeface="Arial"/>
              </a:rPr>
              <a:t>triangle se </a:t>
            </a:r>
            <a:r>
              <a:rPr sz="1600" spc="-5" dirty="0">
                <a:latin typeface="Arial"/>
                <a:cs typeface="Arial"/>
              </a:rPr>
              <a:t>situent les </a:t>
            </a:r>
            <a:r>
              <a:rPr sz="1600" spc="-10" dirty="0">
                <a:latin typeface="Arial"/>
                <a:cs typeface="Arial"/>
              </a:rPr>
              <a:t>autres  </a:t>
            </a:r>
            <a:r>
              <a:rPr sz="1600" spc="-5" dirty="0">
                <a:latin typeface="Arial"/>
                <a:cs typeface="Arial"/>
              </a:rPr>
              <a:t>voyelles, notamment les voyelles mi-ouvertes et mi-fermées dans </a:t>
            </a:r>
            <a:r>
              <a:rPr sz="1600" dirty="0">
                <a:latin typeface="Arial"/>
                <a:cs typeface="Arial"/>
              </a:rPr>
              <a:t>le </a:t>
            </a:r>
            <a:r>
              <a:rPr sz="1600" spc="-5" dirty="0">
                <a:latin typeface="Arial"/>
                <a:cs typeface="Arial"/>
              </a:rPr>
              <a:t>cas du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Français.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43812" y="4870703"/>
            <a:ext cx="4253865" cy="1979930"/>
            <a:chOff x="1543812" y="4870703"/>
            <a:chExt cx="4253865" cy="1979930"/>
          </a:xfrm>
        </p:grpSpPr>
        <p:sp>
          <p:nvSpPr>
            <p:cNvPr id="10" name="object 10"/>
            <p:cNvSpPr/>
            <p:nvPr/>
          </p:nvSpPr>
          <p:spPr>
            <a:xfrm>
              <a:off x="1749552" y="4870703"/>
              <a:ext cx="1987295" cy="1979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3812" y="5093220"/>
              <a:ext cx="4253865" cy="1736089"/>
            </a:xfrm>
            <a:custGeom>
              <a:avLst/>
              <a:gdLst/>
              <a:ahLst/>
              <a:cxnLst/>
              <a:rect l="l" t="t" r="r" b="b"/>
              <a:pathLst>
                <a:path w="4253865" h="1736090">
                  <a:moveTo>
                    <a:pt x="115824" y="1485900"/>
                  </a:moveTo>
                  <a:lnTo>
                    <a:pt x="77698" y="1485900"/>
                  </a:lnTo>
                  <a:lnTo>
                    <a:pt x="76212" y="114300"/>
                  </a:lnTo>
                  <a:lnTo>
                    <a:pt x="114300" y="114300"/>
                  </a:lnTo>
                  <a:lnTo>
                    <a:pt x="56388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9598" y="1485900"/>
                  </a:lnTo>
                  <a:lnTo>
                    <a:pt x="1524" y="1485900"/>
                  </a:lnTo>
                  <a:lnTo>
                    <a:pt x="59436" y="1600200"/>
                  </a:lnTo>
                  <a:lnTo>
                    <a:pt x="77724" y="1563128"/>
                  </a:lnTo>
                  <a:lnTo>
                    <a:pt x="115824" y="1485900"/>
                  </a:lnTo>
                  <a:close/>
                </a:path>
                <a:path w="4253865" h="1736090">
                  <a:moveTo>
                    <a:pt x="2113788" y="1677924"/>
                  </a:moveTo>
                  <a:lnTo>
                    <a:pt x="1999488" y="1621536"/>
                  </a:lnTo>
                  <a:lnTo>
                    <a:pt x="1999488" y="1659610"/>
                  </a:lnTo>
                  <a:lnTo>
                    <a:pt x="2019300" y="1659636"/>
                  </a:lnTo>
                  <a:lnTo>
                    <a:pt x="381000" y="1658112"/>
                  </a:lnTo>
                  <a:lnTo>
                    <a:pt x="400812" y="1658124"/>
                  </a:lnTo>
                  <a:lnTo>
                    <a:pt x="400812" y="1620012"/>
                  </a:lnTo>
                  <a:lnTo>
                    <a:pt x="284988" y="1676400"/>
                  </a:lnTo>
                  <a:lnTo>
                    <a:pt x="381000" y="1724406"/>
                  </a:lnTo>
                  <a:lnTo>
                    <a:pt x="400812" y="1734312"/>
                  </a:lnTo>
                  <a:lnTo>
                    <a:pt x="400812" y="1696237"/>
                  </a:lnTo>
                  <a:lnTo>
                    <a:pt x="1999488" y="1697723"/>
                  </a:lnTo>
                  <a:lnTo>
                    <a:pt x="1999488" y="1735836"/>
                  </a:lnTo>
                  <a:lnTo>
                    <a:pt x="2019300" y="1725790"/>
                  </a:lnTo>
                  <a:lnTo>
                    <a:pt x="2113788" y="1677924"/>
                  </a:lnTo>
                  <a:close/>
                </a:path>
                <a:path w="4253865" h="1736090">
                  <a:moveTo>
                    <a:pt x="4253484" y="411480"/>
                  </a:moveTo>
                  <a:lnTo>
                    <a:pt x="4242816" y="411480"/>
                  </a:lnTo>
                  <a:lnTo>
                    <a:pt x="4242816" y="420624"/>
                  </a:lnTo>
                  <a:lnTo>
                    <a:pt x="4242816" y="1144524"/>
                  </a:lnTo>
                  <a:lnTo>
                    <a:pt x="2348484" y="1144524"/>
                  </a:lnTo>
                  <a:lnTo>
                    <a:pt x="2348484" y="420624"/>
                  </a:lnTo>
                  <a:lnTo>
                    <a:pt x="4242816" y="420624"/>
                  </a:lnTo>
                  <a:lnTo>
                    <a:pt x="4242816" y="411480"/>
                  </a:lnTo>
                  <a:lnTo>
                    <a:pt x="2337816" y="411480"/>
                  </a:lnTo>
                  <a:lnTo>
                    <a:pt x="2337816" y="1153668"/>
                  </a:lnTo>
                  <a:lnTo>
                    <a:pt x="2342388" y="1153668"/>
                  </a:lnTo>
                  <a:lnTo>
                    <a:pt x="2348484" y="1153668"/>
                  </a:lnTo>
                  <a:lnTo>
                    <a:pt x="4242816" y="1153668"/>
                  </a:lnTo>
                  <a:lnTo>
                    <a:pt x="4247388" y="1153668"/>
                  </a:lnTo>
                  <a:lnTo>
                    <a:pt x="4253484" y="1153668"/>
                  </a:lnTo>
                  <a:lnTo>
                    <a:pt x="4253484" y="411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74666" y="5536181"/>
            <a:ext cx="15278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Arabe,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Esquimau,  Quechua, </a:t>
            </a:r>
            <a:r>
              <a:rPr sz="1400" b="1" spc="-10" dirty="0">
                <a:latin typeface="Arial"/>
                <a:cs typeface="Arial"/>
              </a:rPr>
              <a:t>Aranda  </a:t>
            </a:r>
            <a:r>
              <a:rPr sz="1400" b="1" spc="-5" dirty="0">
                <a:latin typeface="Arial"/>
                <a:cs typeface="Arial"/>
              </a:rPr>
              <a:t>(Australie)…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0" y="19811"/>
                </a:moveTo>
                <a:lnTo>
                  <a:pt x="76199" y="19811"/>
                </a:lnTo>
                <a:lnTo>
                  <a:pt x="76199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7229" y="6620255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0" y="19811"/>
                </a:moveTo>
                <a:lnTo>
                  <a:pt x="16763" y="19811"/>
                </a:lnTo>
                <a:lnTo>
                  <a:pt x="16763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4393" y="609593"/>
            <a:ext cx="8307705" cy="840105"/>
            <a:chOff x="914393" y="609593"/>
            <a:chExt cx="8307705" cy="840105"/>
          </a:xfrm>
        </p:grpSpPr>
        <p:sp>
          <p:nvSpPr>
            <p:cNvPr id="5" name="object 5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8" name="object 8"/>
          <p:cNvSpPr/>
          <p:nvPr/>
        </p:nvSpPr>
        <p:spPr>
          <a:xfrm>
            <a:off x="973829" y="1888236"/>
            <a:ext cx="8171815" cy="5064760"/>
          </a:xfrm>
          <a:custGeom>
            <a:avLst/>
            <a:gdLst/>
            <a:ahLst/>
            <a:cxnLst/>
            <a:rect l="l" t="t" r="r" b="b"/>
            <a:pathLst>
              <a:path w="8171815" h="5064759">
                <a:moveTo>
                  <a:pt x="8171694" y="5045964"/>
                </a:moveTo>
                <a:lnTo>
                  <a:pt x="8171694" y="7620"/>
                </a:lnTo>
                <a:lnTo>
                  <a:pt x="8164074" y="0"/>
                </a:lnTo>
                <a:lnTo>
                  <a:pt x="7620" y="0"/>
                </a:lnTo>
                <a:lnTo>
                  <a:pt x="0" y="7620"/>
                </a:lnTo>
                <a:lnTo>
                  <a:pt x="0" y="5056632"/>
                </a:lnTo>
                <a:lnTo>
                  <a:pt x="7620" y="5064252"/>
                </a:lnTo>
                <a:lnTo>
                  <a:pt x="16764" y="5064252"/>
                </a:lnTo>
                <a:lnTo>
                  <a:pt x="16764" y="35052"/>
                </a:lnTo>
                <a:lnTo>
                  <a:pt x="35052" y="16764"/>
                </a:lnTo>
                <a:lnTo>
                  <a:pt x="35052" y="35052"/>
                </a:lnTo>
                <a:lnTo>
                  <a:pt x="8135118" y="35052"/>
                </a:lnTo>
                <a:lnTo>
                  <a:pt x="8135118" y="16764"/>
                </a:lnTo>
                <a:lnTo>
                  <a:pt x="8153406" y="35052"/>
                </a:lnTo>
                <a:lnTo>
                  <a:pt x="8153406" y="5064252"/>
                </a:lnTo>
                <a:lnTo>
                  <a:pt x="8160764" y="5062894"/>
                </a:lnTo>
                <a:lnTo>
                  <a:pt x="8166550" y="5059108"/>
                </a:lnTo>
                <a:lnTo>
                  <a:pt x="8170337" y="5053322"/>
                </a:lnTo>
                <a:lnTo>
                  <a:pt x="8171694" y="5045964"/>
                </a:lnTo>
                <a:close/>
              </a:path>
              <a:path w="8171815" h="5064759">
                <a:moveTo>
                  <a:pt x="35052" y="35052"/>
                </a:moveTo>
                <a:lnTo>
                  <a:pt x="35052" y="16764"/>
                </a:lnTo>
                <a:lnTo>
                  <a:pt x="16764" y="35052"/>
                </a:lnTo>
                <a:lnTo>
                  <a:pt x="35052" y="35052"/>
                </a:lnTo>
                <a:close/>
              </a:path>
              <a:path w="8171815" h="5064759">
                <a:moveTo>
                  <a:pt x="35052" y="5029200"/>
                </a:moveTo>
                <a:lnTo>
                  <a:pt x="35052" y="35052"/>
                </a:lnTo>
                <a:lnTo>
                  <a:pt x="16764" y="35052"/>
                </a:lnTo>
                <a:lnTo>
                  <a:pt x="16764" y="5029200"/>
                </a:lnTo>
                <a:lnTo>
                  <a:pt x="35052" y="5029200"/>
                </a:lnTo>
                <a:close/>
              </a:path>
              <a:path w="8171815" h="5064759">
                <a:moveTo>
                  <a:pt x="8153406" y="5029200"/>
                </a:moveTo>
                <a:lnTo>
                  <a:pt x="16764" y="5029200"/>
                </a:lnTo>
                <a:lnTo>
                  <a:pt x="35052" y="5045964"/>
                </a:lnTo>
                <a:lnTo>
                  <a:pt x="35052" y="5064252"/>
                </a:lnTo>
                <a:lnTo>
                  <a:pt x="8135118" y="5064252"/>
                </a:lnTo>
                <a:lnTo>
                  <a:pt x="8135118" y="5045964"/>
                </a:lnTo>
                <a:lnTo>
                  <a:pt x="8153406" y="5029200"/>
                </a:lnTo>
                <a:close/>
              </a:path>
              <a:path w="8171815" h="5064759">
                <a:moveTo>
                  <a:pt x="35052" y="5064252"/>
                </a:moveTo>
                <a:lnTo>
                  <a:pt x="35052" y="5045964"/>
                </a:lnTo>
                <a:lnTo>
                  <a:pt x="16764" y="5029200"/>
                </a:lnTo>
                <a:lnTo>
                  <a:pt x="16764" y="5064252"/>
                </a:lnTo>
                <a:lnTo>
                  <a:pt x="35052" y="5064252"/>
                </a:lnTo>
                <a:close/>
              </a:path>
              <a:path w="8171815" h="5064759">
                <a:moveTo>
                  <a:pt x="8153406" y="35052"/>
                </a:moveTo>
                <a:lnTo>
                  <a:pt x="8135118" y="16764"/>
                </a:lnTo>
                <a:lnTo>
                  <a:pt x="8135118" y="35052"/>
                </a:lnTo>
                <a:lnTo>
                  <a:pt x="8153406" y="35052"/>
                </a:lnTo>
                <a:close/>
              </a:path>
              <a:path w="8171815" h="5064759">
                <a:moveTo>
                  <a:pt x="8153406" y="5029200"/>
                </a:moveTo>
                <a:lnTo>
                  <a:pt x="8153406" y="35052"/>
                </a:lnTo>
                <a:lnTo>
                  <a:pt x="8135118" y="35052"/>
                </a:lnTo>
                <a:lnTo>
                  <a:pt x="8135118" y="5029200"/>
                </a:lnTo>
                <a:lnTo>
                  <a:pt x="8153406" y="5029200"/>
                </a:lnTo>
                <a:close/>
              </a:path>
              <a:path w="8171815" h="5064759">
                <a:moveTo>
                  <a:pt x="8153406" y="5064252"/>
                </a:moveTo>
                <a:lnTo>
                  <a:pt x="8153406" y="5029200"/>
                </a:lnTo>
                <a:lnTo>
                  <a:pt x="8135118" y="5045964"/>
                </a:lnTo>
                <a:lnTo>
                  <a:pt x="8135118" y="5064252"/>
                </a:lnTo>
                <a:lnTo>
                  <a:pt x="8153406" y="5064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9333" y="1078477"/>
            <a:ext cx="7980680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Arial"/>
                <a:cs typeface="Arial"/>
              </a:rPr>
              <a:t>5) </a:t>
            </a:r>
            <a:r>
              <a:rPr sz="2800" b="1" spc="-80" dirty="0">
                <a:latin typeface="Arial"/>
                <a:cs typeface="Arial"/>
              </a:rPr>
              <a:t>Représenter </a:t>
            </a:r>
            <a:r>
              <a:rPr sz="2800" b="1" spc="-90" dirty="0">
                <a:latin typeface="Arial"/>
                <a:cs typeface="Arial"/>
              </a:rPr>
              <a:t>les </a:t>
            </a:r>
            <a:r>
              <a:rPr sz="2800" b="1" spc="-114" dirty="0">
                <a:latin typeface="Arial"/>
                <a:cs typeface="Arial"/>
              </a:rPr>
              <a:t>voyelles </a:t>
            </a:r>
            <a:r>
              <a:rPr sz="2800" b="1" spc="-145" dirty="0">
                <a:latin typeface="Arial"/>
                <a:cs typeface="Arial"/>
              </a:rPr>
              <a:t>: </a:t>
            </a:r>
            <a:r>
              <a:rPr sz="2800" b="1" spc="-65" dirty="0">
                <a:latin typeface="Arial"/>
                <a:cs typeface="Arial"/>
              </a:rPr>
              <a:t>le </a:t>
            </a:r>
            <a:r>
              <a:rPr sz="2800" b="1" spc="-60" dirty="0">
                <a:latin typeface="Arial"/>
                <a:cs typeface="Arial"/>
              </a:rPr>
              <a:t>trapèze</a:t>
            </a:r>
            <a:r>
              <a:rPr sz="2800" b="1" spc="18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vocalique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Il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est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juste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représenter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les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voyelles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sur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trapèze</a:t>
            </a:r>
            <a:r>
              <a:rPr sz="2000" b="1" spc="1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vocalique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(avec l’aperture </a:t>
            </a:r>
            <a:r>
              <a:rPr sz="2000" dirty="0">
                <a:latin typeface="Arial"/>
                <a:cs typeface="Arial"/>
              </a:rPr>
              <a:t>en abscisse et </a:t>
            </a:r>
            <a:r>
              <a:rPr sz="2000" spc="-5" dirty="0">
                <a:latin typeface="Arial"/>
                <a:cs typeface="Arial"/>
              </a:rPr>
              <a:t>le lieu 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ordonnée).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6104" y="2779775"/>
            <a:ext cx="5346191" cy="386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3" y="1888236"/>
            <a:ext cx="8231505" cy="4759960"/>
            <a:chOff x="914393" y="1888236"/>
            <a:chExt cx="8231505" cy="4759960"/>
          </a:xfrm>
        </p:grpSpPr>
        <p:sp>
          <p:nvSpPr>
            <p:cNvPr id="3" name="object 3"/>
            <p:cNvSpPr/>
            <p:nvPr/>
          </p:nvSpPr>
          <p:spPr>
            <a:xfrm>
              <a:off x="914387" y="1888248"/>
              <a:ext cx="8231505" cy="4759960"/>
            </a:xfrm>
            <a:custGeom>
              <a:avLst/>
              <a:gdLst/>
              <a:ahLst/>
              <a:cxnLst/>
              <a:rect l="l" t="t" r="r" b="b"/>
              <a:pathLst>
                <a:path w="8231505" h="4759959">
                  <a:moveTo>
                    <a:pt x="8231137" y="7620"/>
                  </a:moveTo>
                  <a:lnTo>
                    <a:pt x="8223517" y="0"/>
                  </a:lnTo>
                  <a:lnTo>
                    <a:pt x="8194561" y="0"/>
                  </a:lnTo>
                  <a:lnTo>
                    <a:pt x="8194561" y="35052"/>
                  </a:lnTo>
                  <a:lnTo>
                    <a:pt x="8194561" y="4724400"/>
                  </a:lnTo>
                  <a:lnTo>
                    <a:pt x="94488" y="4724400"/>
                  </a:lnTo>
                  <a:lnTo>
                    <a:pt x="94488" y="35052"/>
                  </a:lnTo>
                  <a:lnTo>
                    <a:pt x="8194561" y="35052"/>
                  </a:lnTo>
                  <a:lnTo>
                    <a:pt x="8194561" y="0"/>
                  </a:lnTo>
                  <a:lnTo>
                    <a:pt x="67056" y="0"/>
                  </a:lnTo>
                  <a:lnTo>
                    <a:pt x="59436" y="7620"/>
                  </a:lnTo>
                  <a:lnTo>
                    <a:pt x="59436" y="4732007"/>
                  </a:lnTo>
                  <a:lnTo>
                    <a:pt x="0" y="4732007"/>
                  </a:lnTo>
                  <a:lnTo>
                    <a:pt x="0" y="4751819"/>
                  </a:lnTo>
                  <a:lnTo>
                    <a:pt x="59436" y="4751819"/>
                  </a:lnTo>
                  <a:lnTo>
                    <a:pt x="67056" y="4759452"/>
                  </a:lnTo>
                  <a:lnTo>
                    <a:pt x="76200" y="4759452"/>
                  </a:lnTo>
                  <a:lnTo>
                    <a:pt x="94488" y="4759452"/>
                  </a:lnTo>
                  <a:lnTo>
                    <a:pt x="8194561" y="4759452"/>
                  </a:lnTo>
                  <a:lnTo>
                    <a:pt x="8212849" y="4759452"/>
                  </a:lnTo>
                  <a:lnTo>
                    <a:pt x="8220202" y="4758093"/>
                  </a:lnTo>
                  <a:lnTo>
                    <a:pt x="8225993" y="4754308"/>
                  </a:lnTo>
                  <a:lnTo>
                    <a:pt x="8227619" y="4751819"/>
                  </a:lnTo>
                  <a:lnTo>
                    <a:pt x="8229600" y="4751819"/>
                  </a:lnTo>
                  <a:lnTo>
                    <a:pt x="8229600" y="4748796"/>
                  </a:lnTo>
                  <a:lnTo>
                    <a:pt x="8229778" y="4748517"/>
                  </a:lnTo>
                  <a:lnTo>
                    <a:pt x="8231137" y="4741164"/>
                  </a:lnTo>
                  <a:lnTo>
                    <a:pt x="8231137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9303" y="2813304"/>
              <a:ext cx="3820667" cy="2951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7612" y="3124200"/>
              <a:ext cx="116205" cy="2667000"/>
            </a:xfrm>
            <a:custGeom>
              <a:avLst/>
              <a:gdLst/>
              <a:ahLst/>
              <a:cxnLst/>
              <a:rect l="l" t="t" r="r" b="b"/>
              <a:pathLst>
                <a:path w="116204" h="2667000">
                  <a:moveTo>
                    <a:pt x="114300" y="115824"/>
                  </a:moveTo>
                  <a:lnTo>
                    <a:pt x="56388" y="0"/>
                  </a:lnTo>
                  <a:lnTo>
                    <a:pt x="0" y="115824"/>
                  </a:lnTo>
                  <a:lnTo>
                    <a:pt x="38100" y="115824"/>
                  </a:lnTo>
                  <a:lnTo>
                    <a:pt x="38100" y="96012"/>
                  </a:lnTo>
                  <a:lnTo>
                    <a:pt x="76200" y="96012"/>
                  </a:lnTo>
                  <a:lnTo>
                    <a:pt x="76212" y="115824"/>
                  </a:lnTo>
                  <a:lnTo>
                    <a:pt x="114300" y="115824"/>
                  </a:lnTo>
                  <a:close/>
                </a:path>
                <a:path w="116204" h="2667000">
                  <a:moveTo>
                    <a:pt x="77724" y="2629929"/>
                  </a:moveTo>
                  <a:lnTo>
                    <a:pt x="77724" y="2572512"/>
                  </a:lnTo>
                  <a:lnTo>
                    <a:pt x="39624" y="2572512"/>
                  </a:lnTo>
                  <a:lnTo>
                    <a:pt x="39611" y="2552700"/>
                  </a:lnTo>
                  <a:lnTo>
                    <a:pt x="1524" y="2552700"/>
                  </a:lnTo>
                  <a:lnTo>
                    <a:pt x="59436" y="2667000"/>
                  </a:lnTo>
                  <a:lnTo>
                    <a:pt x="77724" y="2629929"/>
                  </a:lnTo>
                  <a:close/>
                </a:path>
                <a:path w="116204" h="2667000">
                  <a:moveTo>
                    <a:pt x="76212" y="115824"/>
                  </a:moveTo>
                  <a:lnTo>
                    <a:pt x="76200" y="96012"/>
                  </a:lnTo>
                  <a:lnTo>
                    <a:pt x="38100" y="96012"/>
                  </a:lnTo>
                  <a:lnTo>
                    <a:pt x="38112" y="115824"/>
                  </a:lnTo>
                  <a:lnTo>
                    <a:pt x="76212" y="115824"/>
                  </a:lnTo>
                  <a:close/>
                </a:path>
                <a:path w="116204" h="2667000">
                  <a:moveTo>
                    <a:pt x="38112" y="115824"/>
                  </a:moveTo>
                  <a:lnTo>
                    <a:pt x="38100" y="96012"/>
                  </a:lnTo>
                  <a:lnTo>
                    <a:pt x="38100" y="115824"/>
                  </a:lnTo>
                  <a:close/>
                </a:path>
                <a:path w="116204" h="2667000">
                  <a:moveTo>
                    <a:pt x="77711" y="2552700"/>
                  </a:moveTo>
                  <a:lnTo>
                    <a:pt x="76212" y="115824"/>
                  </a:lnTo>
                  <a:lnTo>
                    <a:pt x="38112" y="115824"/>
                  </a:lnTo>
                  <a:lnTo>
                    <a:pt x="39611" y="2552700"/>
                  </a:lnTo>
                  <a:lnTo>
                    <a:pt x="77711" y="2552700"/>
                  </a:lnTo>
                  <a:close/>
                </a:path>
                <a:path w="116204" h="2667000">
                  <a:moveTo>
                    <a:pt x="77724" y="2572512"/>
                  </a:moveTo>
                  <a:lnTo>
                    <a:pt x="77711" y="2552700"/>
                  </a:lnTo>
                  <a:lnTo>
                    <a:pt x="39611" y="2552700"/>
                  </a:lnTo>
                  <a:lnTo>
                    <a:pt x="39624" y="2572512"/>
                  </a:lnTo>
                  <a:lnTo>
                    <a:pt x="77724" y="2572512"/>
                  </a:lnTo>
                  <a:close/>
                </a:path>
                <a:path w="116204" h="2667000">
                  <a:moveTo>
                    <a:pt x="115824" y="2552700"/>
                  </a:moveTo>
                  <a:lnTo>
                    <a:pt x="77711" y="2552700"/>
                  </a:lnTo>
                  <a:lnTo>
                    <a:pt x="77724" y="2629929"/>
                  </a:lnTo>
                  <a:lnTo>
                    <a:pt x="115824" y="255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800" y="3304031"/>
              <a:ext cx="304800" cy="2338070"/>
            </a:xfrm>
            <a:custGeom>
              <a:avLst/>
              <a:gdLst/>
              <a:ahLst/>
              <a:cxnLst/>
              <a:rect l="l" t="t" r="r" b="b"/>
              <a:pathLst>
                <a:path w="304800" h="2338070">
                  <a:moveTo>
                    <a:pt x="304799" y="2337815"/>
                  </a:moveTo>
                  <a:lnTo>
                    <a:pt x="304799" y="0"/>
                  </a:lnTo>
                  <a:lnTo>
                    <a:pt x="0" y="0"/>
                  </a:lnTo>
                  <a:lnTo>
                    <a:pt x="0" y="2337815"/>
                  </a:lnTo>
                  <a:lnTo>
                    <a:pt x="304799" y="2337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2228" y="3299460"/>
              <a:ext cx="315595" cy="2346960"/>
            </a:xfrm>
            <a:custGeom>
              <a:avLst/>
              <a:gdLst/>
              <a:ahLst/>
              <a:cxnLst/>
              <a:rect l="l" t="t" r="r" b="b"/>
              <a:pathLst>
                <a:path w="315595" h="2346960">
                  <a:moveTo>
                    <a:pt x="315468" y="2346960"/>
                  </a:moveTo>
                  <a:lnTo>
                    <a:pt x="315468" y="0"/>
                  </a:lnTo>
                  <a:lnTo>
                    <a:pt x="0" y="0"/>
                  </a:lnTo>
                  <a:lnTo>
                    <a:pt x="0" y="2346960"/>
                  </a:lnTo>
                  <a:lnTo>
                    <a:pt x="4572" y="2346960"/>
                  </a:ln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304800" y="9144"/>
                  </a:lnTo>
                  <a:lnTo>
                    <a:pt x="304800" y="4572"/>
                  </a:lnTo>
                  <a:lnTo>
                    <a:pt x="309372" y="9144"/>
                  </a:lnTo>
                  <a:lnTo>
                    <a:pt x="309372" y="2346960"/>
                  </a:lnTo>
                  <a:lnTo>
                    <a:pt x="315468" y="2346960"/>
                  </a:lnTo>
                  <a:close/>
                </a:path>
                <a:path w="315595" h="2346960">
                  <a:moveTo>
                    <a:pt x="10668" y="9144"/>
                  </a:move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close/>
                </a:path>
                <a:path w="315595" h="2346960">
                  <a:moveTo>
                    <a:pt x="10668" y="2336292"/>
                  </a:moveTo>
                  <a:lnTo>
                    <a:pt x="10668" y="9144"/>
                  </a:lnTo>
                  <a:lnTo>
                    <a:pt x="4572" y="9144"/>
                  </a:lnTo>
                  <a:lnTo>
                    <a:pt x="4572" y="2336292"/>
                  </a:lnTo>
                  <a:lnTo>
                    <a:pt x="10668" y="2336292"/>
                  </a:lnTo>
                  <a:close/>
                </a:path>
                <a:path w="315595" h="2346960">
                  <a:moveTo>
                    <a:pt x="309372" y="2336292"/>
                  </a:moveTo>
                  <a:lnTo>
                    <a:pt x="4572" y="2336292"/>
                  </a:lnTo>
                  <a:lnTo>
                    <a:pt x="10668" y="2342388"/>
                  </a:lnTo>
                  <a:lnTo>
                    <a:pt x="10668" y="2346960"/>
                  </a:lnTo>
                  <a:lnTo>
                    <a:pt x="304800" y="2346960"/>
                  </a:lnTo>
                  <a:lnTo>
                    <a:pt x="304800" y="2342388"/>
                  </a:lnTo>
                  <a:lnTo>
                    <a:pt x="309372" y="2336292"/>
                  </a:lnTo>
                  <a:close/>
                </a:path>
                <a:path w="315595" h="2346960">
                  <a:moveTo>
                    <a:pt x="10668" y="2346960"/>
                  </a:moveTo>
                  <a:lnTo>
                    <a:pt x="10668" y="2342388"/>
                  </a:lnTo>
                  <a:lnTo>
                    <a:pt x="4572" y="2336292"/>
                  </a:lnTo>
                  <a:lnTo>
                    <a:pt x="4572" y="2346960"/>
                  </a:lnTo>
                  <a:lnTo>
                    <a:pt x="10668" y="2346960"/>
                  </a:lnTo>
                  <a:close/>
                </a:path>
                <a:path w="315595" h="2346960">
                  <a:moveTo>
                    <a:pt x="309372" y="9144"/>
                  </a:moveTo>
                  <a:lnTo>
                    <a:pt x="304800" y="4572"/>
                  </a:lnTo>
                  <a:lnTo>
                    <a:pt x="304800" y="9144"/>
                  </a:lnTo>
                  <a:lnTo>
                    <a:pt x="309372" y="9144"/>
                  </a:lnTo>
                  <a:close/>
                </a:path>
                <a:path w="315595" h="2346960">
                  <a:moveTo>
                    <a:pt x="309372" y="2336292"/>
                  </a:moveTo>
                  <a:lnTo>
                    <a:pt x="309372" y="9144"/>
                  </a:lnTo>
                  <a:lnTo>
                    <a:pt x="304800" y="9144"/>
                  </a:lnTo>
                  <a:lnTo>
                    <a:pt x="304800" y="2336292"/>
                  </a:lnTo>
                  <a:lnTo>
                    <a:pt x="309372" y="2336292"/>
                  </a:lnTo>
                  <a:close/>
                </a:path>
                <a:path w="315595" h="2346960">
                  <a:moveTo>
                    <a:pt x="309372" y="2346960"/>
                  </a:moveTo>
                  <a:lnTo>
                    <a:pt x="309372" y="2336292"/>
                  </a:lnTo>
                  <a:lnTo>
                    <a:pt x="304800" y="2342388"/>
                  </a:lnTo>
                  <a:lnTo>
                    <a:pt x="304800" y="2346960"/>
                  </a:lnTo>
                  <a:lnTo>
                    <a:pt x="309372" y="2346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57569" y="3330954"/>
            <a:ext cx="14859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3619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f  e  r  m  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9762" y="4512054"/>
            <a:ext cx="99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3666" y="4725413"/>
            <a:ext cx="10922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571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u  v  e  rt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86400" y="5734812"/>
            <a:ext cx="3429000" cy="510540"/>
            <a:chOff x="5486400" y="5734812"/>
            <a:chExt cx="3429000" cy="510540"/>
          </a:xfrm>
        </p:grpSpPr>
        <p:sp>
          <p:nvSpPr>
            <p:cNvPr id="12" name="object 12"/>
            <p:cNvSpPr/>
            <p:nvPr/>
          </p:nvSpPr>
          <p:spPr>
            <a:xfrm>
              <a:off x="5486400" y="5734812"/>
              <a:ext cx="3429000" cy="116205"/>
            </a:xfrm>
            <a:custGeom>
              <a:avLst/>
              <a:gdLst/>
              <a:ahLst/>
              <a:cxnLst/>
              <a:rect l="l" t="t" r="r" b="b"/>
              <a:pathLst>
                <a:path w="3429000" h="116204">
                  <a:moveTo>
                    <a:pt x="115824" y="38109"/>
                  </a:moveTo>
                  <a:lnTo>
                    <a:pt x="115824" y="0"/>
                  </a:lnTo>
                  <a:lnTo>
                    <a:pt x="0" y="56388"/>
                  </a:lnTo>
                  <a:lnTo>
                    <a:pt x="96012" y="104394"/>
                  </a:lnTo>
                  <a:lnTo>
                    <a:pt x="96012" y="38100"/>
                  </a:lnTo>
                  <a:lnTo>
                    <a:pt x="115824" y="38109"/>
                  </a:lnTo>
                  <a:close/>
                </a:path>
                <a:path w="3429000" h="116204">
                  <a:moveTo>
                    <a:pt x="3334512" y="77724"/>
                  </a:moveTo>
                  <a:lnTo>
                    <a:pt x="3334512" y="39624"/>
                  </a:lnTo>
                  <a:lnTo>
                    <a:pt x="96012" y="38100"/>
                  </a:lnTo>
                  <a:lnTo>
                    <a:pt x="96012" y="76200"/>
                  </a:lnTo>
                  <a:lnTo>
                    <a:pt x="3334512" y="77724"/>
                  </a:lnTo>
                  <a:close/>
                </a:path>
                <a:path w="3429000" h="116204">
                  <a:moveTo>
                    <a:pt x="115824" y="114300"/>
                  </a:moveTo>
                  <a:lnTo>
                    <a:pt x="115824" y="76209"/>
                  </a:lnTo>
                  <a:lnTo>
                    <a:pt x="96012" y="76200"/>
                  </a:lnTo>
                  <a:lnTo>
                    <a:pt x="96012" y="104394"/>
                  </a:lnTo>
                  <a:lnTo>
                    <a:pt x="115824" y="114300"/>
                  </a:lnTo>
                  <a:close/>
                </a:path>
                <a:path w="3429000" h="116204">
                  <a:moveTo>
                    <a:pt x="3429000" y="59436"/>
                  </a:moveTo>
                  <a:lnTo>
                    <a:pt x="3314700" y="1524"/>
                  </a:lnTo>
                  <a:lnTo>
                    <a:pt x="3314700" y="39614"/>
                  </a:lnTo>
                  <a:lnTo>
                    <a:pt x="3334512" y="39624"/>
                  </a:lnTo>
                  <a:lnTo>
                    <a:pt x="3334512" y="106050"/>
                  </a:lnTo>
                  <a:lnTo>
                    <a:pt x="3429000" y="59436"/>
                  </a:lnTo>
                  <a:close/>
                </a:path>
                <a:path w="3429000" h="116204">
                  <a:moveTo>
                    <a:pt x="3334512" y="106050"/>
                  </a:moveTo>
                  <a:lnTo>
                    <a:pt x="3334512" y="77724"/>
                  </a:lnTo>
                  <a:lnTo>
                    <a:pt x="3314700" y="77714"/>
                  </a:lnTo>
                  <a:lnTo>
                    <a:pt x="3314700" y="115824"/>
                  </a:lnTo>
                  <a:lnTo>
                    <a:pt x="3334512" y="106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9799" y="5902452"/>
              <a:ext cx="2362200" cy="338455"/>
            </a:xfrm>
            <a:custGeom>
              <a:avLst/>
              <a:gdLst/>
              <a:ahLst/>
              <a:cxnLst/>
              <a:rect l="l" t="t" r="r" b="b"/>
              <a:pathLst>
                <a:path w="2362200" h="338454">
                  <a:moveTo>
                    <a:pt x="2362199" y="338327"/>
                  </a:moveTo>
                  <a:lnTo>
                    <a:pt x="2362199" y="0"/>
                  </a:lnTo>
                  <a:lnTo>
                    <a:pt x="0" y="0"/>
                  </a:lnTo>
                  <a:lnTo>
                    <a:pt x="0" y="338327"/>
                  </a:lnTo>
                  <a:lnTo>
                    <a:pt x="2362199" y="338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15228" y="5897880"/>
              <a:ext cx="2372995" cy="347980"/>
            </a:xfrm>
            <a:custGeom>
              <a:avLst/>
              <a:gdLst/>
              <a:ahLst/>
              <a:cxnLst/>
              <a:rect l="l" t="t" r="r" b="b"/>
              <a:pathLst>
                <a:path w="2372995" h="347979">
                  <a:moveTo>
                    <a:pt x="2372868" y="347472"/>
                  </a:moveTo>
                  <a:lnTo>
                    <a:pt x="2372868" y="0"/>
                  </a:lnTo>
                  <a:lnTo>
                    <a:pt x="0" y="0"/>
                  </a:lnTo>
                  <a:lnTo>
                    <a:pt x="0" y="347472"/>
                  </a:lnTo>
                  <a:lnTo>
                    <a:pt x="4572" y="347472"/>
                  </a:ln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2362200" y="9144"/>
                  </a:lnTo>
                  <a:lnTo>
                    <a:pt x="2362200" y="4572"/>
                  </a:lnTo>
                  <a:lnTo>
                    <a:pt x="2366772" y="9144"/>
                  </a:lnTo>
                  <a:lnTo>
                    <a:pt x="2366772" y="347472"/>
                  </a:lnTo>
                  <a:lnTo>
                    <a:pt x="2372868" y="347472"/>
                  </a:lnTo>
                  <a:close/>
                </a:path>
                <a:path w="2372995" h="347979">
                  <a:moveTo>
                    <a:pt x="10668" y="9144"/>
                  </a:move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close/>
                </a:path>
                <a:path w="2372995" h="347979">
                  <a:moveTo>
                    <a:pt x="10668" y="338328"/>
                  </a:moveTo>
                  <a:lnTo>
                    <a:pt x="10668" y="9144"/>
                  </a:lnTo>
                  <a:lnTo>
                    <a:pt x="4572" y="9144"/>
                  </a:lnTo>
                  <a:lnTo>
                    <a:pt x="4572" y="338328"/>
                  </a:lnTo>
                  <a:lnTo>
                    <a:pt x="10668" y="338328"/>
                  </a:lnTo>
                  <a:close/>
                </a:path>
                <a:path w="2372995" h="347979">
                  <a:moveTo>
                    <a:pt x="2366772" y="338328"/>
                  </a:moveTo>
                  <a:lnTo>
                    <a:pt x="4572" y="338328"/>
                  </a:lnTo>
                  <a:lnTo>
                    <a:pt x="10668" y="342900"/>
                  </a:lnTo>
                  <a:lnTo>
                    <a:pt x="10668" y="347472"/>
                  </a:lnTo>
                  <a:lnTo>
                    <a:pt x="2362200" y="347472"/>
                  </a:lnTo>
                  <a:lnTo>
                    <a:pt x="2362200" y="342900"/>
                  </a:lnTo>
                  <a:lnTo>
                    <a:pt x="2366772" y="338328"/>
                  </a:lnTo>
                  <a:close/>
                </a:path>
                <a:path w="2372995" h="347979">
                  <a:moveTo>
                    <a:pt x="10668" y="347472"/>
                  </a:moveTo>
                  <a:lnTo>
                    <a:pt x="10668" y="342900"/>
                  </a:lnTo>
                  <a:lnTo>
                    <a:pt x="4572" y="338328"/>
                  </a:lnTo>
                  <a:lnTo>
                    <a:pt x="4572" y="347472"/>
                  </a:lnTo>
                  <a:lnTo>
                    <a:pt x="10668" y="347472"/>
                  </a:lnTo>
                  <a:close/>
                </a:path>
                <a:path w="2372995" h="347979">
                  <a:moveTo>
                    <a:pt x="2366772" y="9144"/>
                  </a:moveTo>
                  <a:lnTo>
                    <a:pt x="2362200" y="4572"/>
                  </a:lnTo>
                  <a:lnTo>
                    <a:pt x="2362200" y="9144"/>
                  </a:lnTo>
                  <a:lnTo>
                    <a:pt x="2366772" y="9144"/>
                  </a:lnTo>
                  <a:close/>
                </a:path>
                <a:path w="2372995" h="347979">
                  <a:moveTo>
                    <a:pt x="2366772" y="338328"/>
                  </a:moveTo>
                  <a:lnTo>
                    <a:pt x="2366772" y="9144"/>
                  </a:lnTo>
                  <a:lnTo>
                    <a:pt x="2362200" y="9144"/>
                  </a:lnTo>
                  <a:lnTo>
                    <a:pt x="2362200" y="338328"/>
                  </a:lnTo>
                  <a:lnTo>
                    <a:pt x="2366772" y="338328"/>
                  </a:lnTo>
                  <a:close/>
                </a:path>
                <a:path w="2372995" h="347979">
                  <a:moveTo>
                    <a:pt x="2366772" y="347472"/>
                  </a:moveTo>
                  <a:lnTo>
                    <a:pt x="2366772" y="338328"/>
                  </a:lnTo>
                  <a:lnTo>
                    <a:pt x="2362200" y="342900"/>
                  </a:lnTo>
                  <a:lnTo>
                    <a:pt x="2362200" y="347472"/>
                  </a:lnTo>
                  <a:lnTo>
                    <a:pt x="2366772" y="347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50937" y="5932421"/>
            <a:ext cx="190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antérieur /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postérieur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20012" y="3124200"/>
            <a:ext cx="2952115" cy="3121660"/>
            <a:chOff x="1620012" y="3124200"/>
            <a:chExt cx="2952115" cy="3121660"/>
          </a:xfrm>
        </p:grpSpPr>
        <p:sp>
          <p:nvSpPr>
            <p:cNvPr id="17" name="object 17"/>
            <p:cNvSpPr/>
            <p:nvPr/>
          </p:nvSpPr>
          <p:spPr>
            <a:xfrm>
              <a:off x="1898904" y="3270504"/>
              <a:ext cx="2602992" cy="2403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0012" y="3124212"/>
              <a:ext cx="2952115" cy="2726690"/>
            </a:xfrm>
            <a:custGeom>
              <a:avLst/>
              <a:gdLst/>
              <a:ahLst/>
              <a:cxnLst/>
              <a:rect l="l" t="t" r="r" b="b"/>
              <a:pathLst>
                <a:path w="2952115" h="2726690">
                  <a:moveTo>
                    <a:pt x="115824" y="2552700"/>
                  </a:moveTo>
                  <a:lnTo>
                    <a:pt x="77711" y="2552700"/>
                  </a:lnTo>
                  <a:lnTo>
                    <a:pt x="76200" y="115824"/>
                  </a:lnTo>
                  <a:lnTo>
                    <a:pt x="114300" y="115824"/>
                  </a:lnTo>
                  <a:lnTo>
                    <a:pt x="56388" y="0"/>
                  </a:lnTo>
                  <a:lnTo>
                    <a:pt x="0" y="115824"/>
                  </a:lnTo>
                  <a:lnTo>
                    <a:pt x="38100" y="115824"/>
                  </a:lnTo>
                  <a:lnTo>
                    <a:pt x="39611" y="2552700"/>
                  </a:lnTo>
                  <a:lnTo>
                    <a:pt x="1524" y="2552700"/>
                  </a:lnTo>
                  <a:lnTo>
                    <a:pt x="59436" y="2667000"/>
                  </a:lnTo>
                  <a:lnTo>
                    <a:pt x="77724" y="2629928"/>
                  </a:lnTo>
                  <a:lnTo>
                    <a:pt x="115824" y="2552700"/>
                  </a:lnTo>
                  <a:close/>
                </a:path>
                <a:path w="2952115" h="2726690">
                  <a:moveTo>
                    <a:pt x="2951988" y="2670048"/>
                  </a:moveTo>
                  <a:lnTo>
                    <a:pt x="2837688" y="2612136"/>
                  </a:lnTo>
                  <a:lnTo>
                    <a:pt x="2837688" y="2650223"/>
                  </a:lnTo>
                  <a:lnTo>
                    <a:pt x="2857500" y="2650236"/>
                  </a:lnTo>
                  <a:lnTo>
                    <a:pt x="228600" y="2648712"/>
                  </a:lnTo>
                  <a:lnTo>
                    <a:pt x="248412" y="2648712"/>
                  </a:lnTo>
                  <a:lnTo>
                    <a:pt x="248412" y="2610612"/>
                  </a:lnTo>
                  <a:lnTo>
                    <a:pt x="132588" y="2667000"/>
                  </a:lnTo>
                  <a:lnTo>
                    <a:pt x="228600" y="2715006"/>
                  </a:lnTo>
                  <a:lnTo>
                    <a:pt x="248412" y="2724912"/>
                  </a:lnTo>
                  <a:lnTo>
                    <a:pt x="248412" y="2686824"/>
                  </a:lnTo>
                  <a:lnTo>
                    <a:pt x="2837688" y="2688336"/>
                  </a:lnTo>
                  <a:lnTo>
                    <a:pt x="2837688" y="2726436"/>
                  </a:lnTo>
                  <a:lnTo>
                    <a:pt x="2857500" y="2716657"/>
                  </a:lnTo>
                  <a:lnTo>
                    <a:pt x="2951988" y="2670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81199" y="5902451"/>
              <a:ext cx="2362200" cy="338455"/>
            </a:xfrm>
            <a:custGeom>
              <a:avLst/>
              <a:gdLst/>
              <a:ahLst/>
              <a:cxnLst/>
              <a:rect l="l" t="t" r="r" b="b"/>
              <a:pathLst>
                <a:path w="2362200" h="338454">
                  <a:moveTo>
                    <a:pt x="2362199" y="338327"/>
                  </a:moveTo>
                  <a:lnTo>
                    <a:pt x="2362199" y="0"/>
                  </a:lnTo>
                  <a:lnTo>
                    <a:pt x="0" y="0"/>
                  </a:lnTo>
                  <a:lnTo>
                    <a:pt x="0" y="338327"/>
                  </a:lnTo>
                  <a:lnTo>
                    <a:pt x="2362199" y="338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76628" y="5897880"/>
              <a:ext cx="2372995" cy="347980"/>
            </a:xfrm>
            <a:custGeom>
              <a:avLst/>
              <a:gdLst/>
              <a:ahLst/>
              <a:cxnLst/>
              <a:rect l="l" t="t" r="r" b="b"/>
              <a:pathLst>
                <a:path w="2372995" h="347979">
                  <a:moveTo>
                    <a:pt x="2372868" y="347472"/>
                  </a:moveTo>
                  <a:lnTo>
                    <a:pt x="2372868" y="0"/>
                  </a:lnTo>
                  <a:lnTo>
                    <a:pt x="0" y="0"/>
                  </a:lnTo>
                  <a:lnTo>
                    <a:pt x="0" y="347472"/>
                  </a:lnTo>
                  <a:lnTo>
                    <a:pt x="4572" y="347472"/>
                  </a:ln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2362200" y="9144"/>
                  </a:lnTo>
                  <a:lnTo>
                    <a:pt x="2362200" y="4572"/>
                  </a:lnTo>
                  <a:lnTo>
                    <a:pt x="2366772" y="9144"/>
                  </a:lnTo>
                  <a:lnTo>
                    <a:pt x="2366772" y="347472"/>
                  </a:lnTo>
                  <a:lnTo>
                    <a:pt x="2372868" y="347472"/>
                  </a:lnTo>
                  <a:close/>
                </a:path>
                <a:path w="2372995" h="347979">
                  <a:moveTo>
                    <a:pt x="10668" y="9144"/>
                  </a:move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close/>
                </a:path>
                <a:path w="2372995" h="347979">
                  <a:moveTo>
                    <a:pt x="10668" y="338328"/>
                  </a:moveTo>
                  <a:lnTo>
                    <a:pt x="10668" y="9144"/>
                  </a:lnTo>
                  <a:lnTo>
                    <a:pt x="4572" y="9144"/>
                  </a:lnTo>
                  <a:lnTo>
                    <a:pt x="4572" y="338328"/>
                  </a:lnTo>
                  <a:lnTo>
                    <a:pt x="10668" y="338328"/>
                  </a:lnTo>
                  <a:close/>
                </a:path>
                <a:path w="2372995" h="347979">
                  <a:moveTo>
                    <a:pt x="2366772" y="338328"/>
                  </a:moveTo>
                  <a:lnTo>
                    <a:pt x="4572" y="338328"/>
                  </a:lnTo>
                  <a:lnTo>
                    <a:pt x="10668" y="342900"/>
                  </a:lnTo>
                  <a:lnTo>
                    <a:pt x="10668" y="347472"/>
                  </a:lnTo>
                  <a:lnTo>
                    <a:pt x="2362200" y="347472"/>
                  </a:lnTo>
                  <a:lnTo>
                    <a:pt x="2362200" y="342900"/>
                  </a:lnTo>
                  <a:lnTo>
                    <a:pt x="2366772" y="338328"/>
                  </a:lnTo>
                  <a:close/>
                </a:path>
                <a:path w="2372995" h="347979">
                  <a:moveTo>
                    <a:pt x="10668" y="347472"/>
                  </a:moveTo>
                  <a:lnTo>
                    <a:pt x="10668" y="342900"/>
                  </a:lnTo>
                  <a:lnTo>
                    <a:pt x="4572" y="338328"/>
                  </a:lnTo>
                  <a:lnTo>
                    <a:pt x="4572" y="347472"/>
                  </a:lnTo>
                  <a:lnTo>
                    <a:pt x="10668" y="347472"/>
                  </a:lnTo>
                  <a:close/>
                </a:path>
                <a:path w="2372995" h="347979">
                  <a:moveTo>
                    <a:pt x="2366772" y="9144"/>
                  </a:moveTo>
                  <a:lnTo>
                    <a:pt x="2362200" y="4572"/>
                  </a:lnTo>
                  <a:lnTo>
                    <a:pt x="2362200" y="9144"/>
                  </a:lnTo>
                  <a:lnTo>
                    <a:pt x="2366772" y="9144"/>
                  </a:lnTo>
                  <a:close/>
                </a:path>
                <a:path w="2372995" h="347979">
                  <a:moveTo>
                    <a:pt x="2366772" y="338328"/>
                  </a:moveTo>
                  <a:lnTo>
                    <a:pt x="2366772" y="9144"/>
                  </a:lnTo>
                  <a:lnTo>
                    <a:pt x="2362200" y="9144"/>
                  </a:lnTo>
                  <a:lnTo>
                    <a:pt x="2362200" y="338328"/>
                  </a:lnTo>
                  <a:lnTo>
                    <a:pt x="2366772" y="338328"/>
                  </a:lnTo>
                  <a:close/>
                </a:path>
                <a:path w="2372995" h="347979">
                  <a:moveTo>
                    <a:pt x="2366772" y="347472"/>
                  </a:moveTo>
                  <a:lnTo>
                    <a:pt x="2366772" y="338328"/>
                  </a:lnTo>
                  <a:lnTo>
                    <a:pt x="2362200" y="342900"/>
                  </a:lnTo>
                  <a:lnTo>
                    <a:pt x="2362200" y="347472"/>
                  </a:lnTo>
                  <a:lnTo>
                    <a:pt x="2366772" y="347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12339" y="5932421"/>
            <a:ext cx="190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antérieur /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postérieur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14621" y="3272028"/>
            <a:ext cx="315595" cy="2346960"/>
            <a:chOff x="1214621" y="3272028"/>
            <a:chExt cx="315595" cy="2346960"/>
          </a:xfrm>
        </p:grpSpPr>
        <p:sp>
          <p:nvSpPr>
            <p:cNvPr id="23" name="object 23"/>
            <p:cNvSpPr/>
            <p:nvPr/>
          </p:nvSpPr>
          <p:spPr>
            <a:xfrm>
              <a:off x="1219193" y="3276600"/>
              <a:ext cx="304800" cy="2338070"/>
            </a:xfrm>
            <a:custGeom>
              <a:avLst/>
              <a:gdLst/>
              <a:ahLst/>
              <a:cxnLst/>
              <a:rect l="l" t="t" r="r" b="b"/>
              <a:pathLst>
                <a:path w="304800" h="2338070">
                  <a:moveTo>
                    <a:pt x="304799" y="2337815"/>
                  </a:moveTo>
                  <a:lnTo>
                    <a:pt x="304799" y="0"/>
                  </a:lnTo>
                  <a:lnTo>
                    <a:pt x="0" y="0"/>
                  </a:lnTo>
                  <a:lnTo>
                    <a:pt x="0" y="2337815"/>
                  </a:lnTo>
                  <a:lnTo>
                    <a:pt x="304799" y="2337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4621" y="3272028"/>
              <a:ext cx="315595" cy="2346960"/>
            </a:xfrm>
            <a:custGeom>
              <a:avLst/>
              <a:gdLst/>
              <a:ahLst/>
              <a:cxnLst/>
              <a:rect l="l" t="t" r="r" b="b"/>
              <a:pathLst>
                <a:path w="315594" h="2346960">
                  <a:moveTo>
                    <a:pt x="315474" y="2346960"/>
                  </a:moveTo>
                  <a:lnTo>
                    <a:pt x="315474" y="0"/>
                  </a:lnTo>
                  <a:lnTo>
                    <a:pt x="0" y="0"/>
                  </a:lnTo>
                  <a:lnTo>
                    <a:pt x="0" y="2346960"/>
                  </a:lnTo>
                  <a:lnTo>
                    <a:pt x="4572" y="2346960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lnTo>
                    <a:pt x="304800" y="10668"/>
                  </a:lnTo>
                  <a:lnTo>
                    <a:pt x="304800" y="4572"/>
                  </a:lnTo>
                  <a:lnTo>
                    <a:pt x="309372" y="10668"/>
                  </a:lnTo>
                  <a:lnTo>
                    <a:pt x="309372" y="2346960"/>
                  </a:lnTo>
                  <a:lnTo>
                    <a:pt x="315474" y="2346960"/>
                  </a:lnTo>
                  <a:close/>
                </a:path>
                <a:path w="315594" h="2346960">
                  <a:moveTo>
                    <a:pt x="10668" y="10668"/>
                  </a:move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close/>
                </a:path>
                <a:path w="315594" h="2346960">
                  <a:moveTo>
                    <a:pt x="10668" y="2337816"/>
                  </a:moveTo>
                  <a:lnTo>
                    <a:pt x="10668" y="10668"/>
                  </a:lnTo>
                  <a:lnTo>
                    <a:pt x="4572" y="10668"/>
                  </a:lnTo>
                  <a:lnTo>
                    <a:pt x="4572" y="2337816"/>
                  </a:lnTo>
                  <a:lnTo>
                    <a:pt x="10668" y="2337816"/>
                  </a:lnTo>
                  <a:close/>
                </a:path>
                <a:path w="315594" h="2346960">
                  <a:moveTo>
                    <a:pt x="309372" y="2337816"/>
                  </a:moveTo>
                  <a:lnTo>
                    <a:pt x="4572" y="2337816"/>
                  </a:lnTo>
                  <a:lnTo>
                    <a:pt x="10668" y="2342388"/>
                  </a:lnTo>
                  <a:lnTo>
                    <a:pt x="10668" y="2346960"/>
                  </a:lnTo>
                  <a:lnTo>
                    <a:pt x="304800" y="2346960"/>
                  </a:lnTo>
                  <a:lnTo>
                    <a:pt x="304800" y="2342388"/>
                  </a:lnTo>
                  <a:lnTo>
                    <a:pt x="309372" y="2337816"/>
                  </a:lnTo>
                  <a:close/>
                </a:path>
                <a:path w="315594" h="2346960">
                  <a:moveTo>
                    <a:pt x="10668" y="2346960"/>
                  </a:moveTo>
                  <a:lnTo>
                    <a:pt x="10668" y="2342388"/>
                  </a:lnTo>
                  <a:lnTo>
                    <a:pt x="4572" y="2337816"/>
                  </a:lnTo>
                  <a:lnTo>
                    <a:pt x="4572" y="2346960"/>
                  </a:lnTo>
                  <a:lnTo>
                    <a:pt x="10668" y="2346960"/>
                  </a:lnTo>
                  <a:close/>
                </a:path>
                <a:path w="315594" h="2346960">
                  <a:moveTo>
                    <a:pt x="309372" y="10668"/>
                  </a:moveTo>
                  <a:lnTo>
                    <a:pt x="304800" y="4572"/>
                  </a:lnTo>
                  <a:lnTo>
                    <a:pt x="304800" y="10668"/>
                  </a:lnTo>
                  <a:lnTo>
                    <a:pt x="309372" y="10668"/>
                  </a:lnTo>
                  <a:close/>
                </a:path>
                <a:path w="315594" h="2346960">
                  <a:moveTo>
                    <a:pt x="309372" y="2337816"/>
                  </a:moveTo>
                  <a:lnTo>
                    <a:pt x="309372" y="10668"/>
                  </a:lnTo>
                  <a:lnTo>
                    <a:pt x="304800" y="10668"/>
                  </a:lnTo>
                  <a:lnTo>
                    <a:pt x="304800" y="2337816"/>
                  </a:lnTo>
                  <a:lnTo>
                    <a:pt x="309372" y="2337816"/>
                  </a:lnTo>
                  <a:close/>
                </a:path>
                <a:path w="315594" h="2346960">
                  <a:moveTo>
                    <a:pt x="309372" y="2346960"/>
                  </a:moveTo>
                  <a:lnTo>
                    <a:pt x="309372" y="2337816"/>
                  </a:lnTo>
                  <a:lnTo>
                    <a:pt x="304800" y="2342388"/>
                  </a:lnTo>
                  <a:lnTo>
                    <a:pt x="304800" y="2346960"/>
                  </a:lnTo>
                  <a:lnTo>
                    <a:pt x="309372" y="2346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99971" y="3305046"/>
            <a:ext cx="14859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3619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f  e  r  m  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2163" y="4486145"/>
            <a:ext cx="99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6067" y="4699506"/>
            <a:ext cx="10922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571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u  v  e  rt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14393" y="609593"/>
            <a:ext cx="8307705" cy="840105"/>
            <a:chOff x="914393" y="609593"/>
            <a:chExt cx="8307705" cy="840105"/>
          </a:xfrm>
        </p:grpSpPr>
        <p:sp>
          <p:nvSpPr>
            <p:cNvPr id="29" name="object 29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69333" y="1078477"/>
            <a:ext cx="7982584" cy="1792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Arial"/>
                <a:cs typeface="Arial"/>
              </a:rPr>
              <a:t>5) </a:t>
            </a:r>
            <a:r>
              <a:rPr sz="2800" b="1" spc="-80" dirty="0">
                <a:latin typeface="Arial"/>
                <a:cs typeface="Arial"/>
              </a:rPr>
              <a:t>Représenter </a:t>
            </a:r>
            <a:r>
              <a:rPr sz="2800" b="1" spc="-90" dirty="0">
                <a:latin typeface="Arial"/>
                <a:cs typeface="Arial"/>
              </a:rPr>
              <a:t>les </a:t>
            </a:r>
            <a:r>
              <a:rPr sz="2800" b="1" spc="-114" dirty="0">
                <a:latin typeface="Arial"/>
                <a:cs typeface="Arial"/>
              </a:rPr>
              <a:t>voyelles </a:t>
            </a:r>
            <a:r>
              <a:rPr sz="2800" b="1" spc="-145" dirty="0">
                <a:latin typeface="Arial"/>
                <a:cs typeface="Arial"/>
              </a:rPr>
              <a:t>: </a:t>
            </a:r>
            <a:r>
              <a:rPr sz="2800" b="1" spc="-65" dirty="0">
                <a:latin typeface="Arial"/>
                <a:cs typeface="Arial"/>
              </a:rPr>
              <a:t>le </a:t>
            </a:r>
            <a:r>
              <a:rPr sz="2800" b="1" spc="-60" dirty="0">
                <a:latin typeface="Arial"/>
                <a:cs typeface="Arial"/>
              </a:rPr>
              <a:t>trapèze</a:t>
            </a:r>
            <a:r>
              <a:rPr sz="2800" b="1" spc="18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vocalique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La </a:t>
            </a:r>
            <a:r>
              <a:rPr sz="2000" spc="-10" dirty="0">
                <a:latin typeface="Arial"/>
                <a:cs typeface="Arial"/>
              </a:rPr>
              <a:t>forme </a:t>
            </a:r>
            <a:r>
              <a:rPr sz="2000" spc="-5" dirty="0">
                <a:latin typeface="Arial"/>
                <a:cs typeface="Arial"/>
              </a:rPr>
              <a:t>trapézoïdale est </a:t>
            </a:r>
            <a:r>
              <a:rPr sz="2000" dirty="0">
                <a:latin typeface="Arial"/>
                <a:cs typeface="Arial"/>
              </a:rPr>
              <a:t>due au </a:t>
            </a:r>
            <a:r>
              <a:rPr sz="2000" spc="-5" dirty="0">
                <a:latin typeface="Arial"/>
                <a:cs typeface="Arial"/>
              </a:rPr>
              <a:t>fait </a:t>
            </a:r>
            <a:r>
              <a:rPr sz="2000" dirty="0">
                <a:latin typeface="Arial"/>
                <a:cs typeface="Arial"/>
              </a:rPr>
              <a:t>que </a:t>
            </a:r>
            <a:r>
              <a:rPr sz="2000" spc="-5" dirty="0">
                <a:latin typeface="Arial"/>
                <a:cs typeface="Arial"/>
              </a:rPr>
              <a:t>le lieu d’articulation recule  légèrement avec </a:t>
            </a:r>
            <a:r>
              <a:rPr sz="2000" dirty="0">
                <a:latin typeface="Arial"/>
                <a:cs typeface="Arial"/>
              </a:rPr>
              <a:t>l’abaissement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langue </a:t>
            </a:r>
            <a:r>
              <a:rPr sz="2000" spc="-5" dirty="0">
                <a:latin typeface="Arial"/>
                <a:cs typeface="Arial"/>
              </a:rPr>
              <a:t>(ouverture) 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sz="2000" b="1" spc="-10" dirty="0">
                <a:latin typeface="Arial"/>
                <a:cs typeface="Arial"/>
              </a:rPr>
              <a:t>asymétrie  </a:t>
            </a:r>
            <a:r>
              <a:rPr sz="2000" b="1" dirty="0">
                <a:latin typeface="Arial"/>
                <a:cs typeface="Arial"/>
              </a:rPr>
              <a:t>du </a:t>
            </a:r>
            <a:r>
              <a:rPr sz="2000" b="1" spc="-5" dirty="0">
                <a:latin typeface="Arial"/>
                <a:cs typeface="Arial"/>
              </a:rPr>
              <a:t>système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vocalique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237" y="2093976"/>
            <a:ext cx="8302752" cy="3297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4393" y="609593"/>
            <a:ext cx="8307705" cy="840105"/>
            <a:chOff x="914393" y="609593"/>
            <a:chExt cx="8307705" cy="840105"/>
          </a:xfrm>
        </p:grpSpPr>
        <p:sp>
          <p:nvSpPr>
            <p:cNvPr id="5" name="object 5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0778" y="1078477"/>
            <a:ext cx="7814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Arial"/>
                <a:cs typeface="Arial"/>
              </a:rPr>
              <a:t>5) </a:t>
            </a:r>
            <a:r>
              <a:rPr sz="2800" b="1" spc="-80" dirty="0">
                <a:latin typeface="Arial"/>
                <a:cs typeface="Arial"/>
              </a:rPr>
              <a:t>Représenter </a:t>
            </a:r>
            <a:r>
              <a:rPr sz="2800" b="1" spc="-90" dirty="0">
                <a:latin typeface="Arial"/>
                <a:cs typeface="Arial"/>
              </a:rPr>
              <a:t>les </a:t>
            </a:r>
            <a:r>
              <a:rPr sz="2800" b="1" spc="-114" dirty="0">
                <a:latin typeface="Arial"/>
                <a:cs typeface="Arial"/>
              </a:rPr>
              <a:t>voyelles </a:t>
            </a:r>
            <a:r>
              <a:rPr sz="2800" b="1" spc="-145" dirty="0">
                <a:latin typeface="Arial"/>
                <a:cs typeface="Arial"/>
              </a:rPr>
              <a:t>: </a:t>
            </a:r>
            <a:r>
              <a:rPr sz="2800" b="1" spc="-65" dirty="0">
                <a:latin typeface="Arial"/>
                <a:cs typeface="Arial"/>
              </a:rPr>
              <a:t>le </a:t>
            </a:r>
            <a:r>
              <a:rPr sz="2800" b="1" spc="-60" dirty="0">
                <a:latin typeface="Arial"/>
                <a:cs typeface="Arial"/>
              </a:rPr>
              <a:t>trapèze</a:t>
            </a:r>
            <a:r>
              <a:rPr sz="2800" b="1" spc="17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vocalique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1221" y="1591056"/>
            <a:ext cx="8696325" cy="5575300"/>
            <a:chOff x="681221" y="1591056"/>
            <a:chExt cx="8696325" cy="5575300"/>
          </a:xfrm>
        </p:grpSpPr>
        <p:sp>
          <p:nvSpPr>
            <p:cNvPr id="3" name="object 3"/>
            <p:cNvSpPr/>
            <p:nvPr/>
          </p:nvSpPr>
          <p:spPr>
            <a:xfrm>
              <a:off x="914393" y="6620255"/>
              <a:ext cx="8229600" cy="20320"/>
            </a:xfrm>
            <a:custGeom>
              <a:avLst/>
              <a:gdLst/>
              <a:ahLst/>
              <a:cxnLst/>
              <a:rect l="l" t="t" r="r" b="b"/>
              <a:pathLst>
                <a:path w="8229600" h="20320">
                  <a:moveTo>
                    <a:pt x="8229599" y="19811"/>
                  </a:moveTo>
                  <a:lnTo>
                    <a:pt x="8229599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8229599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221" y="1591056"/>
              <a:ext cx="8695943" cy="5574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14393" y="609593"/>
            <a:ext cx="8307705" cy="840105"/>
            <a:chOff x="914393" y="609593"/>
            <a:chExt cx="8307705" cy="840105"/>
          </a:xfrm>
        </p:grpSpPr>
        <p:sp>
          <p:nvSpPr>
            <p:cNvPr id="6" name="object 6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0778" y="1078477"/>
            <a:ext cx="7814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Arial"/>
                <a:cs typeface="Arial"/>
              </a:rPr>
              <a:t>5) </a:t>
            </a:r>
            <a:r>
              <a:rPr sz="2800" b="1" spc="-80" dirty="0">
                <a:latin typeface="Arial"/>
                <a:cs typeface="Arial"/>
              </a:rPr>
              <a:t>Représenter </a:t>
            </a:r>
            <a:r>
              <a:rPr sz="2800" b="1" spc="-90" dirty="0">
                <a:latin typeface="Arial"/>
                <a:cs typeface="Arial"/>
              </a:rPr>
              <a:t>les </a:t>
            </a:r>
            <a:r>
              <a:rPr sz="2800" b="1" spc="-114" dirty="0">
                <a:latin typeface="Arial"/>
                <a:cs typeface="Arial"/>
              </a:rPr>
              <a:t>voyelles </a:t>
            </a:r>
            <a:r>
              <a:rPr sz="2800" b="1" spc="-145" dirty="0">
                <a:latin typeface="Arial"/>
                <a:cs typeface="Arial"/>
              </a:rPr>
              <a:t>: </a:t>
            </a:r>
            <a:r>
              <a:rPr sz="2800" b="1" spc="-65" dirty="0">
                <a:latin typeface="Arial"/>
                <a:cs typeface="Arial"/>
              </a:rPr>
              <a:t>le </a:t>
            </a:r>
            <a:r>
              <a:rPr sz="2800" b="1" spc="-60" dirty="0">
                <a:latin typeface="Arial"/>
                <a:cs typeface="Arial"/>
              </a:rPr>
              <a:t>trapèze</a:t>
            </a:r>
            <a:r>
              <a:rPr sz="2800" b="1" spc="17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vocalique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7421" y="2052827"/>
            <a:ext cx="8465820" cy="4776470"/>
            <a:chOff x="757421" y="2052827"/>
            <a:chExt cx="8465820" cy="4776470"/>
          </a:xfrm>
        </p:grpSpPr>
        <p:sp>
          <p:nvSpPr>
            <p:cNvPr id="3" name="object 3"/>
            <p:cNvSpPr/>
            <p:nvPr/>
          </p:nvSpPr>
          <p:spPr>
            <a:xfrm>
              <a:off x="914393" y="6620255"/>
              <a:ext cx="8229600" cy="20320"/>
            </a:xfrm>
            <a:custGeom>
              <a:avLst/>
              <a:gdLst/>
              <a:ahLst/>
              <a:cxnLst/>
              <a:rect l="l" t="t" r="r" b="b"/>
              <a:pathLst>
                <a:path w="8229600" h="20320">
                  <a:moveTo>
                    <a:pt x="8229599" y="19811"/>
                  </a:moveTo>
                  <a:lnTo>
                    <a:pt x="8229599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8229599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1904" y="2052828"/>
              <a:ext cx="6181344" cy="4776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7415" y="2052840"/>
              <a:ext cx="8037830" cy="4424680"/>
            </a:xfrm>
            <a:custGeom>
              <a:avLst/>
              <a:gdLst/>
              <a:ahLst/>
              <a:cxnLst/>
              <a:rect l="l" t="t" r="r" b="b"/>
              <a:pathLst>
                <a:path w="8037830" h="4424680">
                  <a:moveTo>
                    <a:pt x="2068080" y="0"/>
                  </a:moveTo>
                  <a:lnTo>
                    <a:pt x="2057412" y="0"/>
                  </a:lnTo>
                  <a:lnTo>
                    <a:pt x="2057412" y="10668"/>
                  </a:lnTo>
                  <a:lnTo>
                    <a:pt x="2057412" y="4229100"/>
                  </a:lnTo>
                  <a:lnTo>
                    <a:pt x="10668" y="4229100"/>
                  </a:lnTo>
                  <a:lnTo>
                    <a:pt x="10668" y="10668"/>
                  </a:lnTo>
                  <a:lnTo>
                    <a:pt x="2057412" y="10668"/>
                  </a:lnTo>
                  <a:lnTo>
                    <a:pt x="2057412" y="0"/>
                  </a:lnTo>
                  <a:lnTo>
                    <a:pt x="0" y="0"/>
                  </a:lnTo>
                  <a:lnTo>
                    <a:pt x="0" y="4239768"/>
                  </a:lnTo>
                  <a:lnTo>
                    <a:pt x="4572" y="4239768"/>
                  </a:lnTo>
                  <a:lnTo>
                    <a:pt x="10668" y="4239768"/>
                  </a:lnTo>
                  <a:lnTo>
                    <a:pt x="2057412" y="4239768"/>
                  </a:lnTo>
                  <a:lnTo>
                    <a:pt x="2061984" y="4239768"/>
                  </a:lnTo>
                  <a:lnTo>
                    <a:pt x="2068080" y="4239768"/>
                  </a:lnTo>
                  <a:lnTo>
                    <a:pt x="2068080" y="0"/>
                  </a:lnTo>
                  <a:close/>
                </a:path>
                <a:path w="8037830" h="4424680">
                  <a:moveTo>
                    <a:pt x="4440948" y="3941064"/>
                  </a:moveTo>
                  <a:lnTo>
                    <a:pt x="4371429" y="3970274"/>
                  </a:lnTo>
                  <a:lnTo>
                    <a:pt x="3241560" y="1286256"/>
                  </a:lnTo>
                  <a:lnTo>
                    <a:pt x="3169932" y="1315212"/>
                  </a:lnTo>
                  <a:lnTo>
                    <a:pt x="4300956" y="3999890"/>
                  </a:lnTo>
                  <a:lnTo>
                    <a:pt x="4230636" y="4029456"/>
                  </a:lnTo>
                  <a:lnTo>
                    <a:pt x="4386084" y="4162869"/>
                  </a:lnTo>
                  <a:lnTo>
                    <a:pt x="4424184" y="4195572"/>
                  </a:lnTo>
                  <a:lnTo>
                    <a:pt x="4440948" y="3941064"/>
                  </a:lnTo>
                  <a:close/>
                </a:path>
                <a:path w="8037830" h="4424680">
                  <a:moveTo>
                    <a:pt x="4837188" y="3713988"/>
                  </a:moveTo>
                  <a:lnTo>
                    <a:pt x="4765040" y="3739388"/>
                  </a:lnTo>
                  <a:lnTo>
                    <a:pt x="4079760" y="1821180"/>
                  </a:lnTo>
                  <a:lnTo>
                    <a:pt x="4008132" y="1847088"/>
                  </a:lnTo>
                  <a:lnTo>
                    <a:pt x="4693196" y="3764686"/>
                  </a:lnTo>
                  <a:lnTo>
                    <a:pt x="4620780" y="3790188"/>
                  </a:lnTo>
                  <a:lnTo>
                    <a:pt x="4777752" y="3940670"/>
                  </a:lnTo>
                  <a:lnTo>
                    <a:pt x="4805184" y="3966972"/>
                  </a:lnTo>
                  <a:lnTo>
                    <a:pt x="4837188" y="3713988"/>
                  </a:lnTo>
                  <a:close/>
                </a:path>
                <a:path w="8037830" h="4424680">
                  <a:moveTo>
                    <a:pt x="8037589" y="2849880"/>
                  </a:moveTo>
                  <a:lnTo>
                    <a:pt x="8005000" y="2820835"/>
                  </a:lnTo>
                  <a:lnTo>
                    <a:pt x="7959865" y="2572512"/>
                  </a:lnTo>
                  <a:lnTo>
                    <a:pt x="7898905" y="2618232"/>
                  </a:lnTo>
                  <a:lnTo>
                    <a:pt x="7350265" y="1886712"/>
                  </a:lnTo>
                  <a:lnTo>
                    <a:pt x="7289305" y="1932432"/>
                  </a:lnTo>
                  <a:lnTo>
                    <a:pt x="7837945" y="2663952"/>
                  </a:lnTo>
                  <a:lnTo>
                    <a:pt x="7776985" y="2709672"/>
                  </a:lnTo>
                  <a:lnTo>
                    <a:pt x="7921765" y="2782062"/>
                  </a:lnTo>
                  <a:lnTo>
                    <a:pt x="7973568" y="2807970"/>
                  </a:lnTo>
                  <a:lnTo>
                    <a:pt x="6680949" y="4229862"/>
                  </a:lnTo>
                  <a:lnTo>
                    <a:pt x="6624841" y="4178808"/>
                  </a:lnTo>
                  <a:lnTo>
                    <a:pt x="6554737" y="4424172"/>
                  </a:lnTo>
                  <a:lnTo>
                    <a:pt x="6655321" y="4385729"/>
                  </a:lnTo>
                  <a:lnTo>
                    <a:pt x="6794005" y="4332732"/>
                  </a:lnTo>
                  <a:lnTo>
                    <a:pt x="6737566" y="4281386"/>
                  </a:lnTo>
                  <a:lnTo>
                    <a:pt x="8037589" y="2849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14393" y="609593"/>
            <a:ext cx="8307705" cy="840105"/>
            <a:chOff x="914393" y="609593"/>
            <a:chExt cx="8307705" cy="840105"/>
          </a:xfrm>
        </p:grpSpPr>
        <p:sp>
          <p:nvSpPr>
            <p:cNvPr id="7" name="object 7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0733" y="1078477"/>
            <a:ext cx="8134984" cy="487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Arial"/>
                <a:cs typeface="Arial"/>
              </a:rPr>
              <a:t>5) </a:t>
            </a:r>
            <a:r>
              <a:rPr sz="2800" b="1" spc="-80" dirty="0">
                <a:latin typeface="Arial"/>
                <a:cs typeface="Arial"/>
              </a:rPr>
              <a:t>Représenter </a:t>
            </a:r>
            <a:r>
              <a:rPr sz="2800" b="1" spc="-90" dirty="0">
                <a:latin typeface="Arial"/>
                <a:cs typeface="Arial"/>
              </a:rPr>
              <a:t>les </a:t>
            </a:r>
            <a:r>
              <a:rPr sz="2800" b="1" spc="-114" dirty="0">
                <a:latin typeface="Arial"/>
                <a:cs typeface="Arial"/>
              </a:rPr>
              <a:t>voyelles </a:t>
            </a:r>
            <a:r>
              <a:rPr sz="2800" b="1" spc="-145" dirty="0">
                <a:latin typeface="Arial"/>
                <a:cs typeface="Arial"/>
              </a:rPr>
              <a:t>: </a:t>
            </a:r>
            <a:r>
              <a:rPr sz="2800" b="1" spc="-65" dirty="0">
                <a:latin typeface="Arial"/>
                <a:cs typeface="Arial"/>
              </a:rPr>
              <a:t>le </a:t>
            </a:r>
            <a:r>
              <a:rPr sz="2800" b="1" spc="-60" dirty="0">
                <a:latin typeface="Arial"/>
                <a:cs typeface="Arial"/>
              </a:rPr>
              <a:t>trapèze</a:t>
            </a:r>
            <a:r>
              <a:rPr sz="2800" b="1" spc="17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vocalique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>
              <a:latin typeface="Arial"/>
              <a:cs typeface="Arial"/>
            </a:endParaRPr>
          </a:p>
          <a:p>
            <a:pPr marL="12700" marR="639064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Les </a:t>
            </a:r>
            <a:r>
              <a:rPr sz="2000" spc="-5" dirty="0">
                <a:latin typeface="Arial"/>
                <a:cs typeface="Arial"/>
              </a:rPr>
              <a:t>voyelles  </a:t>
            </a:r>
            <a:r>
              <a:rPr sz="2000" dirty="0">
                <a:latin typeface="Arial"/>
                <a:cs typeface="Arial"/>
              </a:rPr>
              <a:t>orales du  Français  s’organisent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  </a:t>
            </a:r>
            <a:r>
              <a:rPr sz="2000" b="1" spc="-5" dirty="0">
                <a:latin typeface="Arial"/>
                <a:cs typeface="Arial"/>
              </a:rPr>
              <a:t>trois </a:t>
            </a:r>
            <a:r>
              <a:rPr sz="2000" b="1" dirty="0">
                <a:latin typeface="Arial"/>
                <a:cs typeface="Arial"/>
              </a:rPr>
              <a:t>séries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marR="6291580">
              <a:lnSpc>
                <a:spcPct val="100000"/>
              </a:lnSpc>
              <a:spcBef>
                <a:spcPts val="1295"/>
              </a:spcBef>
              <a:buFont typeface="Arial"/>
              <a:buChar char="-"/>
              <a:tabLst>
                <a:tab pos="167005" algn="l"/>
              </a:tabLst>
            </a:pPr>
            <a:r>
              <a:rPr sz="2000" b="1" dirty="0">
                <a:latin typeface="Arial"/>
                <a:cs typeface="Arial"/>
              </a:rPr>
              <a:t>antérieures  </a:t>
            </a:r>
            <a:r>
              <a:rPr sz="2000" b="1" spc="-5" dirty="0">
                <a:latin typeface="Arial"/>
                <a:cs typeface="Arial"/>
              </a:rPr>
              <a:t>non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labialisées</a:t>
            </a:r>
            <a:endParaRPr sz="2000">
              <a:latin typeface="Arial"/>
              <a:cs typeface="Arial"/>
            </a:endParaRPr>
          </a:p>
          <a:p>
            <a:pPr marL="12700" marR="6586855">
              <a:lnSpc>
                <a:spcPct val="100000"/>
              </a:lnSpc>
              <a:spcBef>
                <a:spcPts val="1310"/>
              </a:spcBef>
              <a:buFont typeface="Arial"/>
              <a:buChar char="-"/>
              <a:tabLst>
                <a:tab pos="167005" algn="l"/>
              </a:tabLst>
            </a:pP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tér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res  </a:t>
            </a:r>
            <a:r>
              <a:rPr sz="2000" b="1" spc="-5" dirty="0">
                <a:latin typeface="Arial"/>
                <a:cs typeface="Arial"/>
              </a:rPr>
              <a:t>labialisées</a:t>
            </a:r>
            <a:endParaRPr sz="2000">
              <a:latin typeface="Arial"/>
              <a:cs typeface="Arial"/>
            </a:endParaRPr>
          </a:p>
          <a:p>
            <a:pPr marL="12700" marR="6827520">
              <a:lnSpc>
                <a:spcPct val="100000"/>
              </a:lnSpc>
              <a:spcBef>
                <a:spcPts val="1295"/>
              </a:spcBef>
              <a:buFont typeface="Arial"/>
              <a:buChar char="-"/>
              <a:tabLst>
                <a:tab pos="167005" algn="l"/>
              </a:tabLst>
            </a:pPr>
            <a:r>
              <a:rPr sz="2000" b="1" spc="-5" dirty="0">
                <a:latin typeface="Arial"/>
                <a:cs typeface="Arial"/>
              </a:rPr>
              <a:t>vélaires  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b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li</a:t>
            </a:r>
            <a:r>
              <a:rPr sz="2000" b="1" dirty="0">
                <a:latin typeface="Arial"/>
                <a:cs typeface="Arial"/>
              </a:rPr>
              <a:t>sées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3" y="6620255"/>
            <a:ext cx="5791200" cy="20320"/>
          </a:xfrm>
          <a:custGeom>
            <a:avLst/>
            <a:gdLst/>
            <a:ahLst/>
            <a:cxnLst/>
            <a:rect l="l" t="t" r="r" b="b"/>
            <a:pathLst>
              <a:path w="5791200" h="20320">
                <a:moveTo>
                  <a:pt x="0" y="19811"/>
                </a:moveTo>
                <a:lnTo>
                  <a:pt x="5791199" y="19811"/>
                </a:lnTo>
                <a:lnTo>
                  <a:pt x="5791199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6952" y="606551"/>
            <a:ext cx="5341620" cy="493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1628" y="5797296"/>
            <a:ext cx="515112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221" y="6015228"/>
            <a:ext cx="2677795" cy="1079500"/>
          </a:xfrm>
          <a:custGeom>
            <a:avLst/>
            <a:gdLst/>
            <a:ahLst/>
            <a:cxnLst/>
            <a:rect l="l" t="t" r="r" b="b"/>
            <a:pathLst>
              <a:path w="2677795" h="1079500">
                <a:moveTo>
                  <a:pt x="2677674" y="1078992"/>
                </a:moveTo>
                <a:lnTo>
                  <a:pt x="2677674" y="0"/>
                </a:lnTo>
                <a:lnTo>
                  <a:pt x="0" y="0"/>
                </a:lnTo>
                <a:lnTo>
                  <a:pt x="0" y="1078992"/>
                </a:lnTo>
                <a:lnTo>
                  <a:pt x="4572" y="1078992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667006" y="10668"/>
                </a:lnTo>
                <a:lnTo>
                  <a:pt x="2667006" y="4572"/>
                </a:lnTo>
                <a:lnTo>
                  <a:pt x="2671578" y="10668"/>
                </a:lnTo>
                <a:lnTo>
                  <a:pt x="2671578" y="1078992"/>
                </a:lnTo>
                <a:lnTo>
                  <a:pt x="2677674" y="1078992"/>
                </a:lnTo>
                <a:close/>
              </a:path>
              <a:path w="2677795" h="107950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677795" h="1079500">
                <a:moveTo>
                  <a:pt x="10668" y="1068324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068324"/>
                </a:lnTo>
                <a:lnTo>
                  <a:pt x="10668" y="1068324"/>
                </a:lnTo>
                <a:close/>
              </a:path>
              <a:path w="2677795" h="1079500">
                <a:moveTo>
                  <a:pt x="2671578" y="1068324"/>
                </a:moveTo>
                <a:lnTo>
                  <a:pt x="4572" y="1068324"/>
                </a:lnTo>
                <a:lnTo>
                  <a:pt x="10668" y="1074420"/>
                </a:lnTo>
                <a:lnTo>
                  <a:pt x="10668" y="1078992"/>
                </a:lnTo>
                <a:lnTo>
                  <a:pt x="2667006" y="1078992"/>
                </a:lnTo>
                <a:lnTo>
                  <a:pt x="2667006" y="1074420"/>
                </a:lnTo>
                <a:lnTo>
                  <a:pt x="2671578" y="1068324"/>
                </a:lnTo>
                <a:close/>
              </a:path>
              <a:path w="2677795" h="1079500">
                <a:moveTo>
                  <a:pt x="10668" y="1078992"/>
                </a:moveTo>
                <a:lnTo>
                  <a:pt x="10668" y="1074420"/>
                </a:lnTo>
                <a:lnTo>
                  <a:pt x="4572" y="1068324"/>
                </a:lnTo>
                <a:lnTo>
                  <a:pt x="4572" y="1078992"/>
                </a:lnTo>
                <a:lnTo>
                  <a:pt x="10668" y="1078992"/>
                </a:lnTo>
                <a:close/>
              </a:path>
              <a:path w="2677795" h="1079500">
                <a:moveTo>
                  <a:pt x="2671578" y="10668"/>
                </a:moveTo>
                <a:lnTo>
                  <a:pt x="2667006" y="4572"/>
                </a:lnTo>
                <a:lnTo>
                  <a:pt x="2667006" y="10668"/>
                </a:lnTo>
                <a:lnTo>
                  <a:pt x="2671578" y="10668"/>
                </a:lnTo>
                <a:close/>
              </a:path>
              <a:path w="2677795" h="1079500">
                <a:moveTo>
                  <a:pt x="2671578" y="1068324"/>
                </a:moveTo>
                <a:lnTo>
                  <a:pt x="2671578" y="10668"/>
                </a:lnTo>
                <a:lnTo>
                  <a:pt x="2667006" y="10668"/>
                </a:lnTo>
                <a:lnTo>
                  <a:pt x="2667006" y="1068324"/>
                </a:lnTo>
                <a:lnTo>
                  <a:pt x="2671578" y="1068324"/>
                </a:lnTo>
                <a:close/>
              </a:path>
              <a:path w="2677795" h="1079500">
                <a:moveTo>
                  <a:pt x="2671578" y="1078992"/>
                </a:moveTo>
                <a:lnTo>
                  <a:pt x="2671578" y="1068324"/>
                </a:lnTo>
                <a:lnTo>
                  <a:pt x="2667006" y="1074420"/>
                </a:lnTo>
                <a:lnTo>
                  <a:pt x="2667006" y="1078992"/>
                </a:lnTo>
                <a:lnTo>
                  <a:pt x="2671578" y="1078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4157" y="6049769"/>
            <a:ext cx="24314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Schémas articulatoires  des </a:t>
            </a:r>
            <a:r>
              <a:rPr sz="1600" b="1" spc="-10" dirty="0">
                <a:latin typeface="Arial"/>
                <a:cs typeface="Arial"/>
              </a:rPr>
              <a:t>voyelles. </a:t>
            </a:r>
            <a:r>
              <a:rPr sz="1600" spc="-5" dirty="0">
                <a:latin typeface="Arial"/>
                <a:cs typeface="Arial"/>
              </a:rPr>
              <a:t>D’après des  cinéradiographies de  Bothorel et </a:t>
            </a:r>
            <a:r>
              <a:rPr sz="1600" dirty="0">
                <a:latin typeface="Arial"/>
                <a:cs typeface="Arial"/>
              </a:rPr>
              <a:t>al.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(1986).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01211" y="457193"/>
            <a:ext cx="5695315" cy="5241290"/>
            <a:chOff x="3601211" y="457193"/>
            <a:chExt cx="5695315" cy="5241290"/>
          </a:xfrm>
        </p:grpSpPr>
        <p:sp>
          <p:nvSpPr>
            <p:cNvPr id="8" name="object 8"/>
            <p:cNvSpPr/>
            <p:nvPr/>
          </p:nvSpPr>
          <p:spPr>
            <a:xfrm>
              <a:off x="3601212" y="457199"/>
              <a:ext cx="5695315" cy="5241290"/>
            </a:xfrm>
            <a:custGeom>
              <a:avLst/>
              <a:gdLst/>
              <a:ahLst/>
              <a:cxnLst/>
              <a:rect l="l" t="t" r="r" b="b"/>
              <a:pathLst>
                <a:path w="5695315" h="5241290">
                  <a:moveTo>
                    <a:pt x="5695188" y="5184660"/>
                  </a:moveTo>
                  <a:lnTo>
                    <a:pt x="5580888" y="5126748"/>
                  </a:lnTo>
                  <a:lnTo>
                    <a:pt x="5580888" y="5164836"/>
                  </a:lnTo>
                  <a:lnTo>
                    <a:pt x="5600700" y="5164848"/>
                  </a:lnTo>
                  <a:lnTo>
                    <a:pt x="152400" y="5163324"/>
                  </a:lnTo>
                  <a:lnTo>
                    <a:pt x="172212" y="5163324"/>
                  </a:lnTo>
                  <a:lnTo>
                    <a:pt x="172212" y="5125224"/>
                  </a:lnTo>
                  <a:lnTo>
                    <a:pt x="60388" y="5179669"/>
                  </a:lnTo>
                  <a:lnTo>
                    <a:pt x="77724" y="5144541"/>
                  </a:lnTo>
                  <a:lnTo>
                    <a:pt x="115824" y="5067312"/>
                  </a:lnTo>
                  <a:lnTo>
                    <a:pt x="77711" y="5067312"/>
                  </a:lnTo>
                  <a:lnTo>
                    <a:pt x="76200" y="115824"/>
                  </a:lnTo>
                  <a:lnTo>
                    <a:pt x="114300" y="115824"/>
                  </a:lnTo>
                  <a:lnTo>
                    <a:pt x="56388" y="0"/>
                  </a:lnTo>
                  <a:lnTo>
                    <a:pt x="0" y="115824"/>
                  </a:lnTo>
                  <a:lnTo>
                    <a:pt x="38100" y="115824"/>
                  </a:lnTo>
                  <a:lnTo>
                    <a:pt x="39611" y="5067312"/>
                  </a:lnTo>
                  <a:lnTo>
                    <a:pt x="1524" y="5067312"/>
                  </a:lnTo>
                  <a:lnTo>
                    <a:pt x="58826" y="5180431"/>
                  </a:lnTo>
                  <a:lnTo>
                    <a:pt x="56388" y="5181612"/>
                  </a:lnTo>
                  <a:lnTo>
                    <a:pt x="152400" y="5229618"/>
                  </a:lnTo>
                  <a:lnTo>
                    <a:pt x="172212" y="5239524"/>
                  </a:lnTo>
                  <a:lnTo>
                    <a:pt x="172212" y="5201437"/>
                  </a:lnTo>
                  <a:lnTo>
                    <a:pt x="5580888" y="5202948"/>
                  </a:lnTo>
                  <a:lnTo>
                    <a:pt x="5580888" y="5241048"/>
                  </a:lnTo>
                  <a:lnTo>
                    <a:pt x="5600700" y="5231269"/>
                  </a:lnTo>
                  <a:lnTo>
                    <a:pt x="5695188" y="518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6199" y="5257799"/>
              <a:ext cx="1219200" cy="236220"/>
            </a:xfrm>
            <a:custGeom>
              <a:avLst/>
              <a:gdLst/>
              <a:ahLst/>
              <a:cxnLst/>
              <a:rect l="l" t="t" r="r" b="b"/>
              <a:pathLst>
                <a:path w="1219200" h="236220">
                  <a:moveTo>
                    <a:pt x="1219199" y="236219"/>
                  </a:moveTo>
                  <a:lnTo>
                    <a:pt x="1219199" y="0"/>
                  </a:lnTo>
                  <a:lnTo>
                    <a:pt x="0" y="0"/>
                  </a:lnTo>
                  <a:lnTo>
                    <a:pt x="0" y="236219"/>
                  </a:lnTo>
                  <a:lnTo>
                    <a:pt x="1219199" y="236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6199" y="5257800"/>
              <a:ext cx="1221105" cy="236220"/>
            </a:xfrm>
            <a:custGeom>
              <a:avLst/>
              <a:gdLst/>
              <a:ahLst/>
              <a:cxnLst/>
              <a:rect l="l" t="t" r="r" b="b"/>
              <a:pathLst>
                <a:path w="1221104" h="236220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1221104" h="236220">
                  <a:moveTo>
                    <a:pt x="1220724" y="236220"/>
                  </a:moveTo>
                  <a:lnTo>
                    <a:pt x="1220724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1219200" y="1524"/>
                  </a:lnTo>
                  <a:lnTo>
                    <a:pt x="1219200" y="236220"/>
                  </a:lnTo>
                  <a:lnTo>
                    <a:pt x="1220724" y="236220"/>
                  </a:lnTo>
                  <a:close/>
                </a:path>
                <a:path w="1221104" h="236220">
                  <a:moveTo>
                    <a:pt x="1524" y="234696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234696"/>
                  </a:lnTo>
                  <a:lnTo>
                    <a:pt x="1524" y="234696"/>
                  </a:lnTo>
                  <a:close/>
                </a:path>
                <a:path w="1221104" h="236220">
                  <a:moveTo>
                    <a:pt x="1219200" y="236220"/>
                  </a:moveTo>
                  <a:lnTo>
                    <a:pt x="1219200" y="234696"/>
                  </a:lnTo>
                  <a:lnTo>
                    <a:pt x="0" y="234696"/>
                  </a:lnTo>
                  <a:lnTo>
                    <a:pt x="1524" y="236220"/>
                  </a:lnTo>
                  <a:lnTo>
                    <a:pt x="1219200" y="236220"/>
                  </a:lnTo>
                  <a:close/>
                </a:path>
                <a:path w="1221104" h="236220">
                  <a:moveTo>
                    <a:pt x="1524" y="236220"/>
                  </a:moveTo>
                  <a:lnTo>
                    <a:pt x="0" y="234696"/>
                  </a:lnTo>
                  <a:lnTo>
                    <a:pt x="0" y="236220"/>
                  </a:lnTo>
                  <a:lnTo>
                    <a:pt x="1524" y="236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98138" y="624325"/>
            <a:ext cx="577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er</a:t>
            </a:r>
            <a:r>
              <a:rPr sz="1600" b="1" spc="-10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é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1938" y="5196323"/>
            <a:ext cx="640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ouvert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6200" y="5257800"/>
            <a:ext cx="12192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530"/>
              </a:lnSpc>
            </a:pPr>
            <a:r>
              <a:rPr sz="1600" b="1" spc="-5" dirty="0">
                <a:latin typeface="Arial"/>
                <a:cs typeface="Arial"/>
              </a:rPr>
              <a:t>antérieur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924800" y="5253227"/>
            <a:ext cx="1221105" cy="236220"/>
            <a:chOff x="7924800" y="5253227"/>
            <a:chExt cx="1221105" cy="236220"/>
          </a:xfrm>
        </p:grpSpPr>
        <p:sp>
          <p:nvSpPr>
            <p:cNvPr id="15" name="object 15"/>
            <p:cNvSpPr/>
            <p:nvPr/>
          </p:nvSpPr>
          <p:spPr>
            <a:xfrm>
              <a:off x="7924800" y="5253227"/>
              <a:ext cx="1219200" cy="236220"/>
            </a:xfrm>
            <a:custGeom>
              <a:avLst/>
              <a:gdLst/>
              <a:ahLst/>
              <a:cxnLst/>
              <a:rect l="l" t="t" r="r" b="b"/>
              <a:pathLst>
                <a:path w="1219200" h="236220">
                  <a:moveTo>
                    <a:pt x="1219199" y="236219"/>
                  </a:moveTo>
                  <a:lnTo>
                    <a:pt x="1219199" y="0"/>
                  </a:lnTo>
                  <a:lnTo>
                    <a:pt x="0" y="0"/>
                  </a:lnTo>
                  <a:lnTo>
                    <a:pt x="0" y="236219"/>
                  </a:lnTo>
                  <a:lnTo>
                    <a:pt x="1219199" y="236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24800" y="5253228"/>
              <a:ext cx="1221105" cy="236220"/>
            </a:xfrm>
            <a:custGeom>
              <a:avLst/>
              <a:gdLst/>
              <a:ahLst/>
              <a:cxnLst/>
              <a:rect l="l" t="t" r="r" b="b"/>
              <a:pathLst>
                <a:path w="1221104" h="236220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1221104" h="236220">
                  <a:moveTo>
                    <a:pt x="1220724" y="236220"/>
                  </a:moveTo>
                  <a:lnTo>
                    <a:pt x="1220724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1219200" y="1524"/>
                  </a:lnTo>
                  <a:lnTo>
                    <a:pt x="1219200" y="236220"/>
                  </a:lnTo>
                  <a:lnTo>
                    <a:pt x="1220724" y="236220"/>
                  </a:lnTo>
                  <a:close/>
                </a:path>
                <a:path w="1221104" h="236220">
                  <a:moveTo>
                    <a:pt x="1524" y="234696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234696"/>
                  </a:lnTo>
                  <a:lnTo>
                    <a:pt x="1524" y="234696"/>
                  </a:lnTo>
                  <a:close/>
                </a:path>
                <a:path w="1221104" h="236220">
                  <a:moveTo>
                    <a:pt x="1219200" y="236220"/>
                  </a:moveTo>
                  <a:lnTo>
                    <a:pt x="1219200" y="234696"/>
                  </a:lnTo>
                  <a:lnTo>
                    <a:pt x="0" y="234696"/>
                  </a:lnTo>
                  <a:lnTo>
                    <a:pt x="1524" y="236220"/>
                  </a:lnTo>
                  <a:lnTo>
                    <a:pt x="1219200" y="236220"/>
                  </a:lnTo>
                  <a:close/>
                </a:path>
                <a:path w="1221104" h="236220">
                  <a:moveTo>
                    <a:pt x="1524" y="236220"/>
                  </a:moveTo>
                  <a:lnTo>
                    <a:pt x="0" y="234696"/>
                  </a:lnTo>
                  <a:lnTo>
                    <a:pt x="0" y="236220"/>
                  </a:lnTo>
                  <a:lnTo>
                    <a:pt x="1524" y="236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24800" y="5253227"/>
            <a:ext cx="12192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530"/>
              </a:lnSpc>
            </a:pPr>
            <a:r>
              <a:rPr sz="1600" b="1" spc="-5" dirty="0">
                <a:latin typeface="Arial"/>
                <a:cs typeface="Arial"/>
              </a:rPr>
              <a:t>postérieur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9049" y="533393"/>
            <a:ext cx="8392795" cy="840105"/>
            <a:chOff x="829049" y="533393"/>
            <a:chExt cx="8392795" cy="840105"/>
          </a:xfrm>
        </p:grpSpPr>
        <p:sp>
          <p:nvSpPr>
            <p:cNvPr id="3" name="object 3"/>
            <p:cNvSpPr/>
            <p:nvPr/>
          </p:nvSpPr>
          <p:spPr>
            <a:xfrm>
              <a:off x="914393" y="5333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3" y="5333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01735" y="508501"/>
            <a:ext cx="153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6" name="object 6"/>
          <p:cNvSpPr/>
          <p:nvPr/>
        </p:nvSpPr>
        <p:spPr>
          <a:xfrm>
            <a:off x="1239005" y="1752600"/>
            <a:ext cx="116205" cy="5410200"/>
          </a:xfrm>
          <a:custGeom>
            <a:avLst/>
            <a:gdLst/>
            <a:ahLst/>
            <a:cxnLst/>
            <a:rect l="l" t="t" r="r" b="b"/>
            <a:pathLst>
              <a:path w="116205" h="5410200">
                <a:moveTo>
                  <a:pt x="114300" y="115824"/>
                </a:moveTo>
                <a:lnTo>
                  <a:pt x="56388" y="0"/>
                </a:lnTo>
                <a:lnTo>
                  <a:pt x="0" y="115824"/>
                </a:lnTo>
                <a:lnTo>
                  <a:pt x="38100" y="115824"/>
                </a:lnTo>
                <a:lnTo>
                  <a:pt x="38100" y="96012"/>
                </a:lnTo>
                <a:lnTo>
                  <a:pt x="76200" y="96012"/>
                </a:lnTo>
                <a:lnTo>
                  <a:pt x="76205" y="115824"/>
                </a:lnTo>
                <a:lnTo>
                  <a:pt x="114300" y="115824"/>
                </a:lnTo>
                <a:close/>
              </a:path>
              <a:path w="116205" h="5410200">
                <a:moveTo>
                  <a:pt x="77724" y="5373129"/>
                </a:moveTo>
                <a:lnTo>
                  <a:pt x="77724" y="5315712"/>
                </a:lnTo>
                <a:lnTo>
                  <a:pt x="39624" y="5315712"/>
                </a:lnTo>
                <a:lnTo>
                  <a:pt x="39618" y="5295900"/>
                </a:lnTo>
                <a:lnTo>
                  <a:pt x="1524" y="5295900"/>
                </a:lnTo>
                <a:lnTo>
                  <a:pt x="59436" y="5410200"/>
                </a:lnTo>
                <a:lnTo>
                  <a:pt x="77724" y="5373129"/>
                </a:lnTo>
                <a:close/>
              </a:path>
              <a:path w="116205" h="5410200">
                <a:moveTo>
                  <a:pt x="76205" y="115824"/>
                </a:moveTo>
                <a:lnTo>
                  <a:pt x="76200" y="96012"/>
                </a:lnTo>
                <a:lnTo>
                  <a:pt x="38100" y="96012"/>
                </a:lnTo>
                <a:lnTo>
                  <a:pt x="38105" y="115824"/>
                </a:lnTo>
                <a:lnTo>
                  <a:pt x="76205" y="115824"/>
                </a:lnTo>
                <a:close/>
              </a:path>
              <a:path w="116205" h="5410200">
                <a:moveTo>
                  <a:pt x="38105" y="115824"/>
                </a:moveTo>
                <a:lnTo>
                  <a:pt x="38100" y="96012"/>
                </a:lnTo>
                <a:lnTo>
                  <a:pt x="38100" y="115824"/>
                </a:lnTo>
                <a:close/>
              </a:path>
              <a:path w="116205" h="5410200">
                <a:moveTo>
                  <a:pt x="77718" y="5295900"/>
                </a:moveTo>
                <a:lnTo>
                  <a:pt x="76205" y="115824"/>
                </a:lnTo>
                <a:lnTo>
                  <a:pt x="38105" y="115824"/>
                </a:lnTo>
                <a:lnTo>
                  <a:pt x="39618" y="5295900"/>
                </a:lnTo>
                <a:lnTo>
                  <a:pt x="77718" y="5295900"/>
                </a:lnTo>
                <a:close/>
              </a:path>
              <a:path w="116205" h="5410200">
                <a:moveTo>
                  <a:pt x="77724" y="5315712"/>
                </a:moveTo>
                <a:lnTo>
                  <a:pt x="77718" y="5295900"/>
                </a:lnTo>
                <a:lnTo>
                  <a:pt x="39618" y="5295900"/>
                </a:lnTo>
                <a:lnTo>
                  <a:pt x="39624" y="5315712"/>
                </a:lnTo>
                <a:lnTo>
                  <a:pt x="77724" y="5315712"/>
                </a:lnTo>
                <a:close/>
              </a:path>
              <a:path w="116205" h="5410200">
                <a:moveTo>
                  <a:pt x="115824" y="5295900"/>
                </a:moveTo>
                <a:lnTo>
                  <a:pt x="77718" y="5295900"/>
                </a:lnTo>
                <a:lnTo>
                  <a:pt x="77724" y="5373129"/>
                </a:lnTo>
                <a:lnTo>
                  <a:pt x="115824" y="529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193" y="1543812"/>
            <a:ext cx="7620000" cy="116205"/>
          </a:xfrm>
          <a:custGeom>
            <a:avLst/>
            <a:gdLst/>
            <a:ahLst/>
            <a:cxnLst/>
            <a:rect l="l" t="t" r="r" b="b"/>
            <a:pathLst>
              <a:path w="7620000" h="116205">
                <a:moveTo>
                  <a:pt x="115824" y="38104"/>
                </a:moveTo>
                <a:lnTo>
                  <a:pt x="115824" y="0"/>
                </a:lnTo>
                <a:lnTo>
                  <a:pt x="0" y="56388"/>
                </a:lnTo>
                <a:lnTo>
                  <a:pt x="96012" y="104394"/>
                </a:lnTo>
                <a:lnTo>
                  <a:pt x="96012" y="38100"/>
                </a:lnTo>
                <a:lnTo>
                  <a:pt x="115824" y="38104"/>
                </a:lnTo>
                <a:close/>
              </a:path>
              <a:path w="7620000" h="116205">
                <a:moveTo>
                  <a:pt x="7525518" y="77724"/>
                </a:moveTo>
                <a:lnTo>
                  <a:pt x="7525518" y="39624"/>
                </a:lnTo>
                <a:lnTo>
                  <a:pt x="96012" y="38100"/>
                </a:lnTo>
                <a:lnTo>
                  <a:pt x="96012" y="76200"/>
                </a:lnTo>
                <a:lnTo>
                  <a:pt x="7525518" y="77724"/>
                </a:lnTo>
                <a:close/>
              </a:path>
              <a:path w="7620000" h="116205">
                <a:moveTo>
                  <a:pt x="115824" y="114300"/>
                </a:moveTo>
                <a:lnTo>
                  <a:pt x="115824" y="76204"/>
                </a:lnTo>
                <a:lnTo>
                  <a:pt x="96012" y="76200"/>
                </a:lnTo>
                <a:lnTo>
                  <a:pt x="96012" y="104394"/>
                </a:lnTo>
                <a:lnTo>
                  <a:pt x="115824" y="114300"/>
                </a:lnTo>
                <a:close/>
              </a:path>
              <a:path w="7620000" h="116205">
                <a:moveTo>
                  <a:pt x="7620006" y="59436"/>
                </a:moveTo>
                <a:lnTo>
                  <a:pt x="7505706" y="1524"/>
                </a:lnTo>
                <a:lnTo>
                  <a:pt x="7505706" y="39619"/>
                </a:lnTo>
                <a:lnTo>
                  <a:pt x="7525518" y="39624"/>
                </a:lnTo>
                <a:lnTo>
                  <a:pt x="7525518" y="106050"/>
                </a:lnTo>
                <a:lnTo>
                  <a:pt x="7620006" y="59436"/>
                </a:lnTo>
                <a:close/>
              </a:path>
              <a:path w="7620000" h="116205">
                <a:moveTo>
                  <a:pt x="7525518" y="106050"/>
                </a:moveTo>
                <a:lnTo>
                  <a:pt x="7525518" y="77724"/>
                </a:lnTo>
                <a:lnTo>
                  <a:pt x="7505706" y="77719"/>
                </a:lnTo>
                <a:lnTo>
                  <a:pt x="7505706" y="115824"/>
                </a:lnTo>
                <a:lnTo>
                  <a:pt x="7525518" y="106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33" y="6487157"/>
            <a:ext cx="862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07425" algn="l"/>
              </a:tabLst>
            </a:pPr>
            <a:r>
              <a:rPr sz="1600" b="1" spc="-15" dirty="0">
                <a:latin typeface="Arial"/>
                <a:cs typeface="Arial"/>
              </a:rPr>
              <a:t>ouv</a:t>
            </a:r>
            <a:r>
              <a:rPr sz="1600" b="1" strike="sngStrike" spc="-15" dirty="0">
                <a:latin typeface="Arial"/>
                <a:cs typeface="Arial"/>
              </a:rPr>
              <a:t>ert	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52600" y="1523993"/>
            <a:ext cx="6783705" cy="236220"/>
            <a:chOff x="1752600" y="1523993"/>
            <a:chExt cx="6783705" cy="236220"/>
          </a:xfrm>
        </p:grpSpPr>
        <p:sp>
          <p:nvSpPr>
            <p:cNvPr id="10" name="object 10"/>
            <p:cNvSpPr/>
            <p:nvPr/>
          </p:nvSpPr>
          <p:spPr>
            <a:xfrm>
              <a:off x="1752600" y="1523993"/>
              <a:ext cx="1219200" cy="236220"/>
            </a:xfrm>
            <a:custGeom>
              <a:avLst/>
              <a:gdLst/>
              <a:ahLst/>
              <a:cxnLst/>
              <a:rect l="l" t="t" r="r" b="b"/>
              <a:pathLst>
                <a:path w="1219200" h="236219">
                  <a:moveTo>
                    <a:pt x="1219199" y="236219"/>
                  </a:moveTo>
                  <a:lnTo>
                    <a:pt x="1219199" y="0"/>
                  </a:lnTo>
                  <a:lnTo>
                    <a:pt x="0" y="0"/>
                  </a:lnTo>
                  <a:lnTo>
                    <a:pt x="0" y="236219"/>
                  </a:lnTo>
                  <a:lnTo>
                    <a:pt x="1219199" y="236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2600" y="1523993"/>
              <a:ext cx="1221105" cy="236220"/>
            </a:xfrm>
            <a:custGeom>
              <a:avLst/>
              <a:gdLst/>
              <a:ahLst/>
              <a:cxnLst/>
              <a:rect l="l" t="t" r="r" b="b"/>
              <a:pathLst>
                <a:path w="1221105" h="236219">
                  <a:moveTo>
                    <a:pt x="1524" y="0"/>
                  </a:moveTo>
                  <a:lnTo>
                    <a:pt x="0" y="0"/>
                  </a:lnTo>
                  <a:lnTo>
                    <a:pt x="0" y="1530"/>
                  </a:lnTo>
                  <a:lnTo>
                    <a:pt x="1524" y="0"/>
                  </a:lnTo>
                  <a:close/>
                </a:path>
                <a:path w="1221105" h="236219">
                  <a:moveTo>
                    <a:pt x="1220724" y="236226"/>
                  </a:moveTo>
                  <a:lnTo>
                    <a:pt x="1220724" y="0"/>
                  </a:lnTo>
                  <a:lnTo>
                    <a:pt x="1524" y="0"/>
                  </a:lnTo>
                  <a:lnTo>
                    <a:pt x="0" y="1530"/>
                  </a:lnTo>
                  <a:lnTo>
                    <a:pt x="1219200" y="1530"/>
                  </a:lnTo>
                  <a:lnTo>
                    <a:pt x="1219200" y="236226"/>
                  </a:lnTo>
                  <a:lnTo>
                    <a:pt x="1220724" y="236226"/>
                  </a:lnTo>
                  <a:close/>
                </a:path>
                <a:path w="1221105" h="236219">
                  <a:moveTo>
                    <a:pt x="1524" y="234702"/>
                  </a:moveTo>
                  <a:lnTo>
                    <a:pt x="1524" y="1530"/>
                  </a:lnTo>
                  <a:lnTo>
                    <a:pt x="0" y="1530"/>
                  </a:lnTo>
                  <a:lnTo>
                    <a:pt x="0" y="234702"/>
                  </a:lnTo>
                  <a:lnTo>
                    <a:pt x="1524" y="234702"/>
                  </a:lnTo>
                  <a:close/>
                </a:path>
                <a:path w="1221105" h="236219">
                  <a:moveTo>
                    <a:pt x="1219200" y="236226"/>
                  </a:moveTo>
                  <a:lnTo>
                    <a:pt x="1219200" y="234702"/>
                  </a:lnTo>
                  <a:lnTo>
                    <a:pt x="0" y="234702"/>
                  </a:lnTo>
                  <a:lnTo>
                    <a:pt x="1524" y="236226"/>
                  </a:lnTo>
                  <a:lnTo>
                    <a:pt x="1219200" y="236226"/>
                  </a:lnTo>
                  <a:close/>
                </a:path>
                <a:path w="1221105" h="236219">
                  <a:moveTo>
                    <a:pt x="1524" y="236226"/>
                  </a:moveTo>
                  <a:lnTo>
                    <a:pt x="0" y="234702"/>
                  </a:lnTo>
                  <a:lnTo>
                    <a:pt x="0" y="236226"/>
                  </a:lnTo>
                  <a:lnTo>
                    <a:pt x="1524" y="236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15200" y="1523993"/>
              <a:ext cx="1219200" cy="236220"/>
            </a:xfrm>
            <a:custGeom>
              <a:avLst/>
              <a:gdLst/>
              <a:ahLst/>
              <a:cxnLst/>
              <a:rect l="l" t="t" r="r" b="b"/>
              <a:pathLst>
                <a:path w="1219200" h="236219">
                  <a:moveTo>
                    <a:pt x="1219199" y="236219"/>
                  </a:moveTo>
                  <a:lnTo>
                    <a:pt x="1219199" y="0"/>
                  </a:lnTo>
                  <a:lnTo>
                    <a:pt x="0" y="0"/>
                  </a:lnTo>
                  <a:lnTo>
                    <a:pt x="0" y="236219"/>
                  </a:lnTo>
                  <a:lnTo>
                    <a:pt x="1219199" y="236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15200" y="1523993"/>
              <a:ext cx="1221105" cy="236220"/>
            </a:xfrm>
            <a:custGeom>
              <a:avLst/>
              <a:gdLst/>
              <a:ahLst/>
              <a:cxnLst/>
              <a:rect l="l" t="t" r="r" b="b"/>
              <a:pathLst>
                <a:path w="1221104" h="236219">
                  <a:moveTo>
                    <a:pt x="1524" y="0"/>
                  </a:moveTo>
                  <a:lnTo>
                    <a:pt x="0" y="0"/>
                  </a:lnTo>
                  <a:lnTo>
                    <a:pt x="0" y="1530"/>
                  </a:lnTo>
                  <a:lnTo>
                    <a:pt x="1524" y="0"/>
                  </a:lnTo>
                  <a:close/>
                </a:path>
                <a:path w="1221104" h="236219">
                  <a:moveTo>
                    <a:pt x="1220724" y="236226"/>
                  </a:moveTo>
                  <a:lnTo>
                    <a:pt x="1220724" y="0"/>
                  </a:lnTo>
                  <a:lnTo>
                    <a:pt x="1524" y="0"/>
                  </a:lnTo>
                  <a:lnTo>
                    <a:pt x="0" y="1530"/>
                  </a:lnTo>
                  <a:lnTo>
                    <a:pt x="1219200" y="1530"/>
                  </a:lnTo>
                  <a:lnTo>
                    <a:pt x="1219200" y="236226"/>
                  </a:lnTo>
                  <a:lnTo>
                    <a:pt x="1220724" y="236226"/>
                  </a:lnTo>
                  <a:close/>
                </a:path>
                <a:path w="1221104" h="236219">
                  <a:moveTo>
                    <a:pt x="1524" y="234702"/>
                  </a:moveTo>
                  <a:lnTo>
                    <a:pt x="1524" y="1530"/>
                  </a:lnTo>
                  <a:lnTo>
                    <a:pt x="0" y="1530"/>
                  </a:lnTo>
                  <a:lnTo>
                    <a:pt x="0" y="234702"/>
                  </a:lnTo>
                  <a:lnTo>
                    <a:pt x="1524" y="234702"/>
                  </a:lnTo>
                  <a:close/>
                </a:path>
                <a:path w="1221104" h="236219">
                  <a:moveTo>
                    <a:pt x="1219200" y="236226"/>
                  </a:moveTo>
                  <a:lnTo>
                    <a:pt x="1219200" y="234702"/>
                  </a:lnTo>
                  <a:lnTo>
                    <a:pt x="0" y="234702"/>
                  </a:lnTo>
                  <a:lnTo>
                    <a:pt x="1524" y="236226"/>
                  </a:lnTo>
                  <a:lnTo>
                    <a:pt x="1219200" y="236226"/>
                  </a:lnTo>
                  <a:close/>
                </a:path>
                <a:path w="1221104" h="236219">
                  <a:moveTo>
                    <a:pt x="1524" y="236226"/>
                  </a:moveTo>
                  <a:lnTo>
                    <a:pt x="0" y="234702"/>
                  </a:lnTo>
                  <a:lnTo>
                    <a:pt x="0" y="236226"/>
                  </a:lnTo>
                  <a:lnTo>
                    <a:pt x="1524" y="236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33" y="942461"/>
            <a:ext cx="8360409" cy="10179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565"/>
              </a:spcBef>
            </a:pPr>
            <a:r>
              <a:rPr sz="2800" b="1" spc="10" dirty="0">
                <a:latin typeface="Arial"/>
                <a:cs typeface="Arial"/>
              </a:rPr>
              <a:t>5) </a:t>
            </a:r>
            <a:r>
              <a:rPr sz="2800" b="1" spc="-80" dirty="0">
                <a:latin typeface="Arial"/>
                <a:cs typeface="Arial"/>
              </a:rPr>
              <a:t>Représenter </a:t>
            </a:r>
            <a:r>
              <a:rPr sz="2800" b="1" spc="-90" dirty="0">
                <a:latin typeface="Arial"/>
                <a:cs typeface="Arial"/>
              </a:rPr>
              <a:t>les </a:t>
            </a:r>
            <a:r>
              <a:rPr sz="2800" b="1" spc="-114" dirty="0">
                <a:latin typeface="Arial"/>
                <a:cs typeface="Arial"/>
              </a:rPr>
              <a:t>voyelles </a:t>
            </a:r>
            <a:r>
              <a:rPr sz="2800" b="1" spc="-145" dirty="0">
                <a:latin typeface="Arial"/>
                <a:cs typeface="Arial"/>
              </a:rPr>
              <a:t>: </a:t>
            </a:r>
            <a:r>
              <a:rPr sz="2800" b="1" spc="-90" dirty="0">
                <a:latin typeface="Arial"/>
                <a:cs typeface="Arial"/>
              </a:rPr>
              <a:t>les</a:t>
            </a:r>
            <a:r>
              <a:rPr sz="2800" b="1" spc="170" dirty="0">
                <a:latin typeface="Arial"/>
                <a:cs typeface="Arial"/>
              </a:rPr>
              <a:t> </a:t>
            </a:r>
            <a:r>
              <a:rPr sz="2800" b="1" spc="-105" dirty="0">
                <a:latin typeface="Arial"/>
                <a:cs typeface="Arial"/>
              </a:rPr>
              <a:t>palatogrammes</a:t>
            </a:r>
            <a:endParaRPr sz="2800">
              <a:latin typeface="Arial"/>
              <a:cs typeface="Arial"/>
            </a:endParaRPr>
          </a:p>
          <a:p>
            <a:pPr marL="1308100">
              <a:lnSpc>
                <a:spcPts val="1860"/>
              </a:lnSpc>
              <a:spcBef>
                <a:spcPts val="265"/>
              </a:spcBef>
              <a:tabLst>
                <a:tab pos="6870065" algn="l"/>
              </a:tabLst>
            </a:pPr>
            <a:r>
              <a:rPr sz="1600" b="1" spc="-5" dirty="0">
                <a:latin typeface="Arial"/>
                <a:cs typeface="Arial"/>
              </a:rPr>
              <a:t>antérieur	postérieur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1600" b="1" spc="-5" dirty="0">
                <a:latin typeface="Arial"/>
                <a:cs typeface="Arial"/>
              </a:rPr>
              <a:t>fermé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65732" y="1711452"/>
            <a:ext cx="6897623" cy="5417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33" y="1979167"/>
            <a:ext cx="7692390" cy="427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65000"/>
              <a:buFont typeface="DejaVu Sans"/>
              <a:buChar char="■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Arial"/>
                <a:cs typeface="Arial"/>
              </a:rPr>
              <a:t>Description articulatoire des voyelles </a:t>
            </a:r>
            <a:r>
              <a:rPr sz="3000" b="1" dirty="0">
                <a:latin typeface="Arial"/>
                <a:cs typeface="Arial"/>
              </a:rPr>
              <a:t>du  </a:t>
            </a:r>
            <a:r>
              <a:rPr sz="3000" b="1" spc="-5" dirty="0">
                <a:latin typeface="Arial"/>
                <a:cs typeface="Arial"/>
              </a:rPr>
              <a:t>Français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40"/>
              </a:spcBef>
              <a:buSzPct val="59615"/>
              <a:buFont typeface="DejaVu Sans"/>
              <a:buChar char="❑"/>
              <a:tabLst>
                <a:tab pos="682625" algn="l"/>
                <a:tab pos="683260" algn="l"/>
              </a:tabLst>
            </a:pPr>
            <a:r>
              <a:rPr sz="2600" b="1" dirty="0">
                <a:latin typeface="Arial"/>
                <a:cs typeface="Arial"/>
              </a:rPr>
              <a:t>1)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L’aperture</a:t>
            </a: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20"/>
              </a:spcBef>
              <a:buSzPct val="59615"/>
              <a:buFont typeface="DejaVu Sans"/>
              <a:buChar char="❑"/>
              <a:tabLst>
                <a:tab pos="682625" algn="l"/>
                <a:tab pos="683260" algn="l"/>
              </a:tabLst>
            </a:pPr>
            <a:r>
              <a:rPr sz="2600" b="1" dirty="0">
                <a:latin typeface="Arial"/>
                <a:cs typeface="Arial"/>
              </a:rPr>
              <a:t>2) Lieu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d’articulation</a:t>
            </a: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25"/>
              </a:spcBef>
              <a:buSzPct val="59615"/>
              <a:buFont typeface="DejaVu Sans"/>
              <a:buChar char="❑"/>
              <a:tabLst>
                <a:tab pos="682625" algn="l"/>
                <a:tab pos="683260" algn="l"/>
              </a:tabLst>
            </a:pPr>
            <a:r>
              <a:rPr sz="2600" b="1" dirty="0">
                <a:latin typeface="Arial"/>
                <a:cs typeface="Arial"/>
              </a:rPr>
              <a:t>3) Position </a:t>
            </a:r>
            <a:r>
              <a:rPr sz="2600" b="1" spc="5" dirty="0">
                <a:latin typeface="Arial"/>
                <a:cs typeface="Arial"/>
              </a:rPr>
              <a:t>du </a:t>
            </a:r>
            <a:r>
              <a:rPr sz="2600" b="1" dirty="0">
                <a:latin typeface="Arial"/>
                <a:cs typeface="Arial"/>
              </a:rPr>
              <a:t>voile </a:t>
            </a:r>
            <a:r>
              <a:rPr sz="2600" b="1" spc="5" dirty="0">
                <a:latin typeface="Arial"/>
                <a:cs typeface="Arial"/>
              </a:rPr>
              <a:t>du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palais</a:t>
            </a: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25"/>
              </a:spcBef>
              <a:buSzPct val="59615"/>
              <a:buFont typeface="DejaVu Sans"/>
              <a:buChar char="❑"/>
              <a:tabLst>
                <a:tab pos="682625" algn="l"/>
                <a:tab pos="683260" algn="l"/>
              </a:tabLst>
            </a:pPr>
            <a:r>
              <a:rPr sz="2600" b="1" dirty="0">
                <a:latin typeface="Arial"/>
                <a:cs typeface="Arial"/>
              </a:rPr>
              <a:t>4)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Labialisation</a:t>
            </a:r>
            <a:endParaRPr sz="2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DejaVu Sans"/>
              <a:buChar char="❑"/>
            </a:pPr>
            <a:endParaRPr sz="38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buSzPct val="59615"/>
              <a:buFont typeface="DejaVu Sans"/>
              <a:buChar char="❑"/>
              <a:tabLst>
                <a:tab pos="682625" algn="l"/>
                <a:tab pos="683260" algn="l"/>
              </a:tabLst>
            </a:pPr>
            <a:r>
              <a:rPr sz="2600" b="1" dirty="0">
                <a:latin typeface="Arial"/>
                <a:cs typeface="Arial"/>
              </a:rPr>
              <a:t>5) Représenter les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voyelles</a:t>
            </a: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25"/>
              </a:spcBef>
              <a:buSzPct val="59615"/>
              <a:buFont typeface="DejaVu Sans"/>
              <a:buChar char="❑"/>
              <a:tabLst>
                <a:tab pos="682625" algn="l"/>
                <a:tab pos="683260" algn="l"/>
              </a:tabLst>
            </a:pPr>
            <a:r>
              <a:rPr sz="2600" b="1" dirty="0">
                <a:latin typeface="Arial"/>
                <a:cs typeface="Arial"/>
              </a:rPr>
              <a:t>6) Données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complémentaires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5294" y="724915"/>
            <a:ext cx="25273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35" dirty="0">
                <a:latin typeface="Times New Roman"/>
                <a:cs typeface="Times New Roman"/>
              </a:rPr>
              <a:t>PLAN</a:t>
            </a:r>
            <a:r>
              <a:rPr sz="4200" b="0" spc="-65" dirty="0">
                <a:latin typeface="Times New Roman"/>
                <a:cs typeface="Times New Roman"/>
              </a:rPr>
              <a:t> </a:t>
            </a:r>
            <a:r>
              <a:rPr sz="4200" b="0" spc="25" dirty="0">
                <a:latin typeface="Times New Roman"/>
                <a:cs typeface="Times New Roman"/>
              </a:rPr>
              <a:t>TD</a:t>
            </a:r>
            <a:endParaRPr sz="4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4393" y="609593"/>
            <a:ext cx="8307705" cy="840105"/>
            <a:chOff x="914393" y="609593"/>
            <a:chExt cx="8307705" cy="840105"/>
          </a:xfrm>
        </p:grpSpPr>
        <p:sp>
          <p:nvSpPr>
            <p:cNvPr id="4" name="object 4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7" name="object 7"/>
          <p:cNvSpPr/>
          <p:nvPr/>
        </p:nvSpPr>
        <p:spPr>
          <a:xfrm>
            <a:off x="1138421" y="2796539"/>
            <a:ext cx="7856219" cy="3796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393" y="2529840"/>
            <a:ext cx="7620000" cy="116205"/>
          </a:xfrm>
          <a:custGeom>
            <a:avLst/>
            <a:gdLst/>
            <a:ahLst/>
            <a:cxnLst/>
            <a:rect l="l" t="t" r="r" b="b"/>
            <a:pathLst>
              <a:path w="7620000" h="116205">
                <a:moveTo>
                  <a:pt x="115824" y="38104"/>
                </a:moveTo>
                <a:lnTo>
                  <a:pt x="115824" y="0"/>
                </a:lnTo>
                <a:lnTo>
                  <a:pt x="0" y="56388"/>
                </a:lnTo>
                <a:lnTo>
                  <a:pt x="96012" y="104394"/>
                </a:lnTo>
                <a:lnTo>
                  <a:pt x="96012" y="38100"/>
                </a:lnTo>
                <a:lnTo>
                  <a:pt x="115824" y="38104"/>
                </a:lnTo>
                <a:close/>
              </a:path>
              <a:path w="7620000" h="116205">
                <a:moveTo>
                  <a:pt x="7525518" y="77724"/>
                </a:moveTo>
                <a:lnTo>
                  <a:pt x="7525518" y="39624"/>
                </a:lnTo>
                <a:lnTo>
                  <a:pt x="96012" y="38100"/>
                </a:lnTo>
                <a:lnTo>
                  <a:pt x="96012" y="76200"/>
                </a:lnTo>
                <a:lnTo>
                  <a:pt x="7525518" y="77724"/>
                </a:lnTo>
                <a:close/>
              </a:path>
              <a:path w="7620000" h="116205">
                <a:moveTo>
                  <a:pt x="115824" y="114300"/>
                </a:moveTo>
                <a:lnTo>
                  <a:pt x="115824" y="76204"/>
                </a:lnTo>
                <a:lnTo>
                  <a:pt x="96012" y="76200"/>
                </a:lnTo>
                <a:lnTo>
                  <a:pt x="96012" y="104394"/>
                </a:lnTo>
                <a:lnTo>
                  <a:pt x="115824" y="114300"/>
                </a:lnTo>
                <a:close/>
              </a:path>
              <a:path w="7620000" h="116205">
                <a:moveTo>
                  <a:pt x="7620006" y="57912"/>
                </a:moveTo>
                <a:lnTo>
                  <a:pt x="7505706" y="1524"/>
                </a:lnTo>
                <a:lnTo>
                  <a:pt x="7505706" y="39619"/>
                </a:lnTo>
                <a:lnTo>
                  <a:pt x="7525518" y="39624"/>
                </a:lnTo>
                <a:lnTo>
                  <a:pt x="7525518" y="105785"/>
                </a:lnTo>
                <a:lnTo>
                  <a:pt x="7620006" y="57912"/>
                </a:lnTo>
                <a:close/>
              </a:path>
              <a:path w="7620000" h="116205">
                <a:moveTo>
                  <a:pt x="7525518" y="105785"/>
                </a:moveTo>
                <a:lnTo>
                  <a:pt x="7525518" y="77724"/>
                </a:lnTo>
                <a:lnTo>
                  <a:pt x="7505706" y="77719"/>
                </a:lnTo>
                <a:lnTo>
                  <a:pt x="7505706" y="115824"/>
                </a:lnTo>
                <a:lnTo>
                  <a:pt x="7525518" y="105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805" y="2814827"/>
            <a:ext cx="116205" cy="3810000"/>
          </a:xfrm>
          <a:custGeom>
            <a:avLst/>
            <a:gdLst/>
            <a:ahLst/>
            <a:cxnLst/>
            <a:rect l="l" t="t" r="r" b="b"/>
            <a:pathLst>
              <a:path w="116205" h="3810000">
                <a:moveTo>
                  <a:pt x="114300" y="114300"/>
                </a:moveTo>
                <a:lnTo>
                  <a:pt x="56388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96012"/>
                </a:lnTo>
                <a:lnTo>
                  <a:pt x="76200" y="96012"/>
                </a:lnTo>
                <a:lnTo>
                  <a:pt x="76207" y="114300"/>
                </a:lnTo>
                <a:lnTo>
                  <a:pt x="114300" y="114300"/>
                </a:lnTo>
                <a:close/>
              </a:path>
              <a:path w="116205" h="3810000">
                <a:moveTo>
                  <a:pt x="77724" y="3772929"/>
                </a:moveTo>
                <a:lnTo>
                  <a:pt x="77724" y="3715512"/>
                </a:lnTo>
                <a:lnTo>
                  <a:pt x="39624" y="3715512"/>
                </a:lnTo>
                <a:lnTo>
                  <a:pt x="39615" y="3695700"/>
                </a:lnTo>
                <a:lnTo>
                  <a:pt x="1524" y="3695700"/>
                </a:lnTo>
                <a:lnTo>
                  <a:pt x="59436" y="3810000"/>
                </a:lnTo>
                <a:lnTo>
                  <a:pt x="77724" y="3772929"/>
                </a:lnTo>
                <a:close/>
              </a:path>
              <a:path w="116205" h="3810000">
                <a:moveTo>
                  <a:pt x="76207" y="114300"/>
                </a:moveTo>
                <a:lnTo>
                  <a:pt x="76200" y="96012"/>
                </a:lnTo>
                <a:lnTo>
                  <a:pt x="38100" y="96012"/>
                </a:lnTo>
                <a:lnTo>
                  <a:pt x="38107" y="114300"/>
                </a:lnTo>
                <a:lnTo>
                  <a:pt x="76207" y="114300"/>
                </a:lnTo>
                <a:close/>
              </a:path>
              <a:path w="116205" h="3810000">
                <a:moveTo>
                  <a:pt x="38107" y="114300"/>
                </a:moveTo>
                <a:lnTo>
                  <a:pt x="38100" y="96012"/>
                </a:lnTo>
                <a:lnTo>
                  <a:pt x="38100" y="114300"/>
                </a:lnTo>
                <a:close/>
              </a:path>
              <a:path w="116205" h="3810000">
                <a:moveTo>
                  <a:pt x="77715" y="3695700"/>
                </a:moveTo>
                <a:lnTo>
                  <a:pt x="76207" y="114300"/>
                </a:lnTo>
                <a:lnTo>
                  <a:pt x="38107" y="114300"/>
                </a:lnTo>
                <a:lnTo>
                  <a:pt x="39615" y="3695700"/>
                </a:lnTo>
                <a:lnTo>
                  <a:pt x="77715" y="3695700"/>
                </a:lnTo>
                <a:close/>
              </a:path>
              <a:path w="116205" h="3810000">
                <a:moveTo>
                  <a:pt x="77724" y="3715512"/>
                </a:moveTo>
                <a:lnTo>
                  <a:pt x="77715" y="3695700"/>
                </a:lnTo>
                <a:lnTo>
                  <a:pt x="39615" y="3695700"/>
                </a:lnTo>
                <a:lnTo>
                  <a:pt x="39624" y="3715512"/>
                </a:lnTo>
                <a:lnTo>
                  <a:pt x="77724" y="3715512"/>
                </a:lnTo>
                <a:close/>
              </a:path>
              <a:path w="116205" h="3810000">
                <a:moveTo>
                  <a:pt x="115824" y="3695700"/>
                </a:moveTo>
                <a:lnTo>
                  <a:pt x="77715" y="3695700"/>
                </a:lnTo>
                <a:lnTo>
                  <a:pt x="77724" y="3772929"/>
                </a:lnTo>
                <a:lnTo>
                  <a:pt x="115824" y="3695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133" y="6639557"/>
            <a:ext cx="640080" cy="497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4"/>
              </a:spcBef>
            </a:pPr>
            <a:r>
              <a:rPr sz="1600" b="1" spc="-15" dirty="0">
                <a:latin typeface="Arial"/>
                <a:cs typeface="Arial"/>
              </a:rPr>
              <a:t>grave  </a:t>
            </a:r>
            <a:r>
              <a:rPr sz="1600" b="1" spc="-10" dirty="0">
                <a:latin typeface="Arial"/>
                <a:cs typeface="Arial"/>
              </a:rPr>
              <a:t>ou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ert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533" y="1991359"/>
            <a:ext cx="44195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ai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8193" y="2286000"/>
            <a:ext cx="1221105" cy="236220"/>
            <a:chOff x="838193" y="2286000"/>
            <a:chExt cx="1221105" cy="236220"/>
          </a:xfrm>
        </p:grpSpPr>
        <p:sp>
          <p:nvSpPr>
            <p:cNvPr id="13" name="object 13"/>
            <p:cNvSpPr/>
            <p:nvPr/>
          </p:nvSpPr>
          <p:spPr>
            <a:xfrm>
              <a:off x="838193" y="2286000"/>
              <a:ext cx="1219200" cy="236220"/>
            </a:xfrm>
            <a:custGeom>
              <a:avLst/>
              <a:gdLst/>
              <a:ahLst/>
              <a:cxnLst/>
              <a:rect l="l" t="t" r="r" b="b"/>
              <a:pathLst>
                <a:path w="1219200" h="236219">
                  <a:moveTo>
                    <a:pt x="1219199" y="236219"/>
                  </a:moveTo>
                  <a:lnTo>
                    <a:pt x="1219199" y="0"/>
                  </a:lnTo>
                  <a:lnTo>
                    <a:pt x="0" y="0"/>
                  </a:lnTo>
                  <a:lnTo>
                    <a:pt x="0" y="236219"/>
                  </a:lnTo>
                  <a:lnTo>
                    <a:pt x="1219199" y="236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193" y="2286000"/>
              <a:ext cx="1221105" cy="236220"/>
            </a:xfrm>
            <a:custGeom>
              <a:avLst/>
              <a:gdLst/>
              <a:ahLst/>
              <a:cxnLst/>
              <a:rect l="l" t="t" r="r" b="b"/>
              <a:pathLst>
                <a:path w="1221105" h="236219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1221105" h="236219">
                  <a:moveTo>
                    <a:pt x="1220730" y="236220"/>
                  </a:moveTo>
                  <a:lnTo>
                    <a:pt x="12207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1219206" y="1524"/>
                  </a:lnTo>
                  <a:lnTo>
                    <a:pt x="1219206" y="236220"/>
                  </a:lnTo>
                  <a:lnTo>
                    <a:pt x="1220730" y="236220"/>
                  </a:lnTo>
                  <a:close/>
                </a:path>
                <a:path w="1221105" h="236219">
                  <a:moveTo>
                    <a:pt x="1524" y="234696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234696"/>
                  </a:lnTo>
                  <a:lnTo>
                    <a:pt x="1524" y="234696"/>
                  </a:lnTo>
                  <a:close/>
                </a:path>
                <a:path w="1221105" h="236219">
                  <a:moveTo>
                    <a:pt x="1219206" y="236220"/>
                  </a:moveTo>
                  <a:lnTo>
                    <a:pt x="1219206" y="234696"/>
                  </a:lnTo>
                  <a:lnTo>
                    <a:pt x="0" y="234696"/>
                  </a:lnTo>
                  <a:lnTo>
                    <a:pt x="1524" y="236220"/>
                  </a:lnTo>
                  <a:lnTo>
                    <a:pt x="1219206" y="236220"/>
                  </a:lnTo>
                  <a:close/>
                </a:path>
                <a:path w="1221105" h="236219">
                  <a:moveTo>
                    <a:pt x="1524" y="236220"/>
                  </a:moveTo>
                  <a:lnTo>
                    <a:pt x="0" y="234696"/>
                  </a:lnTo>
                  <a:lnTo>
                    <a:pt x="0" y="236220"/>
                  </a:lnTo>
                  <a:lnTo>
                    <a:pt x="1524" y="236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6933" y="2224531"/>
            <a:ext cx="892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nt</a:t>
            </a:r>
            <a:r>
              <a:rPr sz="1600" b="1" spc="-5" dirty="0">
                <a:latin typeface="Arial"/>
                <a:cs typeface="Arial"/>
              </a:rPr>
              <a:t>érie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72400" y="2281427"/>
            <a:ext cx="1221105" cy="236220"/>
          </a:xfrm>
          <a:custGeom>
            <a:avLst/>
            <a:gdLst/>
            <a:ahLst/>
            <a:cxnLst/>
            <a:rect l="l" t="t" r="r" b="b"/>
            <a:pathLst>
              <a:path w="1221104" h="236219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0"/>
                </a:lnTo>
                <a:close/>
              </a:path>
              <a:path w="1221104" h="236219">
                <a:moveTo>
                  <a:pt x="1220724" y="236220"/>
                </a:moveTo>
                <a:lnTo>
                  <a:pt x="1220724" y="0"/>
                </a:lnTo>
                <a:lnTo>
                  <a:pt x="1524" y="0"/>
                </a:lnTo>
                <a:lnTo>
                  <a:pt x="0" y="1524"/>
                </a:lnTo>
                <a:lnTo>
                  <a:pt x="1219200" y="1524"/>
                </a:lnTo>
                <a:lnTo>
                  <a:pt x="1219200" y="236220"/>
                </a:lnTo>
                <a:lnTo>
                  <a:pt x="1220724" y="236220"/>
                </a:lnTo>
                <a:close/>
              </a:path>
              <a:path w="1221104" h="236219">
                <a:moveTo>
                  <a:pt x="1524" y="234696"/>
                </a:moveTo>
                <a:lnTo>
                  <a:pt x="1524" y="1524"/>
                </a:lnTo>
                <a:lnTo>
                  <a:pt x="0" y="1524"/>
                </a:lnTo>
                <a:lnTo>
                  <a:pt x="0" y="234696"/>
                </a:lnTo>
                <a:lnTo>
                  <a:pt x="1524" y="234696"/>
                </a:lnTo>
                <a:close/>
              </a:path>
              <a:path w="1221104" h="236219">
                <a:moveTo>
                  <a:pt x="1219200" y="236220"/>
                </a:moveTo>
                <a:lnTo>
                  <a:pt x="1219200" y="234696"/>
                </a:lnTo>
                <a:lnTo>
                  <a:pt x="0" y="234696"/>
                </a:lnTo>
                <a:lnTo>
                  <a:pt x="1524" y="236220"/>
                </a:lnTo>
                <a:lnTo>
                  <a:pt x="1219200" y="236220"/>
                </a:lnTo>
                <a:close/>
              </a:path>
              <a:path w="1221104" h="236219">
                <a:moveTo>
                  <a:pt x="1524" y="236220"/>
                </a:moveTo>
                <a:lnTo>
                  <a:pt x="0" y="234696"/>
                </a:lnTo>
                <a:lnTo>
                  <a:pt x="0" y="236220"/>
                </a:lnTo>
                <a:lnTo>
                  <a:pt x="1524" y="236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51137" y="1991359"/>
            <a:ext cx="1016000" cy="497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51765">
              <a:lnSpc>
                <a:spcPts val="1800"/>
              </a:lnSpc>
              <a:spcBef>
                <a:spcPts val="254"/>
              </a:spcBef>
            </a:pPr>
            <a:r>
              <a:rPr sz="1600" b="1" spc="-15" dirty="0">
                <a:latin typeface="Arial"/>
                <a:cs typeface="Arial"/>
              </a:rPr>
              <a:t>grave  </a:t>
            </a:r>
            <a:r>
              <a:rPr sz="1600" b="1" spc="-10" dirty="0">
                <a:latin typeface="Arial"/>
                <a:cs typeface="Arial"/>
              </a:rPr>
              <a:t>po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érie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39" y="2442462"/>
            <a:ext cx="577215" cy="508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75565">
              <a:lnSpc>
                <a:spcPts val="1880"/>
              </a:lnSpc>
              <a:spcBef>
                <a:spcPts val="190"/>
              </a:spcBef>
            </a:pPr>
            <a:r>
              <a:rPr sz="1600" b="1" spc="-5" dirty="0">
                <a:latin typeface="Arial"/>
                <a:cs typeface="Arial"/>
              </a:rPr>
              <a:t>aigü  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er</a:t>
            </a:r>
            <a:r>
              <a:rPr sz="1600" b="1" spc="-10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é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62427" y="1591056"/>
            <a:ext cx="4887595" cy="387350"/>
          </a:xfrm>
          <a:custGeom>
            <a:avLst/>
            <a:gdLst/>
            <a:ahLst/>
            <a:cxnLst/>
            <a:rect l="l" t="t" r="r" b="b"/>
            <a:pathLst>
              <a:path w="4887595" h="387350">
                <a:moveTo>
                  <a:pt x="4887468" y="387096"/>
                </a:moveTo>
                <a:lnTo>
                  <a:pt x="4887468" y="0"/>
                </a:lnTo>
                <a:lnTo>
                  <a:pt x="0" y="0"/>
                </a:lnTo>
                <a:lnTo>
                  <a:pt x="0" y="387096"/>
                </a:lnTo>
                <a:lnTo>
                  <a:pt x="4572" y="387096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876800" y="9144"/>
                </a:lnTo>
                <a:lnTo>
                  <a:pt x="4876800" y="4572"/>
                </a:lnTo>
                <a:lnTo>
                  <a:pt x="4881372" y="9144"/>
                </a:lnTo>
                <a:lnTo>
                  <a:pt x="4881372" y="387096"/>
                </a:lnTo>
                <a:lnTo>
                  <a:pt x="4887468" y="387096"/>
                </a:lnTo>
                <a:close/>
              </a:path>
              <a:path w="4887595" h="387350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887595" h="387350">
                <a:moveTo>
                  <a:pt x="10668" y="377952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377952"/>
                </a:lnTo>
                <a:lnTo>
                  <a:pt x="10668" y="377952"/>
                </a:lnTo>
                <a:close/>
              </a:path>
              <a:path w="4887595" h="387350">
                <a:moveTo>
                  <a:pt x="4881372" y="377952"/>
                </a:moveTo>
                <a:lnTo>
                  <a:pt x="4572" y="377952"/>
                </a:lnTo>
                <a:lnTo>
                  <a:pt x="10668" y="382524"/>
                </a:lnTo>
                <a:lnTo>
                  <a:pt x="10668" y="387096"/>
                </a:lnTo>
                <a:lnTo>
                  <a:pt x="4876800" y="387096"/>
                </a:lnTo>
                <a:lnTo>
                  <a:pt x="4876800" y="382524"/>
                </a:lnTo>
                <a:lnTo>
                  <a:pt x="4881372" y="377952"/>
                </a:lnTo>
                <a:close/>
              </a:path>
              <a:path w="4887595" h="387350">
                <a:moveTo>
                  <a:pt x="10668" y="387096"/>
                </a:moveTo>
                <a:lnTo>
                  <a:pt x="10668" y="382524"/>
                </a:lnTo>
                <a:lnTo>
                  <a:pt x="4572" y="377952"/>
                </a:lnTo>
                <a:lnTo>
                  <a:pt x="4572" y="387096"/>
                </a:lnTo>
                <a:lnTo>
                  <a:pt x="10668" y="387096"/>
                </a:lnTo>
                <a:close/>
              </a:path>
              <a:path w="4887595" h="387350">
                <a:moveTo>
                  <a:pt x="4881372" y="9144"/>
                </a:moveTo>
                <a:lnTo>
                  <a:pt x="4876800" y="4572"/>
                </a:lnTo>
                <a:lnTo>
                  <a:pt x="4876800" y="9144"/>
                </a:lnTo>
                <a:lnTo>
                  <a:pt x="4881372" y="9144"/>
                </a:lnTo>
                <a:close/>
              </a:path>
              <a:path w="4887595" h="387350">
                <a:moveTo>
                  <a:pt x="4881372" y="377952"/>
                </a:moveTo>
                <a:lnTo>
                  <a:pt x="4881372" y="9144"/>
                </a:lnTo>
                <a:lnTo>
                  <a:pt x="4876800" y="9144"/>
                </a:lnTo>
                <a:lnTo>
                  <a:pt x="4876800" y="377952"/>
                </a:lnTo>
                <a:lnTo>
                  <a:pt x="4881372" y="377952"/>
                </a:lnTo>
                <a:close/>
              </a:path>
              <a:path w="4887595" h="387350">
                <a:moveTo>
                  <a:pt x="4881372" y="387096"/>
                </a:moveTo>
                <a:lnTo>
                  <a:pt x="4881372" y="377952"/>
                </a:lnTo>
                <a:lnTo>
                  <a:pt x="4876800" y="382524"/>
                </a:lnTo>
                <a:lnTo>
                  <a:pt x="4876800" y="387096"/>
                </a:lnTo>
                <a:lnTo>
                  <a:pt x="4881372" y="387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57958" y="943661"/>
            <a:ext cx="7221855" cy="988694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1155"/>
              </a:spcBef>
              <a:buAutoNum type="arabicParenR" startAt="6"/>
              <a:tabLst>
                <a:tab pos="429259" algn="l"/>
              </a:tabLst>
            </a:pPr>
            <a:r>
              <a:rPr sz="2800" b="1" spc="-80" dirty="0">
                <a:latin typeface="Arial"/>
                <a:cs typeface="Arial"/>
              </a:rPr>
              <a:t>Données </a:t>
            </a:r>
            <a:r>
              <a:rPr sz="2800" b="1" spc="-110" dirty="0">
                <a:latin typeface="Arial"/>
                <a:cs typeface="Arial"/>
              </a:rPr>
              <a:t>complémentaires </a:t>
            </a:r>
            <a:r>
              <a:rPr sz="2800" b="1" spc="-145" dirty="0">
                <a:latin typeface="Arial"/>
                <a:cs typeface="Arial"/>
              </a:rPr>
              <a:t>sur </a:t>
            </a:r>
            <a:r>
              <a:rPr sz="2800" b="1" spc="-90" dirty="0">
                <a:latin typeface="Arial"/>
                <a:cs typeface="Arial"/>
              </a:rPr>
              <a:t>les</a:t>
            </a:r>
            <a:r>
              <a:rPr sz="2800" b="1" spc="9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voyelles</a:t>
            </a:r>
            <a:endParaRPr sz="2800">
              <a:latin typeface="Arial"/>
              <a:cs typeface="Arial"/>
            </a:endParaRPr>
          </a:p>
          <a:p>
            <a:pPr marL="1978660" lvl="1" indent="-492759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1978660" algn="l"/>
              </a:tabLst>
            </a:pPr>
            <a:r>
              <a:rPr sz="2000" b="1" dirty="0">
                <a:latin typeface="Arial"/>
                <a:cs typeface="Arial"/>
              </a:rPr>
              <a:t>Classement </a:t>
            </a:r>
            <a:r>
              <a:rPr sz="2000" b="1" spc="-5" dirty="0">
                <a:latin typeface="Arial"/>
                <a:cs typeface="Arial"/>
              </a:rPr>
              <a:t>auditif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voyelles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4393" y="609593"/>
            <a:ext cx="8307705" cy="840105"/>
            <a:chOff x="914393" y="609593"/>
            <a:chExt cx="8307705" cy="840105"/>
          </a:xfrm>
        </p:grpSpPr>
        <p:sp>
          <p:nvSpPr>
            <p:cNvPr id="4" name="object 4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00211" y="584701"/>
            <a:ext cx="153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Séance</a:t>
            </a:r>
            <a:r>
              <a:rPr spc="-125" dirty="0"/>
              <a:t> </a:t>
            </a:r>
            <a:r>
              <a:rPr spc="10" dirty="0"/>
              <a:t>4</a:t>
            </a:r>
          </a:p>
        </p:txBody>
      </p:sp>
      <p:sp>
        <p:nvSpPr>
          <p:cNvPr id="7" name="object 7"/>
          <p:cNvSpPr/>
          <p:nvPr/>
        </p:nvSpPr>
        <p:spPr>
          <a:xfrm>
            <a:off x="2662427" y="1591056"/>
            <a:ext cx="4887595" cy="387350"/>
          </a:xfrm>
          <a:custGeom>
            <a:avLst/>
            <a:gdLst/>
            <a:ahLst/>
            <a:cxnLst/>
            <a:rect l="l" t="t" r="r" b="b"/>
            <a:pathLst>
              <a:path w="4887595" h="387350">
                <a:moveTo>
                  <a:pt x="4887468" y="387096"/>
                </a:moveTo>
                <a:lnTo>
                  <a:pt x="4887468" y="0"/>
                </a:lnTo>
                <a:lnTo>
                  <a:pt x="0" y="0"/>
                </a:lnTo>
                <a:lnTo>
                  <a:pt x="0" y="387096"/>
                </a:lnTo>
                <a:lnTo>
                  <a:pt x="4572" y="387096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876800" y="9144"/>
                </a:lnTo>
                <a:lnTo>
                  <a:pt x="4876800" y="4572"/>
                </a:lnTo>
                <a:lnTo>
                  <a:pt x="4881372" y="9144"/>
                </a:lnTo>
                <a:lnTo>
                  <a:pt x="4881372" y="387096"/>
                </a:lnTo>
                <a:lnTo>
                  <a:pt x="4887468" y="387096"/>
                </a:lnTo>
                <a:close/>
              </a:path>
              <a:path w="4887595" h="387350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887595" h="387350">
                <a:moveTo>
                  <a:pt x="10668" y="377952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377952"/>
                </a:lnTo>
                <a:lnTo>
                  <a:pt x="10668" y="377952"/>
                </a:lnTo>
                <a:close/>
              </a:path>
              <a:path w="4887595" h="387350">
                <a:moveTo>
                  <a:pt x="4881372" y="377952"/>
                </a:moveTo>
                <a:lnTo>
                  <a:pt x="4572" y="377952"/>
                </a:lnTo>
                <a:lnTo>
                  <a:pt x="10668" y="382524"/>
                </a:lnTo>
                <a:lnTo>
                  <a:pt x="10668" y="387096"/>
                </a:lnTo>
                <a:lnTo>
                  <a:pt x="4876800" y="387096"/>
                </a:lnTo>
                <a:lnTo>
                  <a:pt x="4876800" y="382524"/>
                </a:lnTo>
                <a:lnTo>
                  <a:pt x="4881372" y="377952"/>
                </a:lnTo>
                <a:close/>
              </a:path>
              <a:path w="4887595" h="387350">
                <a:moveTo>
                  <a:pt x="10668" y="387096"/>
                </a:moveTo>
                <a:lnTo>
                  <a:pt x="10668" y="382524"/>
                </a:lnTo>
                <a:lnTo>
                  <a:pt x="4572" y="377952"/>
                </a:lnTo>
                <a:lnTo>
                  <a:pt x="4572" y="387096"/>
                </a:lnTo>
                <a:lnTo>
                  <a:pt x="10668" y="387096"/>
                </a:lnTo>
                <a:close/>
              </a:path>
              <a:path w="4887595" h="387350">
                <a:moveTo>
                  <a:pt x="4881372" y="9144"/>
                </a:moveTo>
                <a:lnTo>
                  <a:pt x="4876800" y="4572"/>
                </a:lnTo>
                <a:lnTo>
                  <a:pt x="4876800" y="9144"/>
                </a:lnTo>
                <a:lnTo>
                  <a:pt x="4881372" y="9144"/>
                </a:lnTo>
                <a:close/>
              </a:path>
              <a:path w="4887595" h="387350">
                <a:moveTo>
                  <a:pt x="4881372" y="377952"/>
                </a:moveTo>
                <a:lnTo>
                  <a:pt x="4881372" y="9144"/>
                </a:lnTo>
                <a:lnTo>
                  <a:pt x="4876800" y="9144"/>
                </a:lnTo>
                <a:lnTo>
                  <a:pt x="4876800" y="377952"/>
                </a:lnTo>
                <a:lnTo>
                  <a:pt x="4881372" y="377952"/>
                </a:lnTo>
                <a:close/>
              </a:path>
              <a:path w="4887595" h="387350">
                <a:moveTo>
                  <a:pt x="4881372" y="387096"/>
                </a:moveTo>
                <a:lnTo>
                  <a:pt x="4881372" y="377952"/>
                </a:lnTo>
                <a:lnTo>
                  <a:pt x="4876800" y="382524"/>
                </a:lnTo>
                <a:lnTo>
                  <a:pt x="4876800" y="387096"/>
                </a:lnTo>
                <a:lnTo>
                  <a:pt x="4881372" y="387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7629" y="2421636"/>
            <a:ext cx="8171815" cy="3312160"/>
          </a:xfrm>
          <a:custGeom>
            <a:avLst/>
            <a:gdLst/>
            <a:ahLst/>
            <a:cxnLst/>
            <a:rect l="l" t="t" r="r" b="b"/>
            <a:pathLst>
              <a:path w="8171815" h="3312160">
                <a:moveTo>
                  <a:pt x="8171694" y="3293364"/>
                </a:moveTo>
                <a:lnTo>
                  <a:pt x="8171694" y="7620"/>
                </a:lnTo>
                <a:lnTo>
                  <a:pt x="8164074" y="0"/>
                </a:lnTo>
                <a:lnTo>
                  <a:pt x="7620" y="0"/>
                </a:lnTo>
                <a:lnTo>
                  <a:pt x="0" y="7620"/>
                </a:lnTo>
                <a:lnTo>
                  <a:pt x="0" y="3304032"/>
                </a:lnTo>
                <a:lnTo>
                  <a:pt x="7620" y="3311652"/>
                </a:lnTo>
                <a:lnTo>
                  <a:pt x="16764" y="3311652"/>
                </a:lnTo>
                <a:lnTo>
                  <a:pt x="16764" y="35052"/>
                </a:lnTo>
                <a:lnTo>
                  <a:pt x="35052" y="16764"/>
                </a:lnTo>
                <a:lnTo>
                  <a:pt x="35052" y="35052"/>
                </a:lnTo>
                <a:lnTo>
                  <a:pt x="8135118" y="35052"/>
                </a:lnTo>
                <a:lnTo>
                  <a:pt x="8135118" y="16764"/>
                </a:lnTo>
                <a:lnTo>
                  <a:pt x="8153406" y="35052"/>
                </a:lnTo>
                <a:lnTo>
                  <a:pt x="8153406" y="3311652"/>
                </a:lnTo>
                <a:lnTo>
                  <a:pt x="8160764" y="3310294"/>
                </a:lnTo>
                <a:lnTo>
                  <a:pt x="8166550" y="3306508"/>
                </a:lnTo>
                <a:lnTo>
                  <a:pt x="8170337" y="3300722"/>
                </a:lnTo>
                <a:lnTo>
                  <a:pt x="8171694" y="3293364"/>
                </a:lnTo>
                <a:close/>
              </a:path>
              <a:path w="8171815" h="3312160">
                <a:moveTo>
                  <a:pt x="35052" y="35052"/>
                </a:moveTo>
                <a:lnTo>
                  <a:pt x="35052" y="16764"/>
                </a:lnTo>
                <a:lnTo>
                  <a:pt x="16764" y="35052"/>
                </a:lnTo>
                <a:lnTo>
                  <a:pt x="35052" y="35052"/>
                </a:lnTo>
                <a:close/>
              </a:path>
              <a:path w="8171815" h="3312160">
                <a:moveTo>
                  <a:pt x="35052" y="3276600"/>
                </a:moveTo>
                <a:lnTo>
                  <a:pt x="35052" y="35052"/>
                </a:lnTo>
                <a:lnTo>
                  <a:pt x="16764" y="35052"/>
                </a:lnTo>
                <a:lnTo>
                  <a:pt x="16764" y="3276600"/>
                </a:lnTo>
                <a:lnTo>
                  <a:pt x="35052" y="3276600"/>
                </a:lnTo>
                <a:close/>
              </a:path>
              <a:path w="8171815" h="3312160">
                <a:moveTo>
                  <a:pt x="8153406" y="3276600"/>
                </a:moveTo>
                <a:lnTo>
                  <a:pt x="16764" y="3276600"/>
                </a:lnTo>
                <a:lnTo>
                  <a:pt x="35052" y="3293364"/>
                </a:lnTo>
                <a:lnTo>
                  <a:pt x="35052" y="3311652"/>
                </a:lnTo>
                <a:lnTo>
                  <a:pt x="8135118" y="3311652"/>
                </a:lnTo>
                <a:lnTo>
                  <a:pt x="8135118" y="3293364"/>
                </a:lnTo>
                <a:lnTo>
                  <a:pt x="8153406" y="3276600"/>
                </a:lnTo>
                <a:close/>
              </a:path>
              <a:path w="8171815" h="3312160">
                <a:moveTo>
                  <a:pt x="35052" y="3311652"/>
                </a:moveTo>
                <a:lnTo>
                  <a:pt x="35052" y="3293364"/>
                </a:lnTo>
                <a:lnTo>
                  <a:pt x="16764" y="3276600"/>
                </a:lnTo>
                <a:lnTo>
                  <a:pt x="16764" y="3311652"/>
                </a:lnTo>
                <a:lnTo>
                  <a:pt x="35052" y="3311652"/>
                </a:lnTo>
                <a:close/>
              </a:path>
              <a:path w="8171815" h="3312160">
                <a:moveTo>
                  <a:pt x="8153406" y="35052"/>
                </a:moveTo>
                <a:lnTo>
                  <a:pt x="8135118" y="16764"/>
                </a:lnTo>
                <a:lnTo>
                  <a:pt x="8135118" y="35052"/>
                </a:lnTo>
                <a:lnTo>
                  <a:pt x="8153406" y="35052"/>
                </a:lnTo>
                <a:close/>
              </a:path>
              <a:path w="8171815" h="3312160">
                <a:moveTo>
                  <a:pt x="8153406" y="3276600"/>
                </a:moveTo>
                <a:lnTo>
                  <a:pt x="8153406" y="35052"/>
                </a:lnTo>
                <a:lnTo>
                  <a:pt x="8135118" y="35052"/>
                </a:lnTo>
                <a:lnTo>
                  <a:pt x="8135118" y="3276600"/>
                </a:lnTo>
                <a:lnTo>
                  <a:pt x="8153406" y="3276600"/>
                </a:lnTo>
                <a:close/>
              </a:path>
              <a:path w="8171815" h="3312160">
                <a:moveTo>
                  <a:pt x="8153406" y="3311652"/>
                </a:moveTo>
                <a:lnTo>
                  <a:pt x="8153406" y="3276600"/>
                </a:lnTo>
                <a:lnTo>
                  <a:pt x="8135118" y="3293364"/>
                </a:lnTo>
                <a:lnTo>
                  <a:pt x="8135118" y="3311652"/>
                </a:lnTo>
                <a:lnTo>
                  <a:pt x="8153406" y="3311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1609" y="943661"/>
            <a:ext cx="7983220" cy="428942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893444" indent="-416559">
              <a:lnSpc>
                <a:spcPct val="100000"/>
              </a:lnSpc>
              <a:spcBef>
                <a:spcPts val="1155"/>
              </a:spcBef>
              <a:buAutoNum type="arabicParenR" startAt="6"/>
              <a:tabLst>
                <a:tab pos="894080" algn="l"/>
              </a:tabLst>
            </a:pPr>
            <a:r>
              <a:rPr sz="2800" b="1" spc="-80" dirty="0">
                <a:latin typeface="Arial"/>
                <a:cs typeface="Arial"/>
              </a:rPr>
              <a:t>Données </a:t>
            </a:r>
            <a:r>
              <a:rPr sz="2800" b="1" spc="-110" dirty="0">
                <a:latin typeface="Arial"/>
                <a:cs typeface="Arial"/>
              </a:rPr>
              <a:t>complémentaires </a:t>
            </a:r>
            <a:r>
              <a:rPr sz="2800" b="1" spc="-145" dirty="0">
                <a:latin typeface="Arial"/>
                <a:cs typeface="Arial"/>
              </a:rPr>
              <a:t>sur </a:t>
            </a:r>
            <a:r>
              <a:rPr sz="2800" b="1" spc="-90" dirty="0">
                <a:latin typeface="Arial"/>
                <a:cs typeface="Arial"/>
              </a:rPr>
              <a:t>les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voyelles</a:t>
            </a:r>
            <a:endParaRPr sz="2800">
              <a:latin typeface="Arial"/>
              <a:cs typeface="Arial"/>
            </a:endParaRPr>
          </a:p>
          <a:p>
            <a:pPr marL="2443480" lvl="1" indent="-492759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2443480" algn="l"/>
              </a:tabLst>
            </a:pPr>
            <a:r>
              <a:rPr sz="2000" b="1" dirty="0">
                <a:latin typeface="Arial"/>
                <a:cs typeface="Arial"/>
              </a:rPr>
              <a:t>Classement </a:t>
            </a:r>
            <a:r>
              <a:rPr sz="2000" b="1" spc="-5" dirty="0">
                <a:latin typeface="Arial"/>
                <a:cs typeface="Arial"/>
              </a:rPr>
              <a:t>auditif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voyelles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ts val="2180"/>
              </a:lnSpc>
            </a:pPr>
            <a:r>
              <a:rPr sz="2000" spc="-5" dirty="0">
                <a:latin typeface="Arial"/>
                <a:cs typeface="Arial"/>
              </a:rPr>
              <a:t>Plus les voyelles sont postérieures, </a:t>
            </a:r>
            <a:r>
              <a:rPr sz="2000" dirty="0">
                <a:latin typeface="Arial"/>
                <a:cs typeface="Arial"/>
              </a:rPr>
              <a:t>plus </a:t>
            </a:r>
            <a:r>
              <a:rPr sz="2000" spc="-5" dirty="0">
                <a:latin typeface="Arial"/>
                <a:cs typeface="Arial"/>
              </a:rPr>
              <a:t>le volume </a:t>
            </a:r>
            <a:r>
              <a:rPr sz="2000" spc="-1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résonateur </a:t>
            </a:r>
            <a:r>
              <a:rPr sz="2000" dirty="0">
                <a:latin typeface="Arial"/>
                <a:cs typeface="Arial"/>
              </a:rPr>
              <a:t>est  grand, donc </a:t>
            </a:r>
            <a:r>
              <a:rPr sz="2000" spc="-5" dirty="0">
                <a:latin typeface="Arial"/>
                <a:cs typeface="Arial"/>
              </a:rPr>
              <a:t>les </a:t>
            </a:r>
            <a:r>
              <a:rPr sz="2000" b="1" dirty="0">
                <a:latin typeface="Arial"/>
                <a:cs typeface="Arial"/>
              </a:rPr>
              <a:t>résonances seront </a:t>
            </a:r>
            <a:r>
              <a:rPr sz="2000" b="1" spc="-5" dirty="0">
                <a:latin typeface="Arial"/>
                <a:cs typeface="Arial"/>
              </a:rPr>
              <a:t>graves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/uo</a:t>
            </a:r>
            <a:r>
              <a:rPr sz="2000" spc="-10" dirty="0">
                <a:latin typeface="IPAexGothic"/>
                <a:cs typeface="IPAexGothic"/>
              </a:rPr>
              <a:t>c</a:t>
            </a:r>
            <a:r>
              <a:rPr sz="2000" spc="-10" dirty="0">
                <a:latin typeface="Arial"/>
                <a:cs typeface="Arial"/>
              </a:rPr>
              <a:t>a/.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Arial"/>
              <a:cs typeface="Arial"/>
            </a:endParaRPr>
          </a:p>
          <a:p>
            <a:pPr marL="12700" marR="5715" algn="just">
              <a:lnSpc>
                <a:spcPts val="2180"/>
              </a:lnSpc>
            </a:pPr>
            <a:r>
              <a:rPr sz="2000" spc="-5" dirty="0">
                <a:latin typeface="Arial"/>
                <a:cs typeface="Arial"/>
              </a:rPr>
              <a:t>Plus les voyelles </a:t>
            </a:r>
            <a:r>
              <a:rPr sz="2000" dirty="0">
                <a:latin typeface="Arial"/>
                <a:cs typeface="Arial"/>
              </a:rPr>
              <a:t>sont </a:t>
            </a:r>
            <a:r>
              <a:rPr sz="2000" spc="-5" dirty="0">
                <a:latin typeface="Arial"/>
                <a:cs typeface="Arial"/>
              </a:rPr>
              <a:t>antérieures, </a:t>
            </a:r>
            <a:r>
              <a:rPr sz="2000" dirty="0">
                <a:latin typeface="Arial"/>
                <a:cs typeface="Arial"/>
              </a:rPr>
              <a:t>plus </a:t>
            </a:r>
            <a:r>
              <a:rPr sz="2000" spc="-5" dirty="0">
                <a:latin typeface="Arial"/>
                <a:cs typeface="Arial"/>
              </a:rPr>
              <a:t>le volume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résonateur  </a:t>
            </a:r>
            <a:r>
              <a:rPr sz="2000" dirty="0">
                <a:latin typeface="Arial"/>
                <a:cs typeface="Arial"/>
              </a:rPr>
              <a:t>buccal est </a:t>
            </a:r>
            <a:r>
              <a:rPr sz="2000" spc="-5" dirty="0">
                <a:latin typeface="Arial"/>
                <a:cs typeface="Arial"/>
              </a:rPr>
              <a:t>petit, </a:t>
            </a:r>
            <a:r>
              <a:rPr sz="2000" dirty="0">
                <a:latin typeface="Arial"/>
                <a:cs typeface="Arial"/>
              </a:rPr>
              <a:t>donc </a:t>
            </a:r>
            <a:r>
              <a:rPr sz="2000" spc="-5" dirty="0">
                <a:latin typeface="Arial"/>
                <a:cs typeface="Arial"/>
              </a:rPr>
              <a:t>les </a:t>
            </a:r>
            <a:r>
              <a:rPr sz="2000" b="1" dirty="0">
                <a:latin typeface="Arial"/>
                <a:cs typeface="Arial"/>
              </a:rPr>
              <a:t>résonances seront </a:t>
            </a:r>
            <a:r>
              <a:rPr sz="2000" b="1" spc="-5" dirty="0">
                <a:latin typeface="Arial"/>
                <a:cs typeface="Arial"/>
              </a:rPr>
              <a:t>aigües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/ie</a:t>
            </a:r>
            <a:r>
              <a:rPr sz="2000" spc="-25" dirty="0">
                <a:latin typeface="IPAexGothic"/>
                <a:cs typeface="IPAexGothic"/>
              </a:rPr>
              <a:t>c</a:t>
            </a:r>
            <a:r>
              <a:rPr sz="2000" spc="-25" dirty="0">
                <a:latin typeface="Arial"/>
                <a:cs typeface="Arial"/>
              </a:rPr>
              <a:t>ay</a:t>
            </a:r>
            <a:r>
              <a:rPr sz="2000" spc="-25" dirty="0">
                <a:latin typeface="IPAexGothic"/>
                <a:cs typeface="IPAexGothic"/>
              </a:rPr>
              <a:t>øœə</a:t>
            </a:r>
            <a:r>
              <a:rPr sz="2000" spc="-25" dirty="0">
                <a:latin typeface="Arial"/>
                <a:cs typeface="Arial"/>
              </a:rPr>
              <a:t>/.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Les </a:t>
            </a:r>
            <a:r>
              <a:rPr sz="2000" spc="-5" dirty="0">
                <a:latin typeface="Arial"/>
                <a:cs typeface="Arial"/>
              </a:rPr>
              <a:t>voyelles nasales </a:t>
            </a:r>
            <a:r>
              <a:rPr sz="2000" dirty="0">
                <a:latin typeface="Arial"/>
                <a:cs typeface="Arial"/>
              </a:rPr>
              <a:t>ont une </a:t>
            </a:r>
            <a:r>
              <a:rPr sz="2000" spc="-5" dirty="0">
                <a:latin typeface="Arial"/>
                <a:cs typeface="Arial"/>
              </a:rPr>
              <a:t>aperture </a:t>
            </a:r>
            <a:r>
              <a:rPr sz="2000" dirty="0">
                <a:latin typeface="Arial"/>
                <a:cs typeface="Arial"/>
              </a:rPr>
              <a:t>plus </a:t>
            </a:r>
            <a:r>
              <a:rPr sz="2000" spc="-5" dirty="0">
                <a:latin typeface="Arial"/>
                <a:cs typeface="Arial"/>
              </a:rPr>
              <a:t>grande </a:t>
            </a:r>
            <a:r>
              <a:rPr sz="2000" dirty="0">
                <a:latin typeface="Arial"/>
                <a:cs typeface="Arial"/>
              </a:rPr>
              <a:t>que </a:t>
            </a:r>
            <a:r>
              <a:rPr sz="2000" spc="-10" dirty="0">
                <a:latin typeface="Arial"/>
                <a:cs typeface="Arial"/>
              </a:rPr>
              <a:t>les </a:t>
            </a:r>
            <a:r>
              <a:rPr sz="2000" spc="-5" dirty="0">
                <a:latin typeface="Arial"/>
                <a:cs typeface="Arial"/>
              </a:rPr>
              <a:t>voyelles  orales correspondantes, donc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volume </a:t>
            </a:r>
            <a:r>
              <a:rPr sz="2000" dirty="0">
                <a:latin typeface="Arial"/>
                <a:cs typeface="Arial"/>
              </a:rPr>
              <a:t>plus </a:t>
            </a:r>
            <a:r>
              <a:rPr sz="2000" spc="-5" dirty="0">
                <a:latin typeface="Arial"/>
                <a:cs typeface="Arial"/>
              </a:rPr>
              <a:t>grand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dirty="0">
                <a:latin typeface="Arial"/>
                <a:cs typeface="Arial"/>
              </a:rPr>
              <a:t>des  </a:t>
            </a:r>
            <a:r>
              <a:rPr sz="2000" b="1" dirty="0">
                <a:latin typeface="Arial"/>
                <a:cs typeface="Arial"/>
              </a:rPr>
              <a:t>résonances </a:t>
            </a:r>
            <a:r>
              <a:rPr sz="2000" b="1" spc="-5" dirty="0">
                <a:latin typeface="Arial"/>
                <a:cs typeface="Arial"/>
              </a:rPr>
              <a:t>plus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graves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9049" y="609593"/>
            <a:ext cx="8392795" cy="840105"/>
            <a:chOff x="829049" y="609593"/>
            <a:chExt cx="8392795" cy="840105"/>
          </a:xfrm>
        </p:grpSpPr>
        <p:sp>
          <p:nvSpPr>
            <p:cNvPr id="3" name="object 3"/>
            <p:cNvSpPr/>
            <p:nvPr/>
          </p:nvSpPr>
          <p:spPr>
            <a:xfrm>
              <a:off x="914393" y="609593"/>
              <a:ext cx="8305800" cy="838200"/>
            </a:xfrm>
            <a:custGeom>
              <a:avLst/>
              <a:gdLst/>
              <a:ahLst/>
              <a:cxnLst/>
              <a:rect l="l" t="t" r="r" b="b"/>
              <a:pathLst>
                <a:path w="8305800" h="838200">
                  <a:moveTo>
                    <a:pt x="8305799" y="838199"/>
                  </a:moveTo>
                  <a:lnTo>
                    <a:pt x="8305799" y="0"/>
                  </a:lnTo>
                  <a:lnTo>
                    <a:pt x="0" y="0"/>
                  </a:lnTo>
                  <a:lnTo>
                    <a:pt x="0" y="838199"/>
                  </a:lnTo>
                  <a:lnTo>
                    <a:pt x="8305799" y="83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3" y="609593"/>
              <a:ext cx="8307705" cy="840105"/>
            </a:xfrm>
            <a:custGeom>
              <a:avLst/>
              <a:gdLst/>
              <a:ahLst/>
              <a:cxnLst/>
              <a:rect l="l" t="t" r="r" b="b"/>
              <a:pathLst>
                <a:path w="8307705" h="8401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307705" h="840105">
                  <a:moveTo>
                    <a:pt x="8307330" y="839724"/>
                  </a:moveTo>
                  <a:lnTo>
                    <a:pt x="83073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305806" y="1524"/>
                  </a:lnTo>
                  <a:lnTo>
                    <a:pt x="8305806" y="839724"/>
                  </a:lnTo>
                  <a:lnTo>
                    <a:pt x="8307330" y="839724"/>
                  </a:lnTo>
                  <a:close/>
                </a:path>
                <a:path w="8307705" h="840105">
                  <a:moveTo>
                    <a:pt x="1524" y="83820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838200"/>
                  </a:lnTo>
                  <a:lnTo>
                    <a:pt x="1524" y="838200"/>
                  </a:lnTo>
                  <a:close/>
                </a:path>
                <a:path w="8307705" h="840105">
                  <a:moveTo>
                    <a:pt x="8305806" y="839724"/>
                  </a:moveTo>
                  <a:lnTo>
                    <a:pt x="8305806" y="838200"/>
                  </a:lnTo>
                  <a:lnTo>
                    <a:pt x="0" y="838200"/>
                  </a:lnTo>
                  <a:lnTo>
                    <a:pt x="0" y="839724"/>
                  </a:lnTo>
                  <a:lnTo>
                    <a:pt x="8305806" y="839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69147" y="517035"/>
            <a:ext cx="179514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15700"/>
              </a:lnSpc>
              <a:spcBef>
                <a:spcPts val="100"/>
              </a:spcBef>
            </a:pPr>
            <a:r>
              <a:rPr spc="-45" dirty="0"/>
              <a:t>Séance </a:t>
            </a:r>
            <a:r>
              <a:rPr spc="10" dirty="0"/>
              <a:t>4  </a:t>
            </a:r>
            <a:r>
              <a:rPr spc="5" dirty="0"/>
              <a:t>C</a:t>
            </a:r>
            <a:r>
              <a:rPr spc="-140" dirty="0"/>
              <a:t>on</a:t>
            </a:r>
            <a:r>
              <a:rPr spc="-150" dirty="0"/>
              <a:t>c</a:t>
            </a:r>
            <a:r>
              <a:rPr spc="-160" dirty="0"/>
              <a:t>l</a:t>
            </a:r>
            <a:r>
              <a:rPr spc="-155" dirty="0"/>
              <a:t>u</a:t>
            </a:r>
            <a:r>
              <a:rPr spc="-160" dirty="0"/>
              <a:t>si</a:t>
            </a:r>
            <a:r>
              <a:rPr spc="-155" dirty="0"/>
              <a:t>o</a:t>
            </a:r>
            <a:r>
              <a:rPr spc="-140" dirty="0"/>
              <a:t>n</a:t>
            </a:r>
          </a:p>
        </p:txBody>
      </p:sp>
      <p:sp>
        <p:nvSpPr>
          <p:cNvPr id="6" name="object 6"/>
          <p:cNvSpPr/>
          <p:nvPr/>
        </p:nvSpPr>
        <p:spPr>
          <a:xfrm>
            <a:off x="909821" y="1824227"/>
            <a:ext cx="8316595" cy="5019040"/>
          </a:xfrm>
          <a:custGeom>
            <a:avLst/>
            <a:gdLst/>
            <a:ahLst/>
            <a:cxnLst/>
            <a:rect l="l" t="t" r="r" b="b"/>
            <a:pathLst>
              <a:path w="8316595" h="5019040">
                <a:moveTo>
                  <a:pt x="8316474" y="5018532"/>
                </a:moveTo>
                <a:lnTo>
                  <a:pt x="8316474" y="0"/>
                </a:lnTo>
                <a:lnTo>
                  <a:pt x="0" y="0"/>
                </a:lnTo>
                <a:lnTo>
                  <a:pt x="0" y="5018532"/>
                </a:lnTo>
                <a:lnTo>
                  <a:pt x="4572" y="5018532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8305806" y="10668"/>
                </a:lnTo>
                <a:lnTo>
                  <a:pt x="8305806" y="4572"/>
                </a:lnTo>
                <a:lnTo>
                  <a:pt x="8310378" y="10668"/>
                </a:lnTo>
                <a:lnTo>
                  <a:pt x="8310378" y="5018532"/>
                </a:lnTo>
                <a:lnTo>
                  <a:pt x="8316474" y="5018532"/>
                </a:lnTo>
                <a:close/>
              </a:path>
              <a:path w="8316595" h="501904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316595" h="5019040">
                <a:moveTo>
                  <a:pt x="10668" y="5009388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009388"/>
                </a:lnTo>
                <a:lnTo>
                  <a:pt x="10668" y="5009388"/>
                </a:lnTo>
                <a:close/>
              </a:path>
              <a:path w="8316595" h="5019040">
                <a:moveTo>
                  <a:pt x="8310378" y="5009388"/>
                </a:moveTo>
                <a:lnTo>
                  <a:pt x="4572" y="5009388"/>
                </a:lnTo>
                <a:lnTo>
                  <a:pt x="10668" y="5013960"/>
                </a:lnTo>
                <a:lnTo>
                  <a:pt x="10668" y="5018532"/>
                </a:lnTo>
                <a:lnTo>
                  <a:pt x="8305806" y="5018532"/>
                </a:lnTo>
                <a:lnTo>
                  <a:pt x="8305806" y="5013960"/>
                </a:lnTo>
                <a:lnTo>
                  <a:pt x="8310378" y="5009388"/>
                </a:lnTo>
                <a:close/>
              </a:path>
              <a:path w="8316595" h="5019040">
                <a:moveTo>
                  <a:pt x="10668" y="5018532"/>
                </a:moveTo>
                <a:lnTo>
                  <a:pt x="10668" y="5013960"/>
                </a:lnTo>
                <a:lnTo>
                  <a:pt x="4572" y="5009388"/>
                </a:lnTo>
                <a:lnTo>
                  <a:pt x="4572" y="5018532"/>
                </a:lnTo>
                <a:lnTo>
                  <a:pt x="10668" y="5018532"/>
                </a:lnTo>
                <a:close/>
              </a:path>
              <a:path w="8316595" h="5019040">
                <a:moveTo>
                  <a:pt x="8310378" y="10668"/>
                </a:moveTo>
                <a:lnTo>
                  <a:pt x="8305806" y="4572"/>
                </a:lnTo>
                <a:lnTo>
                  <a:pt x="8305806" y="10668"/>
                </a:lnTo>
                <a:lnTo>
                  <a:pt x="8310378" y="10668"/>
                </a:lnTo>
                <a:close/>
              </a:path>
              <a:path w="8316595" h="5019040">
                <a:moveTo>
                  <a:pt x="8310378" y="5009388"/>
                </a:moveTo>
                <a:lnTo>
                  <a:pt x="8310378" y="10668"/>
                </a:lnTo>
                <a:lnTo>
                  <a:pt x="8305806" y="10668"/>
                </a:lnTo>
                <a:lnTo>
                  <a:pt x="8305806" y="5009388"/>
                </a:lnTo>
                <a:lnTo>
                  <a:pt x="8310378" y="5009388"/>
                </a:lnTo>
                <a:close/>
              </a:path>
              <a:path w="8316595" h="5019040">
                <a:moveTo>
                  <a:pt x="8310378" y="5018532"/>
                </a:moveTo>
                <a:lnTo>
                  <a:pt x="8310378" y="5009388"/>
                </a:lnTo>
                <a:lnTo>
                  <a:pt x="8305806" y="5013960"/>
                </a:lnTo>
                <a:lnTo>
                  <a:pt x="8305806" y="5018532"/>
                </a:lnTo>
                <a:lnTo>
                  <a:pt x="8310378" y="5018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1609" y="1855723"/>
            <a:ext cx="8151495" cy="497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description articulatoire </a:t>
            </a:r>
            <a:r>
              <a:rPr sz="2000" dirty="0">
                <a:latin typeface="Arial"/>
                <a:cs typeface="Arial"/>
              </a:rPr>
              <a:t>ne </a:t>
            </a:r>
            <a:r>
              <a:rPr sz="2000" spc="-5" dirty="0">
                <a:latin typeface="Arial"/>
                <a:cs typeface="Arial"/>
              </a:rPr>
              <a:t>vaut que pour les sons articulés avec  netteté, </a:t>
            </a:r>
            <a:r>
              <a:rPr sz="2000" dirty="0">
                <a:latin typeface="Arial"/>
                <a:cs typeface="Arial"/>
              </a:rPr>
              <a:t>prononcés de manière isolée et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prolongée.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Arial"/>
                <a:cs typeface="Arial"/>
              </a:rPr>
              <a:t>A un </a:t>
            </a:r>
            <a:r>
              <a:rPr sz="2000" b="1" spc="-5" dirty="0">
                <a:latin typeface="Arial"/>
                <a:cs typeface="Arial"/>
              </a:rPr>
              <a:t>débit normal </a:t>
            </a:r>
            <a:r>
              <a:rPr sz="2000" spc="-5" dirty="0">
                <a:latin typeface="Arial"/>
                <a:cs typeface="Arial"/>
              </a:rPr>
              <a:t>(150-300 mots/min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3/5 syllabes/seconde </a:t>
            </a:r>
            <a:r>
              <a:rPr sz="2000" dirty="0">
                <a:latin typeface="Arial"/>
                <a:cs typeface="Arial"/>
              </a:rPr>
              <a:t>– 10 à 15  </a:t>
            </a:r>
            <a:r>
              <a:rPr sz="2000" spc="-5" dirty="0">
                <a:latin typeface="Arial"/>
                <a:cs typeface="Arial"/>
              </a:rPr>
              <a:t>phonèmes/seconde), </a:t>
            </a:r>
            <a:r>
              <a:rPr sz="2000" dirty="0">
                <a:latin typeface="Arial"/>
                <a:cs typeface="Arial"/>
              </a:rPr>
              <a:t>chaque cible </a:t>
            </a:r>
            <a:r>
              <a:rPr sz="2000" spc="-5" dirty="0">
                <a:latin typeface="Arial"/>
                <a:cs typeface="Arial"/>
              </a:rPr>
              <a:t>articulatoire </a:t>
            </a:r>
            <a:r>
              <a:rPr sz="2000" dirty="0">
                <a:latin typeface="Arial"/>
                <a:cs typeface="Arial"/>
              </a:rPr>
              <a:t>n’est </a:t>
            </a:r>
            <a:r>
              <a:rPr sz="2000" spc="-5" dirty="0">
                <a:latin typeface="Arial"/>
                <a:cs typeface="Arial"/>
              </a:rPr>
              <a:t>pas  </a:t>
            </a:r>
            <a:r>
              <a:rPr sz="2000" dirty="0">
                <a:latin typeface="Arial"/>
                <a:cs typeface="Arial"/>
              </a:rPr>
              <a:t>nécessairement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atteinte.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305"/>
              </a:spcBef>
            </a:pP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phonétique articulatoire </a:t>
            </a:r>
            <a:r>
              <a:rPr sz="2000" dirty="0">
                <a:latin typeface="Arial"/>
                <a:cs typeface="Arial"/>
              </a:rPr>
              <a:t>donne une </a:t>
            </a:r>
            <a:r>
              <a:rPr sz="2000" spc="-5" dirty="0">
                <a:latin typeface="Arial"/>
                <a:cs typeface="Arial"/>
              </a:rPr>
              <a:t>description “idéalisée” des sons  </a:t>
            </a:r>
            <a:r>
              <a:rPr sz="2000" dirty="0">
                <a:latin typeface="Arial"/>
                <a:cs typeface="Arial"/>
              </a:rPr>
              <a:t>du français, qui ne </a:t>
            </a:r>
            <a:r>
              <a:rPr sz="2000" spc="-5" dirty="0">
                <a:latin typeface="Arial"/>
                <a:cs typeface="Arial"/>
              </a:rPr>
              <a:t>tient </a:t>
            </a:r>
            <a:r>
              <a:rPr sz="2000" dirty="0">
                <a:latin typeface="Arial"/>
                <a:cs typeface="Arial"/>
              </a:rPr>
              <a:t>pas compte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66370" indent="-154305" algn="just">
              <a:lnSpc>
                <a:spcPct val="100000"/>
              </a:lnSpc>
              <a:spcBef>
                <a:spcPts val="1295"/>
              </a:spcBef>
              <a:buChar char="-"/>
              <a:tabLst>
                <a:tab pos="167005" algn="l"/>
              </a:tabLst>
            </a:pPr>
            <a:r>
              <a:rPr sz="2000" dirty="0">
                <a:latin typeface="Arial"/>
                <a:cs typeface="Arial"/>
              </a:rPr>
              <a:t>du </a:t>
            </a:r>
            <a:r>
              <a:rPr sz="2000" b="1" dirty="0">
                <a:latin typeface="Arial"/>
                <a:cs typeface="Arial"/>
              </a:rPr>
              <a:t>contexte </a:t>
            </a:r>
            <a:r>
              <a:rPr sz="2000" b="1" spc="-5" dirty="0">
                <a:latin typeface="Arial"/>
                <a:cs typeface="Arial"/>
              </a:rPr>
              <a:t>d’occurrence </a:t>
            </a:r>
            <a:r>
              <a:rPr sz="2000" b="1" dirty="0">
                <a:latin typeface="Arial"/>
                <a:cs typeface="Arial"/>
              </a:rPr>
              <a:t>des </a:t>
            </a:r>
            <a:r>
              <a:rPr sz="2000" b="1" spc="-5" dirty="0">
                <a:latin typeface="Arial"/>
                <a:cs typeface="Arial"/>
              </a:rPr>
              <a:t>sons </a:t>
            </a:r>
            <a:r>
              <a:rPr sz="2000" dirty="0">
                <a:latin typeface="Arial"/>
                <a:cs typeface="Arial"/>
              </a:rPr>
              <a:t>(phonétique combinatoire)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13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Arial"/>
                <a:cs typeface="Arial"/>
              </a:rPr>
              <a:t>des </a:t>
            </a:r>
            <a:r>
              <a:rPr sz="2000" b="1" spc="-5" dirty="0">
                <a:latin typeface="Arial"/>
                <a:cs typeface="Arial"/>
              </a:rPr>
              <a:t>différences </a:t>
            </a:r>
            <a:r>
              <a:rPr sz="2000" b="1" spc="-10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prononciation </a:t>
            </a:r>
            <a:r>
              <a:rPr sz="2000" dirty="0">
                <a:latin typeface="Arial"/>
                <a:cs typeface="Arial"/>
              </a:rPr>
              <a:t>dues à </a:t>
            </a:r>
            <a:r>
              <a:rPr sz="2000" spc="-5" dirty="0">
                <a:latin typeface="Arial"/>
                <a:cs typeface="Arial"/>
              </a:rPr>
              <a:t>la provenance  </a:t>
            </a:r>
            <a:r>
              <a:rPr sz="2000" dirty="0">
                <a:latin typeface="Arial"/>
                <a:cs typeface="Arial"/>
              </a:rPr>
              <a:t>géographique ou sociale des locuteurs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66370" indent="-154305" algn="just">
              <a:lnSpc>
                <a:spcPct val="100000"/>
              </a:lnSpc>
              <a:spcBef>
                <a:spcPts val="1305"/>
              </a:spcBef>
              <a:buChar char="-"/>
              <a:tabLst>
                <a:tab pos="167005" algn="l"/>
              </a:tabLst>
            </a:pPr>
            <a:r>
              <a:rPr sz="2000" dirty="0">
                <a:latin typeface="Arial"/>
                <a:cs typeface="Arial"/>
              </a:rPr>
              <a:t>de </a:t>
            </a:r>
            <a:r>
              <a:rPr sz="2000" b="1" spc="-10" dirty="0">
                <a:latin typeface="Arial"/>
                <a:cs typeface="Arial"/>
              </a:rPr>
              <a:t>l’instabilité </a:t>
            </a:r>
            <a:r>
              <a:rPr sz="2000" b="1" spc="-5" dirty="0">
                <a:latin typeface="Arial"/>
                <a:cs typeface="Arial"/>
              </a:rPr>
              <a:t>de certaines oppositions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phonologiques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(phonologie)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66370" indent="-154305" algn="just">
              <a:lnSpc>
                <a:spcPct val="100000"/>
              </a:lnSpc>
              <a:spcBef>
                <a:spcPts val="1295"/>
              </a:spcBef>
              <a:buChar char="-"/>
              <a:tabLst>
                <a:tab pos="167005" algn="l"/>
              </a:tabLst>
            </a:pPr>
            <a:r>
              <a:rPr sz="2000" dirty="0">
                <a:latin typeface="Arial"/>
                <a:cs typeface="Arial"/>
              </a:rPr>
              <a:t>des </a:t>
            </a:r>
            <a:r>
              <a:rPr sz="2000" b="1" spc="-5" dirty="0">
                <a:latin typeface="Arial"/>
                <a:cs typeface="Arial"/>
              </a:rPr>
              <a:t>variations </a:t>
            </a:r>
            <a:r>
              <a:rPr sz="2000" b="1" spc="-10" dirty="0">
                <a:latin typeface="Arial"/>
                <a:cs typeface="Arial"/>
              </a:rPr>
              <a:t>individuelles </a:t>
            </a:r>
            <a:r>
              <a:rPr sz="2000" b="1" dirty="0">
                <a:latin typeface="Arial"/>
                <a:cs typeface="Arial"/>
              </a:rPr>
              <a:t>ou </a:t>
            </a:r>
            <a:r>
              <a:rPr sz="2000" b="1" spc="-5" dirty="0">
                <a:latin typeface="Arial"/>
                <a:cs typeface="Arial"/>
              </a:rPr>
              <a:t>collectives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“stylistiques”.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0" y="19811"/>
                </a:moveTo>
                <a:lnTo>
                  <a:pt x="76199" y="19811"/>
                </a:lnTo>
                <a:lnTo>
                  <a:pt x="76199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823" y="2193048"/>
            <a:ext cx="8171815" cy="4607560"/>
          </a:xfrm>
          <a:custGeom>
            <a:avLst/>
            <a:gdLst/>
            <a:ahLst/>
            <a:cxnLst/>
            <a:rect l="l" t="t" r="r" b="b"/>
            <a:pathLst>
              <a:path w="8171815" h="4607559">
                <a:moveTo>
                  <a:pt x="8171701" y="7620"/>
                </a:moveTo>
                <a:lnTo>
                  <a:pt x="8164081" y="0"/>
                </a:lnTo>
                <a:lnTo>
                  <a:pt x="8135125" y="0"/>
                </a:lnTo>
                <a:lnTo>
                  <a:pt x="8135125" y="35052"/>
                </a:lnTo>
                <a:lnTo>
                  <a:pt x="8135125" y="4572000"/>
                </a:lnTo>
                <a:lnTo>
                  <a:pt x="35052" y="4572000"/>
                </a:lnTo>
                <a:lnTo>
                  <a:pt x="35052" y="35052"/>
                </a:lnTo>
                <a:lnTo>
                  <a:pt x="8135125" y="35052"/>
                </a:lnTo>
                <a:lnTo>
                  <a:pt x="8135125" y="0"/>
                </a:lnTo>
                <a:lnTo>
                  <a:pt x="7620" y="0"/>
                </a:lnTo>
                <a:lnTo>
                  <a:pt x="0" y="7620"/>
                </a:lnTo>
                <a:lnTo>
                  <a:pt x="0" y="4599432"/>
                </a:lnTo>
                <a:lnTo>
                  <a:pt x="7620" y="4607052"/>
                </a:lnTo>
                <a:lnTo>
                  <a:pt x="16764" y="4607052"/>
                </a:lnTo>
                <a:lnTo>
                  <a:pt x="35052" y="4607052"/>
                </a:lnTo>
                <a:lnTo>
                  <a:pt x="8135125" y="4607052"/>
                </a:lnTo>
                <a:lnTo>
                  <a:pt x="8153413" y="4607052"/>
                </a:lnTo>
                <a:lnTo>
                  <a:pt x="8160766" y="4605693"/>
                </a:lnTo>
                <a:lnTo>
                  <a:pt x="8166557" y="4601908"/>
                </a:lnTo>
                <a:lnTo>
                  <a:pt x="8170342" y="4596117"/>
                </a:lnTo>
                <a:lnTo>
                  <a:pt x="8171701" y="4588764"/>
                </a:lnTo>
                <a:lnTo>
                  <a:pt x="8171701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9333" y="5943089"/>
            <a:ext cx="76676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Arial"/>
                <a:cs typeface="Arial"/>
              </a:rPr>
              <a:t>Toutes </a:t>
            </a:r>
            <a:r>
              <a:rPr sz="2000" spc="-5" dirty="0">
                <a:latin typeface="Arial"/>
                <a:cs typeface="Arial"/>
              </a:rPr>
              <a:t>les voyelles </a:t>
            </a:r>
            <a:r>
              <a:rPr sz="2000" dirty="0">
                <a:latin typeface="Arial"/>
                <a:cs typeface="Arial"/>
              </a:rPr>
              <a:t>du Français sont </a:t>
            </a:r>
            <a:r>
              <a:rPr sz="2000" b="1" dirty="0">
                <a:latin typeface="Arial"/>
                <a:cs typeface="Arial"/>
              </a:rPr>
              <a:t>sonores</a:t>
            </a:r>
            <a:r>
              <a:rPr sz="2000" dirty="0">
                <a:latin typeface="Arial"/>
                <a:cs typeface="Arial"/>
              </a:rPr>
              <a:t>, c'est-à-dire produites  </a:t>
            </a:r>
            <a:r>
              <a:rPr sz="2000" spc="-5" dirty="0">
                <a:latin typeface="Arial"/>
                <a:cs typeface="Arial"/>
              </a:rPr>
              <a:t>avec </a:t>
            </a:r>
            <a:r>
              <a:rPr sz="2000" b="1" spc="-5" dirty="0">
                <a:latin typeface="Arial"/>
                <a:cs typeface="Arial"/>
              </a:rPr>
              <a:t>vibration </a:t>
            </a:r>
            <a:r>
              <a:rPr sz="2000" b="1" dirty="0">
                <a:latin typeface="Arial"/>
                <a:cs typeface="Arial"/>
              </a:rPr>
              <a:t>des cordes </a:t>
            </a:r>
            <a:r>
              <a:rPr sz="2000" b="1" spc="-5" dirty="0">
                <a:latin typeface="Arial"/>
                <a:cs typeface="Arial"/>
              </a:rPr>
              <a:t>vocales </a:t>
            </a:r>
            <a:r>
              <a:rPr sz="2000" dirty="0">
                <a:latin typeface="Arial"/>
                <a:cs typeface="Arial"/>
              </a:rPr>
              <a:t>(=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voisées).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4393" y="761993"/>
            <a:ext cx="8079105" cy="1144905"/>
            <a:chOff x="914393" y="761993"/>
            <a:chExt cx="8079105" cy="1144905"/>
          </a:xfrm>
        </p:grpSpPr>
        <p:sp>
          <p:nvSpPr>
            <p:cNvPr id="6" name="object 6"/>
            <p:cNvSpPr/>
            <p:nvPr/>
          </p:nvSpPr>
          <p:spPr>
            <a:xfrm>
              <a:off x="914393" y="761993"/>
              <a:ext cx="8077200" cy="1143000"/>
            </a:xfrm>
            <a:custGeom>
              <a:avLst/>
              <a:gdLst/>
              <a:ahLst/>
              <a:cxnLst/>
              <a:rect l="l" t="t" r="r" b="b"/>
              <a:pathLst>
                <a:path w="8077200" h="1143000">
                  <a:moveTo>
                    <a:pt x="8077199" y="1142999"/>
                  </a:moveTo>
                  <a:lnTo>
                    <a:pt x="8077199" y="0"/>
                  </a:lnTo>
                  <a:lnTo>
                    <a:pt x="0" y="0"/>
                  </a:lnTo>
                  <a:lnTo>
                    <a:pt x="0" y="1142999"/>
                  </a:lnTo>
                  <a:lnTo>
                    <a:pt x="8077199" y="114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393" y="761993"/>
              <a:ext cx="8079105" cy="1144905"/>
            </a:xfrm>
            <a:custGeom>
              <a:avLst/>
              <a:gdLst/>
              <a:ahLst/>
              <a:cxnLst/>
              <a:rect l="l" t="t" r="r" b="b"/>
              <a:pathLst>
                <a:path w="8079105" h="11449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079105" h="1144905">
                  <a:moveTo>
                    <a:pt x="8078730" y="1144530"/>
                  </a:moveTo>
                  <a:lnTo>
                    <a:pt x="80787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077206" y="1524"/>
                  </a:lnTo>
                  <a:lnTo>
                    <a:pt x="8077206" y="1144530"/>
                  </a:lnTo>
                  <a:lnTo>
                    <a:pt x="8078730" y="1144530"/>
                  </a:lnTo>
                  <a:close/>
                </a:path>
                <a:path w="8079105" h="1144905">
                  <a:moveTo>
                    <a:pt x="1524" y="1143006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1143006"/>
                  </a:lnTo>
                  <a:lnTo>
                    <a:pt x="1524" y="1143006"/>
                  </a:lnTo>
                  <a:close/>
                </a:path>
                <a:path w="8079105" h="1144905">
                  <a:moveTo>
                    <a:pt x="8077206" y="1144530"/>
                  </a:moveTo>
                  <a:lnTo>
                    <a:pt x="8077206" y="1143006"/>
                  </a:lnTo>
                  <a:lnTo>
                    <a:pt x="0" y="1143006"/>
                  </a:lnTo>
                  <a:lnTo>
                    <a:pt x="0" y="1144530"/>
                  </a:lnTo>
                  <a:lnTo>
                    <a:pt x="8077206" y="1144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1590" y="669435"/>
            <a:ext cx="6785609" cy="10134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pc="-45" dirty="0"/>
              <a:t>Séance</a:t>
            </a:r>
            <a:r>
              <a:rPr spc="-65" dirty="0"/>
              <a:t> </a:t>
            </a:r>
            <a:r>
              <a:rPr lang="fr-CA" spc="-65" dirty="0"/>
              <a:t>2</a:t>
            </a:r>
            <a:endParaRPr spc="10" dirty="0"/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pc="-105" dirty="0"/>
              <a:t>Analyse </a:t>
            </a:r>
            <a:r>
              <a:rPr spc="-140" dirty="0"/>
              <a:t>du </a:t>
            </a:r>
            <a:r>
              <a:rPr spc="-110" dirty="0"/>
              <a:t>système </a:t>
            </a:r>
            <a:r>
              <a:rPr spc="-114" dirty="0"/>
              <a:t>vocalique </a:t>
            </a:r>
            <a:r>
              <a:rPr spc="-140" dirty="0"/>
              <a:t>du</a:t>
            </a:r>
            <a:r>
              <a:rPr spc="225" dirty="0"/>
              <a:t> </a:t>
            </a:r>
            <a:r>
              <a:rPr spc="-90" dirty="0"/>
              <a:t>Français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246625" y="4209288"/>
            <a:ext cx="7627620" cy="1664335"/>
            <a:chOff x="1246625" y="4209288"/>
            <a:chExt cx="7627620" cy="1664335"/>
          </a:xfrm>
        </p:grpSpPr>
        <p:sp>
          <p:nvSpPr>
            <p:cNvPr id="10" name="object 10"/>
            <p:cNvSpPr/>
            <p:nvPr/>
          </p:nvSpPr>
          <p:spPr>
            <a:xfrm>
              <a:off x="1246625" y="4209288"/>
              <a:ext cx="2444495" cy="16398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64508" y="4288535"/>
              <a:ext cx="2282951" cy="1584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3095" y="4437887"/>
              <a:ext cx="2391155" cy="14234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9333" y="2235199"/>
            <a:ext cx="7981950" cy="220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Arial"/>
                <a:cs typeface="Arial"/>
              </a:rPr>
              <a:t>Voyelle </a:t>
            </a:r>
            <a:r>
              <a:rPr sz="2000" b="1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libre passage </a:t>
            </a:r>
            <a:r>
              <a:rPr sz="2000" spc="-1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flux laryngé dans le canal </a:t>
            </a:r>
            <a:r>
              <a:rPr sz="2000" dirty="0">
                <a:latin typeface="Arial"/>
                <a:cs typeface="Arial"/>
              </a:rPr>
              <a:t>vocal, </a:t>
            </a:r>
            <a:r>
              <a:rPr sz="2000" spc="-5" dirty="0">
                <a:latin typeface="Arial"/>
                <a:cs typeface="Arial"/>
              </a:rPr>
              <a:t>sans bruits 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frottement.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Timbre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10" dirty="0">
                <a:latin typeface="Arial"/>
                <a:cs typeface="Arial"/>
              </a:rPr>
              <a:t>flux </a:t>
            </a:r>
            <a:r>
              <a:rPr sz="2000" spc="-5" dirty="0">
                <a:latin typeface="Arial"/>
                <a:cs typeface="Arial"/>
              </a:rPr>
              <a:t>laryngé </a:t>
            </a:r>
            <a:r>
              <a:rPr sz="2000" spc="-10" dirty="0">
                <a:latin typeface="Arial"/>
                <a:cs typeface="Arial"/>
              </a:rPr>
              <a:t>modifié </a:t>
            </a:r>
            <a:r>
              <a:rPr sz="2000" dirty="0">
                <a:latin typeface="Arial"/>
                <a:cs typeface="Arial"/>
              </a:rPr>
              <a:t>dans </a:t>
            </a:r>
            <a:r>
              <a:rPr sz="2000" spc="-10" dirty="0">
                <a:latin typeface="Arial"/>
                <a:cs typeface="Arial"/>
              </a:rPr>
              <a:t>les </a:t>
            </a:r>
            <a:r>
              <a:rPr sz="2000" spc="-5" dirty="0">
                <a:latin typeface="Arial"/>
                <a:cs typeface="Arial"/>
              </a:rPr>
              <a:t>cavités supraglottiques dont la  forme varie </a:t>
            </a:r>
            <a:r>
              <a:rPr sz="2000" dirty="0">
                <a:latin typeface="Arial"/>
                <a:cs typeface="Arial"/>
              </a:rPr>
              <a:t>selon </a:t>
            </a:r>
            <a:r>
              <a:rPr sz="2000" spc="-5" dirty="0">
                <a:latin typeface="Arial"/>
                <a:cs typeface="Arial"/>
              </a:rPr>
              <a:t>les </a:t>
            </a:r>
            <a:r>
              <a:rPr sz="2000" b="1" spc="-5" dirty="0">
                <a:latin typeface="Arial"/>
                <a:cs typeface="Arial"/>
              </a:rPr>
              <a:t>mouvements </a:t>
            </a:r>
            <a:r>
              <a:rPr sz="2000" b="1" spc="-10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la langue, </a:t>
            </a:r>
            <a:r>
              <a:rPr sz="2000" b="1" dirty="0">
                <a:latin typeface="Arial"/>
                <a:cs typeface="Arial"/>
              </a:rPr>
              <a:t>des </a:t>
            </a:r>
            <a:r>
              <a:rPr sz="2000" b="1" spc="-5" dirty="0">
                <a:latin typeface="Arial"/>
                <a:cs typeface="Arial"/>
              </a:rPr>
              <a:t>lèvres, </a:t>
            </a:r>
            <a:r>
              <a:rPr sz="2000" b="1" dirty="0">
                <a:latin typeface="Arial"/>
                <a:cs typeface="Arial"/>
              </a:rPr>
              <a:t>des  </a:t>
            </a:r>
            <a:r>
              <a:rPr sz="2000" b="1" spc="-5" dirty="0">
                <a:latin typeface="Arial"/>
                <a:cs typeface="Arial"/>
              </a:rPr>
              <a:t>joues, </a:t>
            </a:r>
            <a:r>
              <a:rPr sz="2000" b="1" dirty="0">
                <a:latin typeface="Arial"/>
                <a:cs typeface="Arial"/>
              </a:rPr>
              <a:t>des </a:t>
            </a:r>
            <a:r>
              <a:rPr sz="2000" b="1" spc="-5" dirty="0">
                <a:latin typeface="Arial"/>
                <a:cs typeface="Arial"/>
              </a:rPr>
              <a:t>mâchoires </a:t>
            </a:r>
            <a:r>
              <a:rPr sz="2000" b="1" dirty="0">
                <a:latin typeface="Arial"/>
                <a:cs typeface="Arial"/>
              </a:rPr>
              <a:t>et du </a:t>
            </a:r>
            <a:r>
              <a:rPr sz="2000" b="1" spc="-10" dirty="0">
                <a:latin typeface="Arial"/>
                <a:cs typeface="Arial"/>
              </a:rPr>
              <a:t>voile </a:t>
            </a:r>
            <a:r>
              <a:rPr sz="2000" b="1" dirty="0">
                <a:latin typeface="Arial"/>
                <a:cs typeface="Arial"/>
              </a:rPr>
              <a:t>du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palais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176780" algn="just">
              <a:lnSpc>
                <a:spcPct val="100000"/>
              </a:lnSpc>
              <a:spcBef>
                <a:spcPts val="610"/>
              </a:spcBef>
              <a:tabLst>
                <a:tab pos="4843145" algn="l"/>
                <a:tab pos="7281545" algn="l"/>
              </a:tabLst>
            </a:pPr>
            <a:r>
              <a:rPr sz="1800" spc="-5" dirty="0">
                <a:latin typeface="Arial"/>
                <a:cs typeface="Arial"/>
              </a:rPr>
              <a:t>[i]	[u]	[a]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3349" y="2345436"/>
            <a:ext cx="8171815" cy="4074160"/>
          </a:xfrm>
          <a:custGeom>
            <a:avLst/>
            <a:gdLst/>
            <a:ahLst/>
            <a:cxnLst/>
            <a:rect l="l" t="t" r="r" b="b"/>
            <a:pathLst>
              <a:path w="8171815" h="4074160">
                <a:moveTo>
                  <a:pt x="8171694" y="4055364"/>
                </a:moveTo>
                <a:lnTo>
                  <a:pt x="8171694" y="7620"/>
                </a:lnTo>
                <a:lnTo>
                  <a:pt x="8164074" y="0"/>
                </a:lnTo>
                <a:lnTo>
                  <a:pt x="7620" y="0"/>
                </a:lnTo>
                <a:lnTo>
                  <a:pt x="0" y="7620"/>
                </a:lnTo>
                <a:lnTo>
                  <a:pt x="0" y="4055364"/>
                </a:lnTo>
                <a:lnTo>
                  <a:pt x="1357" y="4062722"/>
                </a:lnTo>
                <a:lnTo>
                  <a:pt x="5143" y="4068508"/>
                </a:lnTo>
                <a:lnTo>
                  <a:pt x="10929" y="4072294"/>
                </a:lnTo>
                <a:lnTo>
                  <a:pt x="18288" y="4073652"/>
                </a:lnTo>
                <a:lnTo>
                  <a:pt x="18288" y="35052"/>
                </a:lnTo>
                <a:lnTo>
                  <a:pt x="35052" y="16764"/>
                </a:lnTo>
                <a:lnTo>
                  <a:pt x="35052" y="35052"/>
                </a:lnTo>
                <a:lnTo>
                  <a:pt x="8135118" y="35052"/>
                </a:lnTo>
                <a:lnTo>
                  <a:pt x="8135118" y="16764"/>
                </a:lnTo>
                <a:lnTo>
                  <a:pt x="8153406" y="35052"/>
                </a:lnTo>
                <a:lnTo>
                  <a:pt x="8153406" y="4073652"/>
                </a:lnTo>
                <a:lnTo>
                  <a:pt x="8160764" y="4072294"/>
                </a:lnTo>
                <a:lnTo>
                  <a:pt x="8166550" y="4068508"/>
                </a:lnTo>
                <a:lnTo>
                  <a:pt x="8170337" y="4062722"/>
                </a:lnTo>
                <a:lnTo>
                  <a:pt x="8171694" y="4055364"/>
                </a:lnTo>
                <a:close/>
              </a:path>
              <a:path w="8171815" h="4074160">
                <a:moveTo>
                  <a:pt x="35052" y="35052"/>
                </a:moveTo>
                <a:lnTo>
                  <a:pt x="35052" y="16764"/>
                </a:lnTo>
                <a:lnTo>
                  <a:pt x="18288" y="35052"/>
                </a:lnTo>
                <a:lnTo>
                  <a:pt x="35052" y="35052"/>
                </a:lnTo>
                <a:close/>
              </a:path>
              <a:path w="8171815" h="4074160">
                <a:moveTo>
                  <a:pt x="35052" y="4038600"/>
                </a:moveTo>
                <a:lnTo>
                  <a:pt x="35052" y="35052"/>
                </a:lnTo>
                <a:lnTo>
                  <a:pt x="18288" y="35052"/>
                </a:lnTo>
                <a:lnTo>
                  <a:pt x="18288" y="4038600"/>
                </a:lnTo>
                <a:lnTo>
                  <a:pt x="35052" y="4038600"/>
                </a:lnTo>
                <a:close/>
              </a:path>
              <a:path w="8171815" h="4074160">
                <a:moveTo>
                  <a:pt x="8153406" y="4038600"/>
                </a:moveTo>
                <a:lnTo>
                  <a:pt x="18288" y="4038600"/>
                </a:lnTo>
                <a:lnTo>
                  <a:pt x="35052" y="4055364"/>
                </a:lnTo>
                <a:lnTo>
                  <a:pt x="35052" y="4073652"/>
                </a:lnTo>
                <a:lnTo>
                  <a:pt x="8135118" y="4073652"/>
                </a:lnTo>
                <a:lnTo>
                  <a:pt x="8135118" y="4055364"/>
                </a:lnTo>
                <a:lnTo>
                  <a:pt x="8153406" y="4038600"/>
                </a:lnTo>
                <a:close/>
              </a:path>
              <a:path w="8171815" h="4074160">
                <a:moveTo>
                  <a:pt x="35052" y="4073652"/>
                </a:moveTo>
                <a:lnTo>
                  <a:pt x="35052" y="4055364"/>
                </a:lnTo>
                <a:lnTo>
                  <a:pt x="18288" y="4038600"/>
                </a:lnTo>
                <a:lnTo>
                  <a:pt x="18288" y="4073652"/>
                </a:lnTo>
                <a:lnTo>
                  <a:pt x="35052" y="4073652"/>
                </a:lnTo>
                <a:close/>
              </a:path>
              <a:path w="8171815" h="4074160">
                <a:moveTo>
                  <a:pt x="8153406" y="35052"/>
                </a:moveTo>
                <a:lnTo>
                  <a:pt x="8135118" y="16764"/>
                </a:lnTo>
                <a:lnTo>
                  <a:pt x="8135118" y="35052"/>
                </a:lnTo>
                <a:lnTo>
                  <a:pt x="8153406" y="35052"/>
                </a:lnTo>
                <a:close/>
              </a:path>
              <a:path w="8171815" h="4074160">
                <a:moveTo>
                  <a:pt x="8153406" y="4038600"/>
                </a:moveTo>
                <a:lnTo>
                  <a:pt x="8153406" y="35052"/>
                </a:lnTo>
                <a:lnTo>
                  <a:pt x="8135118" y="35052"/>
                </a:lnTo>
                <a:lnTo>
                  <a:pt x="8135118" y="4038600"/>
                </a:lnTo>
                <a:lnTo>
                  <a:pt x="8153406" y="4038600"/>
                </a:lnTo>
                <a:close/>
              </a:path>
              <a:path w="8171815" h="4074160">
                <a:moveTo>
                  <a:pt x="8153406" y="4073652"/>
                </a:moveTo>
                <a:lnTo>
                  <a:pt x="8153406" y="4038600"/>
                </a:lnTo>
                <a:lnTo>
                  <a:pt x="8135118" y="4055364"/>
                </a:lnTo>
                <a:lnTo>
                  <a:pt x="8135118" y="4073652"/>
                </a:lnTo>
                <a:lnTo>
                  <a:pt x="8153406" y="407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7329" y="2223616"/>
            <a:ext cx="7981950" cy="39243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spc="-5" dirty="0">
                <a:latin typeface="Arial"/>
                <a:cs typeface="Arial"/>
              </a:rPr>
              <a:t>Système </a:t>
            </a:r>
            <a:r>
              <a:rPr sz="2000" dirty="0">
                <a:latin typeface="Arial"/>
                <a:cs typeface="Arial"/>
              </a:rPr>
              <a:t>vocalique en Français = 16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voyelles.</a:t>
            </a:r>
            <a:endParaRPr sz="20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1295"/>
              </a:spcBef>
              <a:tabLst>
                <a:tab pos="1033144" algn="l"/>
                <a:tab pos="2574290" algn="l"/>
                <a:tab pos="3002280" algn="l"/>
                <a:tab pos="3587750" algn="l"/>
                <a:tab pos="5143500" algn="l"/>
                <a:tab pos="6650990" algn="l"/>
                <a:tab pos="7291070" algn="l"/>
              </a:tabLst>
            </a:pPr>
            <a:r>
              <a:rPr sz="2000" b="1" spc="-1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ra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ts	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ct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fs	:	</a:t>
            </a:r>
            <a:r>
              <a:rPr sz="2000" spc="-5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s	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tt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nt	d'o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	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	</a:t>
            </a:r>
            <a:r>
              <a:rPr sz="2000" b="1" spc="-10" dirty="0">
                <a:latin typeface="Arial"/>
                <a:cs typeface="Arial"/>
              </a:rPr>
              <a:t>f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ç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n  </a:t>
            </a:r>
            <a:r>
              <a:rPr sz="2000" b="1" spc="-5" dirty="0">
                <a:latin typeface="Arial"/>
                <a:cs typeface="Arial"/>
              </a:rPr>
              <a:t>linguistiquement pertinente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une </a:t>
            </a:r>
            <a:r>
              <a:rPr sz="2000" spc="-5" dirty="0">
                <a:latin typeface="Arial"/>
                <a:cs typeface="Arial"/>
              </a:rPr>
              <a:t>voyelle </a:t>
            </a:r>
            <a:r>
              <a:rPr sz="2000" dirty="0">
                <a:latin typeface="Arial"/>
                <a:cs typeface="Arial"/>
              </a:rPr>
              <a:t>à une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autre.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10"/>
              </a:spcBef>
            </a:pP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description articulatoire permet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classer les voyelles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Français  </a:t>
            </a:r>
            <a:r>
              <a:rPr sz="2000" dirty="0">
                <a:latin typeface="Arial"/>
                <a:cs typeface="Arial"/>
              </a:rPr>
              <a:t>selon </a:t>
            </a:r>
            <a:r>
              <a:rPr sz="2000" spc="-5" dirty="0">
                <a:latin typeface="Arial"/>
                <a:cs typeface="Arial"/>
              </a:rPr>
              <a:t>les </a:t>
            </a:r>
            <a:r>
              <a:rPr sz="2000" dirty="0">
                <a:latin typeface="Arial"/>
                <a:cs typeface="Arial"/>
              </a:rPr>
              <a:t>principaux critères </a:t>
            </a:r>
            <a:r>
              <a:rPr sz="2000" spc="-5" dirty="0">
                <a:latin typeface="Arial"/>
                <a:cs typeface="Arial"/>
              </a:rPr>
              <a:t>suivants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1295"/>
              </a:spcBef>
              <a:buFont typeface="Arial"/>
              <a:buChar char="-"/>
              <a:tabLst>
                <a:tab pos="167005" algn="l"/>
              </a:tabLst>
            </a:pPr>
            <a:r>
              <a:rPr sz="2000" b="1" dirty="0">
                <a:latin typeface="Arial"/>
                <a:cs typeface="Arial"/>
              </a:rPr>
              <a:t>Aperture </a:t>
            </a:r>
            <a:r>
              <a:rPr sz="2000" spc="-5" dirty="0">
                <a:latin typeface="Arial"/>
                <a:cs typeface="Arial"/>
              </a:rPr>
              <a:t>(axe vertical)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1295"/>
              </a:spcBef>
              <a:buFont typeface="Arial"/>
              <a:buChar char="-"/>
              <a:tabLst>
                <a:tab pos="167005" algn="l"/>
              </a:tabLst>
            </a:pPr>
            <a:r>
              <a:rPr sz="2000" b="1" spc="-5" dirty="0">
                <a:latin typeface="Arial"/>
                <a:cs typeface="Arial"/>
              </a:rPr>
              <a:t>Lieu d'articulation </a:t>
            </a:r>
            <a:r>
              <a:rPr sz="2000" spc="-5" dirty="0">
                <a:latin typeface="Arial"/>
                <a:cs typeface="Arial"/>
              </a:rPr>
              <a:t>(axe </a:t>
            </a:r>
            <a:r>
              <a:rPr sz="2000" dirty="0">
                <a:latin typeface="Arial"/>
                <a:cs typeface="Arial"/>
              </a:rPr>
              <a:t>horizontal)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1310"/>
              </a:spcBef>
              <a:buFont typeface="Arial"/>
              <a:buChar char="-"/>
              <a:tabLst>
                <a:tab pos="167005" algn="l"/>
              </a:tabLst>
            </a:pPr>
            <a:r>
              <a:rPr sz="2000" b="1" spc="-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du </a:t>
            </a:r>
            <a:r>
              <a:rPr sz="2000" b="1" spc="-10" dirty="0">
                <a:latin typeface="Arial"/>
                <a:cs typeface="Arial"/>
              </a:rPr>
              <a:t>voile </a:t>
            </a:r>
            <a:r>
              <a:rPr sz="2000" b="1" dirty="0">
                <a:latin typeface="Arial"/>
                <a:cs typeface="Arial"/>
              </a:rPr>
              <a:t>du </a:t>
            </a:r>
            <a:r>
              <a:rPr sz="2000" b="1" spc="-5" dirty="0">
                <a:latin typeface="Arial"/>
                <a:cs typeface="Arial"/>
              </a:rPr>
              <a:t>palais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Labialisation.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4393" y="761993"/>
            <a:ext cx="8079105" cy="1144905"/>
            <a:chOff x="914393" y="761993"/>
            <a:chExt cx="8079105" cy="1144905"/>
          </a:xfrm>
        </p:grpSpPr>
        <p:sp>
          <p:nvSpPr>
            <p:cNvPr id="6" name="object 6"/>
            <p:cNvSpPr/>
            <p:nvPr/>
          </p:nvSpPr>
          <p:spPr>
            <a:xfrm>
              <a:off x="914393" y="761993"/>
              <a:ext cx="8077200" cy="1143000"/>
            </a:xfrm>
            <a:custGeom>
              <a:avLst/>
              <a:gdLst/>
              <a:ahLst/>
              <a:cxnLst/>
              <a:rect l="l" t="t" r="r" b="b"/>
              <a:pathLst>
                <a:path w="8077200" h="1143000">
                  <a:moveTo>
                    <a:pt x="8077199" y="1142999"/>
                  </a:moveTo>
                  <a:lnTo>
                    <a:pt x="8077199" y="0"/>
                  </a:lnTo>
                  <a:lnTo>
                    <a:pt x="0" y="0"/>
                  </a:lnTo>
                  <a:lnTo>
                    <a:pt x="0" y="1142999"/>
                  </a:lnTo>
                  <a:lnTo>
                    <a:pt x="8077199" y="114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393" y="761993"/>
              <a:ext cx="8079105" cy="1144905"/>
            </a:xfrm>
            <a:custGeom>
              <a:avLst/>
              <a:gdLst/>
              <a:ahLst/>
              <a:cxnLst/>
              <a:rect l="l" t="t" r="r" b="b"/>
              <a:pathLst>
                <a:path w="8079105" h="11449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8079105" h="1144905">
                  <a:moveTo>
                    <a:pt x="8078730" y="1144530"/>
                  </a:moveTo>
                  <a:lnTo>
                    <a:pt x="807873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8077206" y="1524"/>
                  </a:lnTo>
                  <a:lnTo>
                    <a:pt x="8077206" y="1144530"/>
                  </a:lnTo>
                  <a:lnTo>
                    <a:pt x="8078730" y="1144530"/>
                  </a:lnTo>
                  <a:close/>
                </a:path>
                <a:path w="8079105" h="1144905">
                  <a:moveTo>
                    <a:pt x="1524" y="1143006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1143006"/>
                  </a:lnTo>
                  <a:lnTo>
                    <a:pt x="1524" y="1143006"/>
                  </a:lnTo>
                  <a:close/>
                </a:path>
                <a:path w="8079105" h="1144905">
                  <a:moveTo>
                    <a:pt x="8077206" y="1144530"/>
                  </a:moveTo>
                  <a:lnTo>
                    <a:pt x="8077206" y="1143006"/>
                  </a:lnTo>
                  <a:lnTo>
                    <a:pt x="0" y="1143006"/>
                  </a:lnTo>
                  <a:lnTo>
                    <a:pt x="0" y="1144530"/>
                  </a:lnTo>
                  <a:lnTo>
                    <a:pt x="8077206" y="1144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0066" y="669435"/>
            <a:ext cx="6785609" cy="10134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pc="-45" dirty="0"/>
              <a:t>Séance</a:t>
            </a:r>
            <a:r>
              <a:rPr spc="-65" dirty="0"/>
              <a:t> </a:t>
            </a:r>
            <a:r>
              <a:rPr spc="10" dirty="0"/>
              <a:t>4</a:t>
            </a: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pc="-105" dirty="0"/>
              <a:t>Analyse </a:t>
            </a:r>
            <a:r>
              <a:rPr spc="-140" dirty="0"/>
              <a:t>du </a:t>
            </a:r>
            <a:r>
              <a:rPr spc="-110" dirty="0"/>
              <a:t>système </a:t>
            </a:r>
            <a:r>
              <a:rPr spc="-114" dirty="0"/>
              <a:t>vocalique </a:t>
            </a:r>
            <a:r>
              <a:rPr spc="-140" dirty="0"/>
              <a:t>du</a:t>
            </a:r>
            <a:r>
              <a:rPr spc="225" dirty="0"/>
              <a:t> </a:t>
            </a:r>
            <a:r>
              <a:rPr spc="-90" dirty="0"/>
              <a:t>Français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120650" cy="20320"/>
          </a:xfrm>
          <a:custGeom>
            <a:avLst/>
            <a:gdLst/>
            <a:ahLst/>
            <a:cxnLst/>
            <a:rect l="l" t="t" r="r" b="b"/>
            <a:pathLst>
              <a:path w="120650" h="20320">
                <a:moveTo>
                  <a:pt x="0" y="19811"/>
                </a:moveTo>
                <a:lnTo>
                  <a:pt x="120395" y="19811"/>
                </a:lnTo>
                <a:lnTo>
                  <a:pt x="120395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812285"/>
            <a:ext cx="6934200" cy="1085215"/>
          </a:xfrm>
          <a:custGeom>
            <a:avLst/>
            <a:gdLst/>
            <a:ahLst/>
            <a:cxnLst/>
            <a:rect l="l" t="t" r="r" b="b"/>
            <a:pathLst>
              <a:path w="6934200" h="1085214">
                <a:moveTo>
                  <a:pt x="6934199" y="1085087"/>
                </a:moveTo>
                <a:lnTo>
                  <a:pt x="6934199" y="0"/>
                </a:lnTo>
                <a:lnTo>
                  <a:pt x="0" y="0"/>
                </a:lnTo>
                <a:lnTo>
                  <a:pt x="0" y="1085087"/>
                </a:lnTo>
                <a:lnTo>
                  <a:pt x="6934199" y="108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0962" y="811523"/>
            <a:ext cx="6934200" cy="9182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1450">
              <a:lnSpc>
                <a:spcPts val="3254"/>
              </a:lnSpc>
            </a:pPr>
            <a:r>
              <a:rPr sz="2800" b="1" spc="-45" dirty="0">
                <a:latin typeface="Arial"/>
                <a:cs typeface="Arial"/>
              </a:rPr>
              <a:t>Séance</a:t>
            </a:r>
            <a:r>
              <a:rPr sz="2800" b="1" spc="-6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718185">
              <a:lnSpc>
                <a:spcPct val="100000"/>
              </a:lnSpc>
              <a:spcBef>
                <a:spcPts val="525"/>
              </a:spcBef>
            </a:pPr>
            <a:r>
              <a:rPr sz="2800" b="1" spc="10" dirty="0">
                <a:latin typeface="Arial"/>
                <a:cs typeface="Arial"/>
              </a:rPr>
              <a:t>1) </a:t>
            </a:r>
            <a:r>
              <a:rPr sz="2800" b="1" spc="-100" dirty="0">
                <a:latin typeface="Arial"/>
                <a:cs typeface="Arial"/>
              </a:rPr>
              <a:t>L'aperture </a:t>
            </a:r>
            <a:r>
              <a:rPr sz="2800" b="1" spc="10" dirty="0">
                <a:latin typeface="Arial"/>
                <a:cs typeface="Arial"/>
              </a:rPr>
              <a:t>(= </a:t>
            </a:r>
            <a:r>
              <a:rPr sz="2800" b="1" spc="-105" dirty="0">
                <a:latin typeface="Arial"/>
                <a:cs typeface="Arial"/>
              </a:rPr>
              <a:t>mode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articulatoire)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6501" y="2058924"/>
            <a:ext cx="8171815" cy="4897120"/>
          </a:xfrm>
          <a:custGeom>
            <a:avLst/>
            <a:gdLst/>
            <a:ahLst/>
            <a:cxnLst/>
            <a:rect l="l" t="t" r="r" b="b"/>
            <a:pathLst>
              <a:path w="8171815" h="4897120">
                <a:moveTo>
                  <a:pt x="8171694" y="4888992"/>
                </a:moveTo>
                <a:lnTo>
                  <a:pt x="8171694" y="18288"/>
                </a:lnTo>
                <a:lnTo>
                  <a:pt x="8170337" y="10929"/>
                </a:lnTo>
                <a:lnTo>
                  <a:pt x="8166550" y="5143"/>
                </a:lnTo>
                <a:lnTo>
                  <a:pt x="8160764" y="1357"/>
                </a:lnTo>
                <a:lnTo>
                  <a:pt x="8153406" y="0"/>
                </a:lnTo>
                <a:lnTo>
                  <a:pt x="18288" y="0"/>
                </a:lnTo>
                <a:lnTo>
                  <a:pt x="10929" y="1357"/>
                </a:lnTo>
                <a:lnTo>
                  <a:pt x="5143" y="5143"/>
                </a:lnTo>
                <a:lnTo>
                  <a:pt x="1357" y="10929"/>
                </a:lnTo>
                <a:lnTo>
                  <a:pt x="0" y="18288"/>
                </a:lnTo>
                <a:lnTo>
                  <a:pt x="0" y="4888992"/>
                </a:lnTo>
                <a:lnTo>
                  <a:pt x="7620" y="4896612"/>
                </a:lnTo>
                <a:lnTo>
                  <a:pt x="18288" y="4896612"/>
                </a:lnTo>
                <a:lnTo>
                  <a:pt x="18288" y="36576"/>
                </a:lnTo>
                <a:lnTo>
                  <a:pt x="35052" y="18288"/>
                </a:lnTo>
                <a:lnTo>
                  <a:pt x="35052" y="36576"/>
                </a:lnTo>
                <a:lnTo>
                  <a:pt x="8135118" y="36576"/>
                </a:lnTo>
                <a:lnTo>
                  <a:pt x="8135118" y="18288"/>
                </a:lnTo>
                <a:lnTo>
                  <a:pt x="8153406" y="36576"/>
                </a:lnTo>
                <a:lnTo>
                  <a:pt x="8153406" y="4896612"/>
                </a:lnTo>
                <a:lnTo>
                  <a:pt x="8164074" y="4896612"/>
                </a:lnTo>
                <a:lnTo>
                  <a:pt x="8171694" y="4888992"/>
                </a:lnTo>
                <a:close/>
              </a:path>
              <a:path w="8171815" h="4897120">
                <a:moveTo>
                  <a:pt x="35052" y="36576"/>
                </a:moveTo>
                <a:lnTo>
                  <a:pt x="35052" y="18288"/>
                </a:lnTo>
                <a:lnTo>
                  <a:pt x="18288" y="36576"/>
                </a:lnTo>
                <a:lnTo>
                  <a:pt x="35052" y="36576"/>
                </a:lnTo>
                <a:close/>
              </a:path>
              <a:path w="8171815" h="4897120">
                <a:moveTo>
                  <a:pt x="35052" y="4861560"/>
                </a:moveTo>
                <a:lnTo>
                  <a:pt x="35052" y="36576"/>
                </a:lnTo>
                <a:lnTo>
                  <a:pt x="18288" y="36576"/>
                </a:lnTo>
                <a:lnTo>
                  <a:pt x="18288" y="4861560"/>
                </a:lnTo>
                <a:lnTo>
                  <a:pt x="35052" y="4861560"/>
                </a:lnTo>
                <a:close/>
              </a:path>
              <a:path w="8171815" h="4897120">
                <a:moveTo>
                  <a:pt x="8153406" y="4861560"/>
                </a:moveTo>
                <a:lnTo>
                  <a:pt x="18288" y="4861560"/>
                </a:lnTo>
                <a:lnTo>
                  <a:pt x="35052" y="4879848"/>
                </a:lnTo>
                <a:lnTo>
                  <a:pt x="35052" y="4896612"/>
                </a:lnTo>
                <a:lnTo>
                  <a:pt x="8135118" y="4896612"/>
                </a:lnTo>
                <a:lnTo>
                  <a:pt x="8135118" y="4879848"/>
                </a:lnTo>
                <a:lnTo>
                  <a:pt x="8153406" y="4861560"/>
                </a:lnTo>
                <a:close/>
              </a:path>
              <a:path w="8171815" h="4897120">
                <a:moveTo>
                  <a:pt x="35052" y="4896612"/>
                </a:moveTo>
                <a:lnTo>
                  <a:pt x="35052" y="4879848"/>
                </a:lnTo>
                <a:lnTo>
                  <a:pt x="18288" y="4861560"/>
                </a:lnTo>
                <a:lnTo>
                  <a:pt x="18288" y="4896612"/>
                </a:lnTo>
                <a:lnTo>
                  <a:pt x="35052" y="4896612"/>
                </a:lnTo>
                <a:close/>
              </a:path>
              <a:path w="8171815" h="4897120">
                <a:moveTo>
                  <a:pt x="8153406" y="36576"/>
                </a:moveTo>
                <a:lnTo>
                  <a:pt x="8135118" y="18288"/>
                </a:lnTo>
                <a:lnTo>
                  <a:pt x="8135118" y="36576"/>
                </a:lnTo>
                <a:lnTo>
                  <a:pt x="8153406" y="36576"/>
                </a:lnTo>
                <a:close/>
              </a:path>
              <a:path w="8171815" h="4897120">
                <a:moveTo>
                  <a:pt x="8153406" y="4861560"/>
                </a:moveTo>
                <a:lnTo>
                  <a:pt x="8153406" y="36576"/>
                </a:lnTo>
                <a:lnTo>
                  <a:pt x="8135118" y="36576"/>
                </a:lnTo>
                <a:lnTo>
                  <a:pt x="8135118" y="4861560"/>
                </a:lnTo>
                <a:lnTo>
                  <a:pt x="8153406" y="4861560"/>
                </a:lnTo>
                <a:close/>
              </a:path>
              <a:path w="8171815" h="4897120">
                <a:moveTo>
                  <a:pt x="8153406" y="4896612"/>
                </a:moveTo>
                <a:lnTo>
                  <a:pt x="8153406" y="4861560"/>
                </a:lnTo>
                <a:lnTo>
                  <a:pt x="8135118" y="4879848"/>
                </a:lnTo>
                <a:lnTo>
                  <a:pt x="8135118" y="4896612"/>
                </a:lnTo>
                <a:lnTo>
                  <a:pt x="8153406" y="4896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0481" y="2101087"/>
            <a:ext cx="7982584" cy="451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Degré </a:t>
            </a:r>
            <a:r>
              <a:rPr sz="2000" b="1" spc="-5" dirty="0">
                <a:latin typeface="Arial"/>
                <a:cs typeface="Arial"/>
              </a:rPr>
              <a:t>d’aperture </a:t>
            </a:r>
            <a:r>
              <a:rPr sz="2000" b="1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distance entre le palais </a:t>
            </a:r>
            <a:r>
              <a:rPr sz="2000" dirty="0">
                <a:latin typeface="Arial"/>
                <a:cs typeface="Arial"/>
              </a:rPr>
              <a:t>et </a:t>
            </a:r>
            <a:r>
              <a:rPr sz="2000" spc="-5" dirty="0">
                <a:latin typeface="Arial"/>
                <a:cs typeface="Arial"/>
              </a:rPr>
              <a:t>le point le </a:t>
            </a:r>
            <a:r>
              <a:rPr sz="2000" dirty="0">
                <a:latin typeface="Arial"/>
                <a:cs typeface="Arial"/>
              </a:rPr>
              <a:t>plus </a:t>
            </a:r>
            <a:r>
              <a:rPr sz="2000" spc="-5" dirty="0">
                <a:latin typeface="Arial"/>
                <a:cs typeface="Arial"/>
              </a:rPr>
              <a:t>élevé </a:t>
            </a:r>
            <a:r>
              <a:rPr sz="2000" spc="-10" dirty="0">
                <a:latin typeface="Arial"/>
                <a:cs typeface="Arial"/>
              </a:rPr>
              <a:t>de 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langue.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distingue arbitrairement </a:t>
            </a:r>
            <a:r>
              <a:rPr sz="2000" b="1" dirty="0">
                <a:latin typeface="Arial"/>
                <a:cs typeface="Arial"/>
              </a:rPr>
              <a:t>4 degrés </a:t>
            </a:r>
            <a:r>
              <a:rPr sz="2000" b="1" spc="-5" dirty="0">
                <a:latin typeface="Arial"/>
                <a:cs typeface="Arial"/>
              </a:rPr>
              <a:t>d’aperture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qui caractérisent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66370" indent="-154305">
              <a:lnSpc>
                <a:spcPts val="2290"/>
              </a:lnSpc>
              <a:spcBef>
                <a:spcPts val="5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Arial"/>
                <a:cs typeface="Arial"/>
              </a:rPr>
              <a:t>les voyelles fermées </a:t>
            </a:r>
            <a:r>
              <a:rPr sz="2000" dirty="0">
                <a:latin typeface="Arial"/>
                <a:cs typeface="Arial"/>
              </a:rPr>
              <a:t>(= </a:t>
            </a:r>
            <a:r>
              <a:rPr sz="2000" spc="-5" dirty="0">
                <a:latin typeface="Arial"/>
                <a:cs typeface="Arial"/>
              </a:rPr>
              <a:t>voyelles </a:t>
            </a:r>
            <a:r>
              <a:rPr sz="2000" dirty="0">
                <a:latin typeface="Arial"/>
                <a:cs typeface="Arial"/>
              </a:rPr>
              <a:t>hautes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“high”)</a:t>
            </a:r>
            <a:endParaRPr sz="2000">
              <a:latin typeface="Arial"/>
              <a:cs typeface="Arial"/>
            </a:endParaRPr>
          </a:p>
          <a:p>
            <a:pPr marL="1358265">
              <a:lnSpc>
                <a:spcPts val="2290"/>
              </a:lnSpc>
            </a:pPr>
            <a:r>
              <a:rPr sz="2000" spc="25" dirty="0">
                <a:latin typeface="Arial"/>
                <a:cs typeface="Arial"/>
              </a:rPr>
              <a:t>/</a:t>
            </a:r>
            <a:r>
              <a:rPr sz="2000" spc="25" dirty="0">
                <a:latin typeface="IPAexGothic"/>
                <a:cs typeface="IPAexGothic"/>
              </a:rPr>
              <a:t>iyu</a:t>
            </a:r>
            <a:r>
              <a:rPr sz="2000" spc="25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ts val="2290"/>
              </a:lnSpc>
              <a:spcBef>
                <a:spcPts val="215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Arial"/>
                <a:cs typeface="Arial"/>
              </a:rPr>
              <a:t>les voyelles mi-fermées </a:t>
            </a:r>
            <a:r>
              <a:rPr sz="2000" dirty="0">
                <a:latin typeface="Arial"/>
                <a:cs typeface="Arial"/>
              </a:rPr>
              <a:t>(= </a:t>
            </a:r>
            <a:r>
              <a:rPr sz="2000" spc="-5" dirty="0">
                <a:latin typeface="Arial"/>
                <a:cs typeface="Arial"/>
              </a:rPr>
              <a:t>voyelles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moyennes)</a:t>
            </a:r>
            <a:endParaRPr sz="2000">
              <a:latin typeface="Arial"/>
              <a:cs typeface="Arial"/>
            </a:endParaRPr>
          </a:p>
          <a:p>
            <a:pPr marL="979805">
              <a:lnSpc>
                <a:spcPts val="2290"/>
              </a:lnSpc>
            </a:pPr>
            <a:r>
              <a:rPr sz="2000" dirty="0">
                <a:latin typeface="Arial"/>
                <a:cs typeface="Arial"/>
              </a:rPr>
              <a:t>/</a:t>
            </a:r>
            <a:r>
              <a:rPr sz="2000" dirty="0">
                <a:latin typeface="IPAexGothic"/>
                <a:cs typeface="IPAexGothic"/>
              </a:rPr>
              <a:t>eøo</a:t>
            </a:r>
            <a:r>
              <a:rPr sz="2000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ts val="2290"/>
              </a:lnSpc>
              <a:spcBef>
                <a:spcPts val="215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Arial"/>
                <a:cs typeface="Arial"/>
              </a:rPr>
              <a:t>les voyelles mi-ouvertes </a:t>
            </a:r>
            <a:r>
              <a:rPr sz="2000" dirty="0">
                <a:latin typeface="Arial"/>
                <a:cs typeface="Arial"/>
              </a:rPr>
              <a:t>(= </a:t>
            </a:r>
            <a:r>
              <a:rPr sz="2000" spc="-5" dirty="0">
                <a:latin typeface="Arial"/>
                <a:cs typeface="Arial"/>
              </a:rPr>
              <a:t>voyelles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moyennes)</a:t>
            </a:r>
            <a:endParaRPr sz="2000">
              <a:latin typeface="Arial"/>
              <a:cs typeface="Arial"/>
            </a:endParaRPr>
          </a:p>
          <a:p>
            <a:pPr marL="979805">
              <a:lnSpc>
                <a:spcPts val="2290"/>
              </a:lnSpc>
              <a:tabLst>
                <a:tab pos="1766570" algn="l"/>
                <a:tab pos="1897380" algn="l"/>
              </a:tabLst>
            </a:pPr>
            <a:r>
              <a:rPr sz="2000" spc="-550" dirty="0">
                <a:latin typeface="Arial"/>
                <a:cs typeface="Arial"/>
              </a:rPr>
              <a:t>/</a:t>
            </a:r>
            <a:r>
              <a:rPr sz="2000" spc="-550" dirty="0">
                <a:latin typeface="IPAexGothic"/>
                <a:cs typeface="IPAexGothic"/>
              </a:rPr>
              <a:t>cœcœ˜	</a:t>
            </a:r>
            <a:r>
              <a:rPr sz="2000" spc="-1045" dirty="0">
                <a:latin typeface="IPAexGothic"/>
                <a:cs typeface="IPAexGothic"/>
              </a:rPr>
              <a:t>c˜		</a:t>
            </a:r>
            <a:r>
              <a:rPr sz="2000" spc="-350" dirty="0">
                <a:latin typeface="IPAexGothic"/>
                <a:cs typeface="IPAexGothic"/>
              </a:rPr>
              <a:t>c˜</a:t>
            </a:r>
            <a:r>
              <a:rPr sz="2000" spc="-350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ts val="2290"/>
              </a:lnSpc>
              <a:spcBef>
                <a:spcPts val="215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Arial"/>
                <a:cs typeface="Arial"/>
              </a:rPr>
              <a:t>les voyelles ouvertes </a:t>
            </a:r>
            <a:r>
              <a:rPr sz="2000" dirty="0">
                <a:latin typeface="Arial"/>
                <a:cs typeface="Arial"/>
              </a:rPr>
              <a:t>(= </a:t>
            </a:r>
            <a:r>
              <a:rPr sz="2000" spc="-5" dirty="0">
                <a:latin typeface="Arial"/>
                <a:cs typeface="Arial"/>
              </a:rPr>
              <a:t>voyelles </a:t>
            </a:r>
            <a:r>
              <a:rPr sz="2000" dirty="0">
                <a:latin typeface="Arial"/>
                <a:cs typeface="Arial"/>
              </a:rPr>
              <a:t>basses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“low”)</a:t>
            </a:r>
            <a:endParaRPr sz="2000">
              <a:latin typeface="Arial"/>
              <a:cs typeface="Arial"/>
            </a:endParaRPr>
          </a:p>
          <a:p>
            <a:pPr marL="979805">
              <a:lnSpc>
                <a:spcPts val="2290"/>
              </a:lnSpc>
            </a:pPr>
            <a:r>
              <a:rPr sz="2000" spc="-180" dirty="0">
                <a:latin typeface="Arial"/>
                <a:cs typeface="Arial"/>
              </a:rPr>
              <a:t>/</a:t>
            </a:r>
            <a:r>
              <a:rPr sz="2000" spc="-180" dirty="0">
                <a:latin typeface="IPAexGothic"/>
                <a:cs typeface="IPAexGothic"/>
              </a:rPr>
              <a:t>aɑɑ˜</a:t>
            </a:r>
            <a:r>
              <a:rPr sz="2000" spc="-180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Les </a:t>
            </a:r>
            <a:r>
              <a:rPr sz="2000" b="1" spc="-10" dirty="0">
                <a:latin typeface="Arial"/>
                <a:cs typeface="Arial"/>
              </a:rPr>
              <a:t>voyelles moyennes </a:t>
            </a:r>
            <a:r>
              <a:rPr sz="2000" b="1" spc="-5" dirty="0">
                <a:latin typeface="Arial"/>
                <a:cs typeface="Arial"/>
              </a:rPr>
              <a:t>sont les plus nombreuses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Français.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812285"/>
            <a:ext cx="6934200" cy="1085215"/>
          </a:xfrm>
          <a:custGeom>
            <a:avLst/>
            <a:gdLst/>
            <a:ahLst/>
            <a:cxnLst/>
            <a:rect l="l" t="t" r="r" b="b"/>
            <a:pathLst>
              <a:path w="6934200" h="1085214">
                <a:moveTo>
                  <a:pt x="6934199" y="1085087"/>
                </a:moveTo>
                <a:lnTo>
                  <a:pt x="6934199" y="0"/>
                </a:lnTo>
                <a:lnTo>
                  <a:pt x="0" y="0"/>
                </a:lnTo>
                <a:lnTo>
                  <a:pt x="0" y="1085087"/>
                </a:lnTo>
                <a:lnTo>
                  <a:pt x="6934199" y="108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0962" y="811523"/>
            <a:ext cx="6934200" cy="10871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3355">
              <a:lnSpc>
                <a:spcPts val="3254"/>
              </a:lnSpc>
            </a:pPr>
            <a:r>
              <a:rPr sz="2800" b="1" spc="-45" dirty="0">
                <a:latin typeface="Arial"/>
                <a:cs typeface="Arial"/>
              </a:rPr>
              <a:t>Séance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719455">
              <a:lnSpc>
                <a:spcPct val="100000"/>
              </a:lnSpc>
              <a:spcBef>
                <a:spcPts val="525"/>
              </a:spcBef>
            </a:pPr>
            <a:r>
              <a:rPr sz="2800" b="1" spc="10" dirty="0">
                <a:latin typeface="Arial"/>
                <a:cs typeface="Arial"/>
              </a:rPr>
              <a:t>1) </a:t>
            </a:r>
            <a:r>
              <a:rPr sz="2800" b="1" spc="-100" dirty="0">
                <a:latin typeface="Arial"/>
                <a:cs typeface="Arial"/>
              </a:rPr>
              <a:t>L'aperture </a:t>
            </a:r>
            <a:r>
              <a:rPr sz="2800" b="1" spc="10" dirty="0">
                <a:latin typeface="Arial"/>
                <a:cs typeface="Arial"/>
              </a:rPr>
              <a:t>(= </a:t>
            </a:r>
            <a:r>
              <a:rPr sz="2800" b="1" spc="-105" dirty="0">
                <a:latin typeface="Arial"/>
                <a:cs typeface="Arial"/>
              </a:rPr>
              <a:t>mode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articulatoire)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7620" y="2210908"/>
            <a:ext cx="4232975" cy="4240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4214" y="2210908"/>
            <a:ext cx="4228817" cy="424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812285"/>
            <a:ext cx="6934200" cy="1085215"/>
          </a:xfrm>
          <a:custGeom>
            <a:avLst/>
            <a:gdLst/>
            <a:ahLst/>
            <a:cxnLst/>
            <a:rect l="l" t="t" r="r" b="b"/>
            <a:pathLst>
              <a:path w="6934200" h="1085214">
                <a:moveTo>
                  <a:pt x="6934199" y="1085087"/>
                </a:moveTo>
                <a:lnTo>
                  <a:pt x="6934199" y="0"/>
                </a:lnTo>
                <a:lnTo>
                  <a:pt x="0" y="0"/>
                </a:lnTo>
                <a:lnTo>
                  <a:pt x="0" y="1085087"/>
                </a:lnTo>
                <a:lnTo>
                  <a:pt x="6934199" y="108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0962" y="811523"/>
            <a:ext cx="6934200" cy="10871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1450">
              <a:lnSpc>
                <a:spcPts val="3254"/>
              </a:lnSpc>
            </a:pPr>
            <a:r>
              <a:rPr sz="2800" b="1" spc="-45" dirty="0">
                <a:latin typeface="Arial"/>
                <a:cs typeface="Arial"/>
              </a:rPr>
              <a:t>Séance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1684655">
              <a:lnSpc>
                <a:spcPct val="100000"/>
              </a:lnSpc>
              <a:spcBef>
                <a:spcPts val="525"/>
              </a:spcBef>
            </a:pPr>
            <a:r>
              <a:rPr sz="2800" b="1" spc="10" dirty="0">
                <a:latin typeface="Arial"/>
                <a:cs typeface="Arial"/>
              </a:rPr>
              <a:t>2) </a:t>
            </a:r>
            <a:r>
              <a:rPr sz="2800" b="1" spc="-65" dirty="0">
                <a:latin typeface="Arial"/>
                <a:cs typeface="Arial"/>
              </a:rPr>
              <a:t>Le </a:t>
            </a:r>
            <a:r>
              <a:rPr sz="2800" b="1" spc="-105" dirty="0">
                <a:latin typeface="Arial"/>
                <a:cs typeface="Arial"/>
              </a:rPr>
              <a:t>lieu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d'articulation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501" y="1888236"/>
            <a:ext cx="8171815" cy="5217160"/>
          </a:xfrm>
          <a:custGeom>
            <a:avLst/>
            <a:gdLst/>
            <a:ahLst/>
            <a:cxnLst/>
            <a:rect l="l" t="t" r="r" b="b"/>
            <a:pathLst>
              <a:path w="8171815" h="5217159">
                <a:moveTo>
                  <a:pt x="8171694" y="5198364"/>
                </a:moveTo>
                <a:lnTo>
                  <a:pt x="8171694" y="7620"/>
                </a:lnTo>
                <a:lnTo>
                  <a:pt x="8164074" y="0"/>
                </a:lnTo>
                <a:lnTo>
                  <a:pt x="7620" y="0"/>
                </a:lnTo>
                <a:lnTo>
                  <a:pt x="0" y="7620"/>
                </a:lnTo>
                <a:lnTo>
                  <a:pt x="0" y="5198364"/>
                </a:lnTo>
                <a:lnTo>
                  <a:pt x="1357" y="5205722"/>
                </a:lnTo>
                <a:lnTo>
                  <a:pt x="5143" y="5211508"/>
                </a:lnTo>
                <a:lnTo>
                  <a:pt x="10929" y="5215294"/>
                </a:lnTo>
                <a:lnTo>
                  <a:pt x="18288" y="5216652"/>
                </a:lnTo>
                <a:lnTo>
                  <a:pt x="18288" y="35052"/>
                </a:lnTo>
                <a:lnTo>
                  <a:pt x="35052" y="16764"/>
                </a:lnTo>
                <a:lnTo>
                  <a:pt x="35052" y="35052"/>
                </a:lnTo>
                <a:lnTo>
                  <a:pt x="8135118" y="35052"/>
                </a:lnTo>
                <a:lnTo>
                  <a:pt x="8135118" y="16764"/>
                </a:lnTo>
                <a:lnTo>
                  <a:pt x="8153406" y="35052"/>
                </a:lnTo>
                <a:lnTo>
                  <a:pt x="8153406" y="5216652"/>
                </a:lnTo>
                <a:lnTo>
                  <a:pt x="8160764" y="5215294"/>
                </a:lnTo>
                <a:lnTo>
                  <a:pt x="8166550" y="5211508"/>
                </a:lnTo>
                <a:lnTo>
                  <a:pt x="8170337" y="5205722"/>
                </a:lnTo>
                <a:lnTo>
                  <a:pt x="8171694" y="5198364"/>
                </a:lnTo>
                <a:close/>
              </a:path>
              <a:path w="8171815" h="5217159">
                <a:moveTo>
                  <a:pt x="35052" y="35052"/>
                </a:moveTo>
                <a:lnTo>
                  <a:pt x="35052" y="16764"/>
                </a:lnTo>
                <a:lnTo>
                  <a:pt x="18288" y="35052"/>
                </a:lnTo>
                <a:lnTo>
                  <a:pt x="35052" y="35052"/>
                </a:lnTo>
                <a:close/>
              </a:path>
              <a:path w="8171815" h="5217159">
                <a:moveTo>
                  <a:pt x="35052" y="5181600"/>
                </a:moveTo>
                <a:lnTo>
                  <a:pt x="35052" y="35052"/>
                </a:lnTo>
                <a:lnTo>
                  <a:pt x="18288" y="35052"/>
                </a:lnTo>
                <a:lnTo>
                  <a:pt x="18288" y="5181600"/>
                </a:lnTo>
                <a:lnTo>
                  <a:pt x="35052" y="5181600"/>
                </a:lnTo>
                <a:close/>
              </a:path>
              <a:path w="8171815" h="5217159">
                <a:moveTo>
                  <a:pt x="8153406" y="5181600"/>
                </a:moveTo>
                <a:lnTo>
                  <a:pt x="18288" y="5181600"/>
                </a:lnTo>
                <a:lnTo>
                  <a:pt x="35052" y="5198364"/>
                </a:lnTo>
                <a:lnTo>
                  <a:pt x="35052" y="5216652"/>
                </a:lnTo>
                <a:lnTo>
                  <a:pt x="8135118" y="5216652"/>
                </a:lnTo>
                <a:lnTo>
                  <a:pt x="8135118" y="5198364"/>
                </a:lnTo>
                <a:lnTo>
                  <a:pt x="8153406" y="5181600"/>
                </a:lnTo>
                <a:close/>
              </a:path>
              <a:path w="8171815" h="5217159">
                <a:moveTo>
                  <a:pt x="35052" y="5216652"/>
                </a:moveTo>
                <a:lnTo>
                  <a:pt x="35052" y="5198364"/>
                </a:lnTo>
                <a:lnTo>
                  <a:pt x="18288" y="5181600"/>
                </a:lnTo>
                <a:lnTo>
                  <a:pt x="18288" y="5216652"/>
                </a:lnTo>
                <a:lnTo>
                  <a:pt x="35052" y="5216652"/>
                </a:lnTo>
                <a:close/>
              </a:path>
              <a:path w="8171815" h="5217159">
                <a:moveTo>
                  <a:pt x="8153406" y="35052"/>
                </a:moveTo>
                <a:lnTo>
                  <a:pt x="8135118" y="16764"/>
                </a:lnTo>
                <a:lnTo>
                  <a:pt x="8135118" y="35052"/>
                </a:lnTo>
                <a:lnTo>
                  <a:pt x="8153406" y="35052"/>
                </a:lnTo>
                <a:close/>
              </a:path>
              <a:path w="8171815" h="5217159">
                <a:moveTo>
                  <a:pt x="8153406" y="5181600"/>
                </a:moveTo>
                <a:lnTo>
                  <a:pt x="8153406" y="35052"/>
                </a:lnTo>
                <a:lnTo>
                  <a:pt x="8135118" y="35052"/>
                </a:lnTo>
                <a:lnTo>
                  <a:pt x="8135118" y="5181600"/>
                </a:lnTo>
                <a:lnTo>
                  <a:pt x="8153406" y="5181600"/>
                </a:lnTo>
                <a:close/>
              </a:path>
              <a:path w="8171815" h="5217159">
                <a:moveTo>
                  <a:pt x="8153406" y="5216652"/>
                </a:moveTo>
                <a:lnTo>
                  <a:pt x="8153406" y="5181600"/>
                </a:lnTo>
                <a:lnTo>
                  <a:pt x="8135118" y="5198364"/>
                </a:lnTo>
                <a:lnTo>
                  <a:pt x="8135118" y="5216652"/>
                </a:lnTo>
                <a:lnTo>
                  <a:pt x="8153406" y="5216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1693" y="1930399"/>
            <a:ext cx="8190865" cy="469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Le </a:t>
            </a:r>
            <a:r>
              <a:rPr sz="2000" spc="-5" dirty="0">
                <a:latin typeface="Arial"/>
                <a:cs typeface="Arial"/>
              </a:rPr>
              <a:t>lieu d’articulation est déterminé </a:t>
            </a:r>
            <a:r>
              <a:rPr sz="2000" dirty="0">
                <a:latin typeface="Arial"/>
                <a:cs typeface="Arial"/>
              </a:rPr>
              <a:t>en </a:t>
            </a:r>
            <a:r>
              <a:rPr sz="2000" spc="-5" dirty="0">
                <a:latin typeface="Arial"/>
                <a:cs typeface="Arial"/>
              </a:rPr>
              <a:t>fonction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b="1" spc="-5" dirty="0">
                <a:latin typeface="Arial"/>
                <a:cs typeface="Arial"/>
              </a:rPr>
              <a:t>position de la </a:t>
            </a:r>
            <a:r>
              <a:rPr sz="2000" b="1" spc="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masse </a:t>
            </a:r>
            <a:r>
              <a:rPr sz="2000" b="1" spc="-5" dirty="0">
                <a:latin typeface="Arial"/>
                <a:cs typeface="Arial"/>
              </a:rPr>
              <a:t>de la langue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distingue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220979" marR="7620">
              <a:lnSpc>
                <a:spcPct val="100000"/>
              </a:lnSpc>
              <a:buChar char="-"/>
              <a:tabLst>
                <a:tab pos="375920" algn="l"/>
              </a:tabLst>
            </a:pPr>
            <a:r>
              <a:rPr sz="2000" spc="-5" dirty="0">
                <a:latin typeface="Arial"/>
                <a:cs typeface="Arial"/>
              </a:rPr>
              <a:t>les voyelles antérieures (masse </a:t>
            </a:r>
            <a:r>
              <a:rPr sz="2000" spc="-1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dos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la langue dans la région  pré-palatale 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pré-dorso-alvéolaire)</a:t>
            </a:r>
            <a:endParaRPr sz="2000">
              <a:latin typeface="Arial"/>
              <a:cs typeface="Arial"/>
            </a:endParaRPr>
          </a:p>
          <a:p>
            <a:pPr marL="220979">
              <a:lnSpc>
                <a:spcPts val="2185"/>
              </a:lnSpc>
              <a:tabLst>
                <a:tab pos="3683635" algn="l"/>
              </a:tabLst>
            </a:pPr>
            <a:r>
              <a:rPr sz="2000" spc="-5" dirty="0">
                <a:latin typeface="Arial"/>
                <a:cs typeface="Arial"/>
              </a:rPr>
              <a:t>(=“front </a:t>
            </a:r>
            <a:r>
              <a:rPr sz="2000" dirty="0">
                <a:latin typeface="Arial"/>
                <a:cs typeface="Arial"/>
              </a:rPr>
              <a:t>vowels”)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/i</a:t>
            </a:r>
            <a:r>
              <a:rPr sz="2000" spc="-295" dirty="0">
                <a:latin typeface="IPAexGothic"/>
                <a:cs typeface="IPAexGothic"/>
              </a:rPr>
              <a:t>y</a:t>
            </a:r>
            <a:r>
              <a:rPr sz="2000" spc="-295" dirty="0">
                <a:latin typeface="Arial"/>
                <a:cs typeface="Arial"/>
              </a:rPr>
              <a:t>e</a:t>
            </a:r>
            <a:r>
              <a:rPr sz="2000" spc="-295" dirty="0">
                <a:latin typeface="IPAexGothic"/>
                <a:cs typeface="IPAexGothic"/>
              </a:rPr>
              <a:t>cœaøcœ˜	</a:t>
            </a:r>
            <a:r>
              <a:rPr sz="2000" spc="-500" dirty="0">
                <a:latin typeface="IPAexGothic"/>
                <a:cs typeface="IPAexGothic"/>
              </a:rPr>
              <a:t>˜</a:t>
            </a:r>
            <a:r>
              <a:rPr sz="2000" spc="-500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254635" marR="3840479" algn="just">
              <a:lnSpc>
                <a:spcPct val="95500"/>
              </a:lnSpc>
              <a:spcBef>
                <a:spcPts val="1535"/>
              </a:spcBef>
              <a:buChar char="-"/>
              <a:tabLst>
                <a:tab pos="408940" algn="l"/>
              </a:tabLst>
            </a:pPr>
            <a:r>
              <a:rPr sz="2000" spc="-5" dirty="0">
                <a:latin typeface="Arial"/>
                <a:cs typeface="Arial"/>
              </a:rPr>
              <a:t>les voyelles centrales (masse </a:t>
            </a:r>
            <a:r>
              <a:rPr sz="2000" dirty="0">
                <a:latin typeface="Arial"/>
                <a:cs typeface="Arial"/>
              </a:rPr>
              <a:t>du  dos de </a:t>
            </a:r>
            <a:r>
              <a:rPr sz="2000" spc="-5" dirty="0">
                <a:latin typeface="Arial"/>
                <a:cs typeface="Arial"/>
              </a:rPr>
              <a:t>la langue dans la région  médio-palatale)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/</a:t>
            </a:r>
            <a:r>
              <a:rPr sz="2000" spc="-15" dirty="0">
                <a:latin typeface="IPAexGothic"/>
                <a:cs typeface="IPAexGothic"/>
              </a:rPr>
              <a:t>ə</a:t>
            </a:r>
            <a:r>
              <a:rPr sz="2000" spc="-15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1950">
              <a:latin typeface="Arial"/>
              <a:cs typeface="Arial"/>
            </a:endParaRPr>
          </a:p>
          <a:p>
            <a:pPr marL="254635" marR="3840479" algn="just">
              <a:lnSpc>
                <a:spcPct val="95500"/>
              </a:lnSpc>
              <a:spcBef>
                <a:spcPts val="5"/>
              </a:spcBef>
              <a:buChar char="-"/>
              <a:tabLst>
                <a:tab pos="408940" algn="l"/>
              </a:tabLst>
            </a:pPr>
            <a:r>
              <a:rPr sz="2000" spc="-5" dirty="0">
                <a:latin typeface="Arial"/>
                <a:cs typeface="Arial"/>
              </a:rPr>
              <a:t>les voyelles postérieures (masse 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dos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langue </a:t>
            </a:r>
            <a:r>
              <a:rPr sz="2000" spc="-5" dirty="0">
                <a:latin typeface="Arial"/>
                <a:cs typeface="Arial"/>
              </a:rPr>
              <a:t>dans la région  vélaire) </a:t>
            </a:r>
            <a:r>
              <a:rPr sz="2000" dirty="0">
                <a:latin typeface="Arial"/>
                <a:cs typeface="Arial"/>
              </a:rPr>
              <a:t>(=“back vowels”) : </a:t>
            </a:r>
            <a:r>
              <a:rPr sz="2000" spc="-305" dirty="0">
                <a:latin typeface="Arial"/>
                <a:cs typeface="Arial"/>
              </a:rPr>
              <a:t>/</a:t>
            </a:r>
            <a:r>
              <a:rPr sz="2000" spc="-305" dirty="0">
                <a:latin typeface="IPAexGothic"/>
                <a:cs typeface="IPAexGothic"/>
              </a:rPr>
              <a:t>uocɑc˜</a:t>
            </a:r>
            <a:r>
              <a:rPr sz="2000" spc="-120" dirty="0">
                <a:latin typeface="IPAexGothic"/>
                <a:cs typeface="IPAexGothic"/>
              </a:rPr>
              <a:t> </a:t>
            </a:r>
            <a:r>
              <a:rPr sz="2000" spc="-775" dirty="0">
                <a:latin typeface="Arial"/>
                <a:cs typeface="Arial"/>
              </a:rPr>
              <a:t>/</a:t>
            </a:r>
            <a:r>
              <a:rPr sz="2000" spc="-775" dirty="0">
                <a:latin typeface="IPAexGothic"/>
                <a:cs typeface="IPAexGothic"/>
              </a:rPr>
              <a:t>˜</a:t>
            </a:r>
            <a:endParaRPr sz="2000">
              <a:latin typeface="IPAexGothic"/>
              <a:cs typeface="IPAex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IPAexGothic"/>
              <a:cs typeface="IPAexGothic"/>
            </a:endParaRPr>
          </a:p>
          <a:p>
            <a:pPr marL="12700">
              <a:lnSpc>
                <a:spcPct val="100000"/>
              </a:lnSpc>
              <a:tabLst>
                <a:tab pos="489584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0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	10 </a:t>
            </a:r>
            <a:r>
              <a:rPr sz="2000" b="1" spc="-10" dirty="0">
                <a:latin typeface="Arial"/>
                <a:cs typeface="Arial"/>
              </a:rPr>
              <a:t>voyelles </a:t>
            </a:r>
            <a:r>
              <a:rPr sz="2000" b="1" dirty="0">
                <a:latin typeface="Arial"/>
                <a:cs typeface="Arial"/>
              </a:rPr>
              <a:t>sur 16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antérieures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8229600" cy="20320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599" y="19811"/>
                </a:moveTo>
                <a:lnTo>
                  <a:pt x="8229599" y="0"/>
                </a:lnTo>
                <a:lnTo>
                  <a:pt x="0" y="0"/>
                </a:lnTo>
                <a:lnTo>
                  <a:pt x="0" y="19811"/>
                </a:lnTo>
                <a:lnTo>
                  <a:pt x="82295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812285"/>
            <a:ext cx="6934200" cy="1085215"/>
          </a:xfrm>
          <a:custGeom>
            <a:avLst/>
            <a:gdLst/>
            <a:ahLst/>
            <a:cxnLst/>
            <a:rect l="l" t="t" r="r" b="b"/>
            <a:pathLst>
              <a:path w="6934200" h="1085214">
                <a:moveTo>
                  <a:pt x="6934199" y="1085087"/>
                </a:moveTo>
                <a:lnTo>
                  <a:pt x="6934199" y="0"/>
                </a:lnTo>
                <a:lnTo>
                  <a:pt x="0" y="0"/>
                </a:lnTo>
                <a:lnTo>
                  <a:pt x="0" y="1085087"/>
                </a:lnTo>
                <a:lnTo>
                  <a:pt x="6934199" y="108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0962" y="811523"/>
            <a:ext cx="6934200" cy="10871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3355">
              <a:lnSpc>
                <a:spcPts val="3254"/>
              </a:lnSpc>
            </a:pPr>
            <a:r>
              <a:rPr sz="2800" b="1" spc="-45" dirty="0">
                <a:latin typeface="Arial"/>
                <a:cs typeface="Arial"/>
              </a:rPr>
              <a:t>Séance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1685925">
              <a:lnSpc>
                <a:spcPct val="100000"/>
              </a:lnSpc>
              <a:spcBef>
                <a:spcPts val="525"/>
              </a:spcBef>
            </a:pPr>
            <a:r>
              <a:rPr sz="2800" b="1" spc="10" dirty="0">
                <a:latin typeface="Arial"/>
                <a:cs typeface="Arial"/>
              </a:rPr>
              <a:t>2) </a:t>
            </a:r>
            <a:r>
              <a:rPr sz="2800" b="1" spc="-65" dirty="0">
                <a:latin typeface="Arial"/>
                <a:cs typeface="Arial"/>
              </a:rPr>
              <a:t>Le </a:t>
            </a:r>
            <a:r>
              <a:rPr sz="2800" b="1" spc="-105" dirty="0">
                <a:latin typeface="Arial"/>
                <a:cs typeface="Arial"/>
              </a:rPr>
              <a:t>lieu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d'articulation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58" y="2439508"/>
            <a:ext cx="4029173" cy="404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1082" y="2439508"/>
            <a:ext cx="4033331" cy="404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58386" y="6743189"/>
            <a:ext cx="3328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  <a:hlinkClick r:id="rId4"/>
              </a:rPr>
              <a:t>http://www.icp.inpg.fr/ICP/Hambourg99/VTH.html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3" y="6620255"/>
            <a:ext cx="120650" cy="20320"/>
          </a:xfrm>
          <a:custGeom>
            <a:avLst/>
            <a:gdLst/>
            <a:ahLst/>
            <a:cxnLst/>
            <a:rect l="l" t="t" r="r" b="b"/>
            <a:pathLst>
              <a:path w="120650" h="20320">
                <a:moveTo>
                  <a:pt x="0" y="19811"/>
                </a:moveTo>
                <a:lnTo>
                  <a:pt x="120395" y="19811"/>
                </a:lnTo>
                <a:lnTo>
                  <a:pt x="120395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812285"/>
            <a:ext cx="6934200" cy="1085215"/>
          </a:xfrm>
          <a:custGeom>
            <a:avLst/>
            <a:gdLst/>
            <a:ahLst/>
            <a:cxnLst/>
            <a:rect l="l" t="t" r="r" b="b"/>
            <a:pathLst>
              <a:path w="6934200" h="1085214">
                <a:moveTo>
                  <a:pt x="6934199" y="1085087"/>
                </a:moveTo>
                <a:lnTo>
                  <a:pt x="6934199" y="0"/>
                </a:lnTo>
                <a:lnTo>
                  <a:pt x="0" y="0"/>
                </a:lnTo>
                <a:lnTo>
                  <a:pt x="0" y="1085087"/>
                </a:lnTo>
                <a:lnTo>
                  <a:pt x="6934199" y="108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0962" y="811523"/>
            <a:ext cx="6934200" cy="10871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3355">
              <a:lnSpc>
                <a:spcPts val="3254"/>
              </a:lnSpc>
            </a:pPr>
            <a:r>
              <a:rPr sz="2800" b="1" spc="-45" dirty="0">
                <a:latin typeface="Arial"/>
                <a:cs typeface="Arial"/>
              </a:rPr>
              <a:t>Séance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1195070">
              <a:lnSpc>
                <a:spcPct val="100000"/>
              </a:lnSpc>
              <a:spcBef>
                <a:spcPts val="525"/>
              </a:spcBef>
            </a:pPr>
            <a:r>
              <a:rPr sz="2800" b="1" spc="10" dirty="0">
                <a:latin typeface="Arial"/>
                <a:cs typeface="Arial"/>
              </a:rPr>
              <a:t>3) </a:t>
            </a:r>
            <a:r>
              <a:rPr sz="2800" b="1" spc="-130" dirty="0">
                <a:latin typeface="Arial"/>
                <a:cs typeface="Arial"/>
              </a:rPr>
              <a:t>Position </a:t>
            </a:r>
            <a:r>
              <a:rPr sz="2800" b="1" spc="-140" dirty="0">
                <a:latin typeface="Arial"/>
                <a:cs typeface="Arial"/>
              </a:rPr>
              <a:t>du </a:t>
            </a:r>
            <a:r>
              <a:rPr sz="2800" b="1" spc="-114" dirty="0">
                <a:latin typeface="Arial"/>
                <a:cs typeface="Arial"/>
              </a:rPr>
              <a:t>voile </a:t>
            </a:r>
            <a:r>
              <a:rPr sz="2800" b="1" spc="-140" dirty="0">
                <a:latin typeface="Arial"/>
                <a:cs typeface="Arial"/>
              </a:rPr>
              <a:t>du</a:t>
            </a:r>
            <a:r>
              <a:rPr sz="2800" b="1" spc="180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palais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6501" y="2058924"/>
            <a:ext cx="8171815" cy="4897120"/>
          </a:xfrm>
          <a:custGeom>
            <a:avLst/>
            <a:gdLst/>
            <a:ahLst/>
            <a:cxnLst/>
            <a:rect l="l" t="t" r="r" b="b"/>
            <a:pathLst>
              <a:path w="8171815" h="4897120">
                <a:moveTo>
                  <a:pt x="8171694" y="4888992"/>
                </a:moveTo>
                <a:lnTo>
                  <a:pt x="8171694" y="18288"/>
                </a:lnTo>
                <a:lnTo>
                  <a:pt x="8170337" y="10929"/>
                </a:lnTo>
                <a:lnTo>
                  <a:pt x="8166550" y="5143"/>
                </a:lnTo>
                <a:lnTo>
                  <a:pt x="8160764" y="1357"/>
                </a:lnTo>
                <a:lnTo>
                  <a:pt x="8153406" y="0"/>
                </a:lnTo>
                <a:lnTo>
                  <a:pt x="18288" y="0"/>
                </a:lnTo>
                <a:lnTo>
                  <a:pt x="10929" y="1357"/>
                </a:lnTo>
                <a:lnTo>
                  <a:pt x="5143" y="5143"/>
                </a:lnTo>
                <a:lnTo>
                  <a:pt x="1357" y="10929"/>
                </a:lnTo>
                <a:lnTo>
                  <a:pt x="0" y="18288"/>
                </a:lnTo>
                <a:lnTo>
                  <a:pt x="0" y="4888992"/>
                </a:lnTo>
                <a:lnTo>
                  <a:pt x="7620" y="4896612"/>
                </a:lnTo>
                <a:lnTo>
                  <a:pt x="18288" y="4896612"/>
                </a:lnTo>
                <a:lnTo>
                  <a:pt x="18288" y="36576"/>
                </a:lnTo>
                <a:lnTo>
                  <a:pt x="35052" y="18288"/>
                </a:lnTo>
                <a:lnTo>
                  <a:pt x="35052" y="36576"/>
                </a:lnTo>
                <a:lnTo>
                  <a:pt x="8135118" y="36576"/>
                </a:lnTo>
                <a:lnTo>
                  <a:pt x="8135118" y="18288"/>
                </a:lnTo>
                <a:lnTo>
                  <a:pt x="8153406" y="36576"/>
                </a:lnTo>
                <a:lnTo>
                  <a:pt x="8153406" y="4896612"/>
                </a:lnTo>
                <a:lnTo>
                  <a:pt x="8164074" y="4896612"/>
                </a:lnTo>
                <a:lnTo>
                  <a:pt x="8171694" y="4888992"/>
                </a:lnTo>
                <a:close/>
              </a:path>
              <a:path w="8171815" h="4897120">
                <a:moveTo>
                  <a:pt x="35052" y="36576"/>
                </a:moveTo>
                <a:lnTo>
                  <a:pt x="35052" y="18288"/>
                </a:lnTo>
                <a:lnTo>
                  <a:pt x="18288" y="36576"/>
                </a:lnTo>
                <a:lnTo>
                  <a:pt x="35052" y="36576"/>
                </a:lnTo>
                <a:close/>
              </a:path>
              <a:path w="8171815" h="4897120">
                <a:moveTo>
                  <a:pt x="35052" y="4861560"/>
                </a:moveTo>
                <a:lnTo>
                  <a:pt x="35052" y="36576"/>
                </a:lnTo>
                <a:lnTo>
                  <a:pt x="18288" y="36576"/>
                </a:lnTo>
                <a:lnTo>
                  <a:pt x="18288" y="4861560"/>
                </a:lnTo>
                <a:lnTo>
                  <a:pt x="35052" y="4861560"/>
                </a:lnTo>
                <a:close/>
              </a:path>
              <a:path w="8171815" h="4897120">
                <a:moveTo>
                  <a:pt x="8153406" y="4861560"/>
                </a:moveTo>
                <a:lnTo>
                  <a:pt x="18288" y="4861560"/>
                </a:lnTo>
                <a:lnTo>
                  <a:pt x="35052" y="4879848"/>
                </a:lnTo>
                <a:lnTo>
                  <a:pt x="35052" y="4896612"/>
                </a:lnTo>
                <a:lnTo>
                  <a:pt x="8135118" y="4896612"/>
                </a:lnTo>
                <a:lnTo>
                  <a:pt x="8135118" y="4879848"/>
                </a:lnTo>
                <a:lnTo>
                  <a:pt x="8153406" y="4861560"/>
                </a:lnTo>
                <a:close/>
              </a:path>
              <a:path w="8171815" h="4897120">
                <a:moveTo>
                  <a:pt x="35052" y="4896612"/>
                </a:moveTo>
                <a:lnTo>
                  <a:pt x="35052" y="4879848"/>
                </a:lnTo>
                <a:lnTo>
                  <a:pt x="18288" y="4861560"/>
                </a:lnTo>
                <a:lnTo>
                  <a:pt x="18288" y="4896612"/>
                </a:lnTo>
                <a:lnTo>
                  <a:pt x="35052" y="4896612"/>
                </a:lnTo>
                <a:close/>
              </a:path>
              <a:path w="8171815" h="4897120">
                <a:moveTo>
                  <a:pt x="8153406" y="36576"/>
                </a:moveTo>
                <a:lnTo>
                  <a:pt x="8135118" y="18288"/>
                </a:lnTo>
                <a:lnTo>
                  <a:pt x="8135118" y="36576"/>
                </a:lnTo>
                <a:lnTo>
                  <a:pt x="8153406" y="36576"/>
                </a:lnTo>
                <a:close/>
              </a:path>
              <a:path w="8171815" h="4897120">
                <a:moveTo>
                  <a:pt x="8153406" y="4861560"/>
                </a:moveTo>
                <a:lnTo>
                  <a:pt x="8153406" y="36576"/>
                </a:lnTo>
                <a:lnTo>
                  <a:pt x="8135118" y="36576"/>
                </a:lnTo>
                <a:lnTo>
                  <a:pt x="8135118" y="4861560"/>
                </a:lnTo>
                <a:lnTo>
                  <a:pt x="8153406" y="4861560"/>
                </a:lnTo>
                <a:close/>
              </a:path>
              <a:path w="8171815" h="4897120">
                <a:moveTo>
                  <a:pt x="8153406" y="4896612"/>
                </a:moveTo>
                <a:lnTo>
                  <a:pt x="8153406" y="4861560"/>
                </a:lnTo>
                <a:lnTo>
                  <a:pt x="8135118" y="4879848"/>
                </a:lnTo>
                <a:lnTo>
                  <a:pt x="8135118" y="4896612"/>
                </a:lnTo>
                <a:lnTo>
                  <a:pt x="8153406" y="4896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2005" y="2101087"/>
            <a:ext cx="7982584" cy="42017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9"/>
              </a:spcBef>
            </a:pPr>
            <a:r>
              <a:rPr sz="2000" dirty="0">
                <a:latin typeface="Arial"/>
                <a:cs typeface="Arial"/>
              </a:rPr>
              <a:t>Le </a:t>
            </a:r>
            <a:r>
              <a:rPr sz="2000" b="1" spc="-10" dirty="0">
                <a:latin typeface="Arial"/>
                <a:cs typeface="Arial"/>
              </a:rPr>
              <a:t>trait </a:t>
            </a:r>
            <a:r>
              <a:rPr sz="2000" b="1" spc="-5" dirty="0">
                <a:latin typeface="Arial"/>
                <a:cs typeface="Arial"/>
              </a:rPr>
              <a:t>de nasalité </a:t>
            </a:r>
            <a:r>
              <a:rPr sz="2000" spc="-5" dirty="0">
                <a:latin typeface="Arial"/>
                <a:cs typeface="Arial"/>
              </a:rPr>
              <a:t>présent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le voile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palais, </a:t>
            </a:r>
            <a:r>
              <a:rPr sz="2000" dirty="0">
                <a:latin typeface="Arial"/>
                <a:cs typeface="Arial"/>
              </a:rPr>
              <a:t>abaissé </a:t>
            </a:r>
            <a:r>
              <a:rPr sz="2000" spc="-5" dirty="0">
                <a:latin typeface="Arial"/>
                <a:cs typeface="Arial"/>
              </a:rPr>
              <a:t>(marqué par 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tilde </a:t>
            </a:r>
            <a:r>
              <a:rPr sz="2000" dirty="0">
                <a:latin typeface="Arial"/>
                <a:cs typeface="Arial"/>
              </a:rPr>
              <a:t>en </a:t>
            </a:r>
            <a:r>
              <a:rPr sz="2000" spc="-5" dirty="0">
                <a:latin typeface="Arial"/>
                <a:cs typeface="Arial"/>
              </a:rPr>
              <a:t>API 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sz="2000" spc="-400" dirty="0">
                <a:latin typeface="Arial"/>
                <a:cs typeface="Arial"/>
              </a:rPr>
              <a:t>[</a:t>
            </a:r>
            <a:r>
              <a:rPr sz="2000" spc="-400" dirty="0">
                <a:latin typeface="IPAexGothic"/>
                <a:cs typeface="IPAexGothic"/>
              </a:rPr>
              <a:t>ɑ</a:t>
            </a:r>
            <a:r>
              <a:rPr sz="2000" spc="-400" dirty="0">
                <a:latin typeface="Arial"/>
                <a:cs typeface="Arial"/>
              </a:rPr>
              <a:t>]</a:t>
            </a:r>
            <a:r>
              <a:rPr sz="2000" spc="-400" dirty="0">
                <a:latin typeface="IPAexGothic"/>
                <a:cs typeface="IPAexGothic"/>
              </a:rPr>
              <a:t>˜</a:t>
            </a:r>
            <a:r>
              <a:rPr sz="2000" spc="-285" dirty="0">
                <a:latin typeface="IPAexGothic"/>
                <a:cs typeface="IPAexGothic"/>
              </a:rPr>
              <a:t> </a:t>
            </a:r>
            <a:r>
              <a:rPr sz="2000" dirty="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492125" algn="l"/>
                <a:tab pos="1068705" algn="l"/>
                <a:tab pos="2013585" algn="l"/>
                <a:tab pos="3284220" algn="l"/>
                <a:tab pos="3764279" algn="l"/>
                <a:tab pos="4837430" algn="l"/>
                <a:tab pos="5683250" algn="l"/>
                <a:tab pos="6245225" algn="l"/>
                <a:tab pos="7319645" algn="l"/>
              </a:tabLst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	</a:t>
            </a:r>
            <a:r>
              <a:rPr sz="2000" spc="-10" dirty="0">
                <a:latin typeface="Arial"/>
                <a:cs typeface="Arial"/>
              </a:rPr>
              <a:t>tr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	pe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et	d</a:t>
            </a:r>
            <a:r>
              <a:rPr sz="2000" spc="-5" dirty="0">
                <a:latin typeface="Arial"/>
                <a:cs typeface="Arial"/>
              </a:rPr>
              <a:t>’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es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es	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a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x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es	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-  nasales (présence d’une résonance nasale)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66370" indent="-154305">
              <a:lnSpc>
                <a:spcPts val="2290"/>
              </a:lnSpc>
              <a:buChar char="-"/>
              <a:tabLst>
                <a:tab pos="167005" algn="l"/>
              </a:tabLst>
            </a:pPr>
            <a:r>
              <a:rPr sz="2000" spc="-5" dirty="0">
                <a:latin typeface="Arial"/>
                <a:cs typeface="Arial"/>
              </a:rPr>
              <a:t>les voyelles </a:t>
            </a:r>
            <a:r>
              <a:rPr sz="2000" dirty="0">
                <a:latin typeface="Arial"/>
                <a:cs typeface="Arial"/>
              </a:rPr>
              <a:t>orales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spc="-15" dirty="0">
                <a:latin typeface="Arial"/>
                <a:cs typeface="Arial"/>
              </a:rPr>
              <a:t>/</a:t>
            </a:r>
            <a:r>
              <a:rPr sz="2000" spc="-15" dirty="0">
                <a:latin typeface="IPAexGothic"/>
                <a:cs typeface="IPAexGothic"/>
              </a:rPr>
              <a:t>iecyuaɑocœøə</a:t>
            </a:r>
            <a:r>
              <a:rPr sz="2000" spc="-15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215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Arial"/>
                <a:cs typeface="Arial"/>
              </a:rPr>
              <a:t>les voyelles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oralo-nasales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  <a:spcBef>
                <a:spcPts val="15"/>
              </a:spcBef>
            </a:pPr>
            <a:r>
              <a:rPr sz="1400" dirty="0">
                <a:latin typeface="Arial"/>
                <a:cs typeface="Arial"/>
              </a:rPr>
              <a:t>(2 à </a:t>
            </a:r>
            <a:r>
              <a:rPr sz="1400" spc="-5" dirty="0">
                <a:latin typeface="Arial"/>
                <a:cs typeface="Arial"/>
              </a:rPr>
              <a:t>18 </a:t>
            </a:r>
            <a:r>
              <a:rPr sz="1400" dirty="0">
                <a:latin typeface="Arial"/>
                <a:cs typeface="Arial"/>
              </a:rPr>
              <a:t>% </a:t>
            </a:r>
            <a:r>
              <a:rPr sz="1400" spc="-5" dirty="0">
                <a:latin typeface="Arial"/>
                <a:cs typeface="Arial"/>
              </a:rPr>
              <a:t>de l’air </a:t>
            </a:r>
            <a:r>
              <a:rPr sz="1400" dirty="0">
                <a:latin typeface="Arial"/>
                <a:cs typeface="Arial"/>
              </a:rPr>
              <a:t>passe </a:t>
            </a:r>
            <a:r>
              <a:rPr sz="1400" spc="-5" dirty="0">
                <a:latin typeface="Arial"/>
                <a:cs typeface="Arial"/>
              </a:rPr>
              <a:t>par les </a:t>
            </a:r>
            <a:r>
              <a:rPr sz="1400" dirty="0">
                <a:latin typeface="Arial"/>
                <a:cs typeface="Arial"/>
              </a:rPr>
              <a:t>fosses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nasales)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85"/>
              </a:lnSpc>
              <a:tabLst>
                <a:tab pos="440690" algn="l"/>
                <a:tab pos="595630" algn="l"/>
                <a:tab pos="727075" algn="l"/>
              </a:tabLst>
            </a:pPr>
            <a:r>
              <a:rPr sz="2000" spc="-770" dirty="0">
                <a:latin typeface="Arial"/>
                <a:cs typeface="Arial"/>
              </a:rPr>
              <a:t>/</a:t>
            </a:r>
            <a:r>
              <a:rPr sz="2000" spc="-770" dirty="0">
                <a:latin typeface="IPAexGothic"/>
                <a:cs typeface="IPAexGothic"/>
              </a:rPr>
              <a:t>cœ˜	</a:t>
            </a:r>
            <a:r>
              <a:rPr sz="2000" spc="-1120" dirty="0">
                <a:latin typeface="IPAexGothic"/>
                <a:cs typeface="IPAexGothic"/>
              </a:rPr>
              <a:t>ɑ˜	</a:t>
            </a:r>
            <a:r>
              <a:rPr sz="2000" spc="-1045" dirty="0">
                <a:latin typeface="IPAexGothic"/>
                <a:cs typeface="IPAexGothic"/>
              </a:rPr>
              <a:t>c˜		</a:t>
            </a:r>
            <a:r>
              <a:rPr sz="2000" spc="-500" dirty="0">
                <a:latin typeface="IPAexGothic"/>
                <a:cs typeface="IPAexGothic"/>
              </a:rPr>
              <a:t>˜</a:t>
            </a:r>
            <a:r>
              <a:rPr sz="2000" spc="-500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551815" algn="l"/>
                <a:tab pos="1597025" algn="l"/>
                <a:tab pos="2601595" algn="l"/>
                <a:tab pos="4057015" algn="l"/>
                <a:tab pos="5611495" algn="l"/>
                <a:tab pos="6374765" algn="l"/>
                <a:tab pos="7360920" algn="l"/>
              </a:tabLst>
            </a:pPr>
            <a:r>
              <a:rPr sz="2000" dirty="0">
                <a:latin typeface="Arial"/>
                <a:cs typeface="Arial"/>
              </a:rPr>
              <a:t>Les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es	na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es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	</a:t>
            </a:r>
            <a:r>
              <a:rPr sz="2000" b="1" dirty="0">
                <a:latin typeface="Arial"/>
                <a:cs typeface="Arial"/>
              </a:rPr>
              <a:t>en 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5" dirty="0">
                <a:latin typeface="Arial"/>
                <a:cs typeface="Arial"/>
              </a:rPr>
              <a:t>on</a:t>
            </a:r>
            <a:r>
              <a:rPr sz="2000" b="1" spc="-1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n	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 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	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20" dirty="0">
                <a:latin typeface="Arial"/>
                <a:cs typeface="Arial"/>
              </a:rPr>
              <a:t>o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ll</a:t>
            </a:r>
            <a:r>
              <a:rPr sz="2000" b="1" dirty="0">
                <a:latin typeface="Arial"/>
                <a:cs typeface="Arial"/>
              </a:rPr>
              <a:t>e	</a:t>
            </a:r>
            <a:r>
              <a:rPr sz="2000" b="1" spc="10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ra</a:t>
            </a:r>
            <a:r>
              <a:rPr sz="2000" b="1" spc="-2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  correspondante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49952" y="3665220"/>
            <a:ext cx="3625596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1254</Words>
  <Application>Microsoft Office PowerPoint</Application>
  <PresentationFormat>Personnalisé</PresentationFormat>
  <Paragraphs>158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DejaVu Sans</vt:lpstr>
      <vt:lpstr>IPAexGothic</vt:lpstr>
      <vt:lpstr>Times New Roman</vt:lpstr>
      <vt:lpstr>Office Theme</vt:lpstr>
      <vt:lpstr>1ère année groupe 3 et 4 –Phonétique Française</vt:lpstr>
      <vt:lpstr>PLAN TD</vt:lpstr>
      <vt:lpstr>Séance 2 Analyse du système vocalique du Français</vt:lpstr>
      <vt:lpstr>Séance 4 Analyse du système vocalique du Français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4</vt:lpstr>
      <vt:lpstr>Séance 4</vt:lpstr>
      <vt:lpstr>Séance 4</vt:lpstr>
      <vt:lpstr>Séance 4</vt:lpstr>
      <vt:lpstr>Séance 4</vt:lpstr>
      <vt:lpstr>Séance 4</vt:lpstr>
      <vt:lpstr>Présentation PowerPoint</vt:lpstr>
      <vt:lpstr>Séance 4</vt:lpstr>
      <vt:lpstr>Séance 4</vt:lpstr>
      <vt:lpstr>Séance 4</vt:lpstr>
      <vt:lpstr>Séance 4 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CM4-E21SL [Mode de compatibilit\351])</dc:title>
  <dc:creator>chistelle</dc:creator>
  <cp:lastModifiedBy>LENOVO</cp:lastModifiedBy>
  <cp:revision>2</cp:revision>
  <dcterms:created xsi:type="dcterms:W3CDTF">2022-02-23T01:25:51Z</dcterms:created>
  <dcterms:modified xsi:type="dcterms:W3CDTF">2023-03-06T07:56:33Z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2011-02-04T00:00:00Z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2022-02-23T00:00:00Z</vt:filetime>
  </property>
</Properties>
</file>