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63" r:id="rId2"/>
    <p:sldId id="284" r:id="rId3"/>
    <p:sldId id="261" r:id="rId4"/>
    <p:sldId id="256" r:id="rId5"/>
    <p:sldId id="265" r:id="rId6"/>
    <p:sldId id="264" r:id="rId7"/>
    <p:sldId id="257" r:id="rId8"/>
    <p:sldId id="285" r:id="rId9"/>
    <p:sldId id="291" r:id="rId10"/>
    <p:sldId id="269" r:id="rId11"/>
    <p:sldId id="286" r:id="rId12"/>
    <p:sldId id="292" r:id="rId13"/>
    <p:sldId id="293" r:id="rId14"/>
    <p:sldId id="299" r:id="rId15"/>
    <p:sldId id="288" r:id="rId16"/>
    <p:sldId id="307" r:id="rId17"/>
    <p:sldId id="259" r:id="rId18"/>
    <p:sldId id="301" r:id="rId19"/>
    <p:sldId id="302" r:id="rId20"/>
    <p:sldId id="303" r:id="rId21"/>
    <p:sldId id="308" r:id="rId22"/>
    <p:sldId id="304" r:id="rId23"/>
    <p:sldId id="305" r:id="rId24"/>
    <p:sldId id="306" r:id="rId25"/>
    <p:sldId id="287" r:id="rId26"/>
    <p:sldId id="289" r:id="rId27"/>
    <p:sldId id="295" r:id="rId28"/>
    <p:sldId id="296" r:id="rId29"/>
    <p:sldId id="297" r:id="rId30"/>
    <p:sldId id="298" r:id="rId31"/>
    <p:sldId id="294" r:id="rId32"/>
    <p:sldId id="300" r:id="rId33"/>
    <p:sldId id="282" r:id="rId34"/>
    <p:sldId id="290" r:id="rId35"/>
    <p:sldId id="260"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9CA2D-77E8-46E8-802B-1514411F2930}" type="datetimeFigureOut">
              <a:rPr lang="fr-FR" smtClean="0"/>
              <a:pPr/>
              <a:t>09/02/2021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B94EC-3B40-4D42-BEDD-ADBA21469C34}" type="slidenum">
              <a:rPr lang="fr-FR" smtClean="0"/>
              <a:pPr/>
              <a:t>‹N°›</a:t>
            </a:fld>
            <a:endParaRPr lang="fr-FR"/>
          </a:p>
        </p:txBody>
      </p:sp>
    </p:spTree>
    <p:extLst>
      <p:ext uri="{BB962C8B-B14F-4D97-AF65-F5344CB8AC3E}">
        <p14:creationId xmlns:p14="http://schemas.microsoft.com/office/powerpoint/2010/main" val="362210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21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22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23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24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27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28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29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30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32</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33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5</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35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14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16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18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19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C7F040F-0B59-4E75-AF41-B6D9BE52E452}" type="slidenum">
              <a:rPr lang="fr-FR" smtClean="0"/>
              <a:pPr/>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2E451E5B-3E6C-4648-896B-E0B3E794EBC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451E5B-3E6C-4648-896B-E0B3E794EBC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451E5B-3E6C-4648-896B-E0B3E794EBC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451E5B-3E6C-4648-896B-E0B3E794EBC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451E5B-3E6C-4648-896B-E0B3E794EBC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451E5B-3E6C-4648-896B-E0B3E794EBC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E451E5B-3E6C-4648-896B-E0B3E794EBC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E451E5B-3E6C-4648-896B-E0B3E794EBC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E451E5B-3E6C-4648-896B-E0B3E794EBC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451E5B-3E6C-4648-896B-E0B3E794EBC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89981CDB-2F51-4EF3-BEA8-7106A37A8872}" type="datetimeFigureOut">
              <a:rPr lang="fr-FR" smtClean="0"/>
              <a:pPr/>
              <a:t>09/02/2021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2E451E5B-3E6C-4648-896B-E0B3E794EBCA}" type="slidenum">
              <a:rPr lang="fr-FR" smtClean="0"/>
              <a:pPr/>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981CDB-2F51-4EF3-BEA8-7106A37A8872}" type="datetimeFigureOut">
              <a:rPr lang="fr-FR" smtClean="0"/>
              <a:pPr/>
              <a:t>09/02/2021</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E451E5B-3E6C-4648-896B-E0B3E794EBCA}" type="slidenum">
              <a:rPr lang="fr-FR" smtClean="0"/>
              <a:pPr/>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Vocal_fold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Vertebrate_trache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i="1" dirty="0" smtClean="0">
                <a:effectLst>
                  <a:outerShdw blurRad="38100" dist="38100" dir="2700000" algn="tl">
                    <a:srgbClr val="000000">
                      <a:alpha val="43137"/>
                    </a:srgbClr>
                  </a:outerShdw>
                </a:effectLst>
                <a:latin typeface="Times New Roman" pitchFamily="18" charset="0"/>
                <a:cs typeface="Times New Roman" pitchFamily="18" charset="0"/>
              </a:rPr>
              <a:t>ORGANS OF SPEECH</a:t>
            </a:r>
            <a:br>
              <a:rPr lang="fr-FR" b="1" i="1" dirty="0" smtClean="0">
                <a:effectLst>
                  <a:outerShdw blurRad="38100" dist="38100" dir="2700000" algn="tl">
                    <a:srgbClr val="000000">
                      <a:alpha val="43137"/>
                    </a:srgbClr>
                  </a:outerShdw>
                </a:effectLst>
                <a:latin typeface="Times New Roman" pitchFamily="18" charset="0"/>
                <a:cs typeface="Times New Roman" pitchFamily="18" charset="0"/>
              </a:rPr>
            </a:br>
            <a:endParaRPr lang="fr-FR"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ous-titre 2"/>
          <p:cNvSpPr>
            <a:spLocks noGrp="1"/>
          </p:cNvSpPr>
          <p:nvPr>
            <p:ph type="subTitle" idx="1"/>
          </p:nvPr>
        </p:nvSpPr>
        <p:spPr/>
        <p:txBody>
          <a:bodyPr>
            <a:normAutofit/>
          </a:bodyPr>
          <a:lstStyle/>
          <a:p>
            <a:r>
              <a:rPr lang="fr-FR" dirty="0" smtClean="0">
                <a:solidFill>
                  <a:schemeClr val="tx1"/>
                </a:solidFill>
              </a:rPr>
              <a:t>Description of the vocal </a:t>
            </a:r>
            <a:r>
              <a:rPr lang="fr-FR" dirty="0" err="1" smtClean="0">
                <a:solidFill>
                  <a:schemeClr val="tx1"/>
                </a:solidFill>
              </a:rPr>
              <a:t>organs</a:t>
            </a:r>
            <a:endParaRPr lang="fr-FR" dirty="0" smtClean="0">
              <a:solidFill>
                <a:schemeClr val="tx1"/>
              </a:solidFill>
            </a:endParaRPr>
          </a:p>
          <a:p>
            <a:r>
              <a:rPr lang="fr-FR" sz="2000" dirty="0" smtClean="0">
                <a:solidFill>
                  <a:schemeClr val="tx1"/>
                </a:solidFill>
              </a:rPr>
              <a:t>First </a:t>
            </a:r>
            <a:r>
              <a:rPr lang="fr-FR" sz="2000" dirty="0" err="1" smtClean="0">
                <a:solidFill>
                  <a:schemeClr val="tx1"/>
                </a:solidFill>
              </a:rPr>
              <a:t>year</a:t>
            </a:r>
            <a:r>
              <a:rPr lang="fr-FR" sz="2000" dirty="0" smtClean="0">
                <a:solidFill>
                  <a:schemeClr val="tx1"/>
                </a:solidFill>
              </a:rPr>
              <a:t> </a:t>
            </a:r>
            <a:r>
              <a:rPr lang="fr-FR" sz="2000" dirty="0" err="1" smtClean="0">
                <a:solidFill>
                  <a:schemeClr val="tx1"/>
                </a:solidFill>
              </a:rPr>
              <a:t>Phonetics</a:t>
            </a:r>
            <a:r>
              <a:rPr lang="fr-FR" sz="2000" dirty="0" smtClean="0">
                <a:solidFill>
                  <a:schemeClr val="tx1"/>
                </a:solidFill>
              </a:rPr>
              <a:t> LMD </a:t>
            </a:r>
          </a:p>
          <a:p>
            <a:r>
              <a:rPr lang="fr-FR" sz="2000" dirty="0" smtClean="0">
                <a:solidFill>
                  <a:schemeClr val="tx1"/>
                </a:solidFill>
              </a:rPr>
              <a:t>Ms. </a:t>
            </a:r>
            <a:r>
              <a:rPr lang="fr-FR" sz="2000" dirty="0" err="1" smtClean="0">
                <a:solidFill>
                  <a:schemeClr val="tx1"/>
                </a:solidFill>
              </a:rPr>
              <a:t>Soumia</a:t>
            </a:r>
            <a:r>
              <a:rPr lang="fr-FR" sz="2000" dirty="0" smtClean="0">
                <a:solidFill>
                  <a:schemeClr val="tx1"/>
                </a:solidFill>
              </a:rPr>
              <a:t> </a:t>
            </a:r>
            <a:r>
              <a:rPr lang="fr-FR" sz="2000" dirty="0" err="1" smtClean="0">
                <a:solidFill>
                  <a:schemeClr val="tx1"/>
                </a:solidFill>
              </a:rPr>
              <a:t>Aouaidjia</a:t>
            </a:r>
            <a:endParaRPr lang="fr-FR" sz="2000" dirty="0" smtClean="0">
              <a:solidFill>
                <a:schemeClr val="tx1"/>
              </a:solidFill>
            </a:endParaRP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VOCAL FOLDS</a:t>
            </a:r>
            <a:endParaRPr lang="fr-FR" dirty="0"/>
          </a:p>
        </p:txBody>
      </p:sp>
      <p:pic>
        <p:nvPicPr>
          <p:cNvPr id="4" name="Picture 4"/>
          <p:cNvPicPr>
            <a:picLocks noGrp="1" noChangeAspect="1" noChangeArrowheads="1"/>
          </p:cNvPicPr>
          <p:nvPr>
            <p:ph idx="1"/>
          </p:nvPr>
        </p:nvPicPr>
        <p:blipFill>
          <a:blip r:embed="rId3" cstate="print"/>
          <a:stretch>
            <a:fillRect/>
          </a:stretch>
        </p:blipFill>
        <p:spPr>
          <a:xfrm>
            <a:off x="1828602" y="1935163"/>
            <a:ext cx="5486796" cy="4389437"/>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en-GB" b="1" dirty="0" smtClean="0"/>
              <a:t>Glottis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r>
              <a:rPr lang="en-GB" dirty="0" smtClean="0"/>
              <a:t> combination of the </a:t>
            </a:r>
            <a:r>
              <a:rPr lang="en-US" b="1" dirty="0" smtClean="0">
                <a:solidFill>
                  <a:schemeClr val="tx1">
                    <a:lumMod val="95000"/>
                    <a:lumOff val="5000"/>
                  </a:schemeClr>
                </a:solidFill>
                <a:hlinkClick r:id="rId2"/>
              </a:rPr>
              <a:t>vocal folds</a:t>
            </a:r>
            <a:r>
              <a:rPr lang="en-GB" b="1" dirty="0" smtClean="0">
                <a:solidFill>
                  <a:schemeClr val="tx1">
                    <a:lumMod val="95000"/>
                    <a:lumOff val="5000"/>
                  </a:schemeClr>
                </a:solidFill>
              </a:rPr>
              <a:t> </a:t>
            </a:r>
            <a:r>
              <a:rPr lang="en-GB" dirty="0" smtClean="0"/>
              <a:t>and the space in between. </a:t>
            </a:r>
            <a:endParaRPr lang="fr-FR" dirty="0" smtClean="0"/>
          </a:p>
          <a:p>
            <a:pPr>
              <a:buNone/>
            </a:pPr>
            <a:r>
              <a:rPr lang="en-GB" b="1" dirty="0" smtClean="0"/>
              <a:t>- the vocal folds: </a:t>
            </a:r>
            <a:r>
              <a:rPr lang="en-GB" dirty="0" smtClean="0"/>
              <a:t>two thick flaps of muscles : </a:t>
            </a:r>
            <a:endParaRPr lang="fr-FR" dirty="0" smtClean="0"/>
          </a:p>
          <a:p>
            <a:r>
              <a:rPr lang="en-GB" dirty="0" smtClean="0"/>
              <a:t>        can be pulled together completely, resulting in blockage of airstream as in ‘holding a breath’</a:t>
            </a:r>
            <a:endParaRPr lang="fr-FR" dirty="0" smtClean="0"/>
          </a:p>
          <a:p>
            <a:r>
              <a:rPr lang="en-GB" dirty="0" smtClean="0"/>
              <a:t>        can become less active and be folded back at each side, resulting in free airflow. </a:t>
            </a:r>
            <a:endParaRPr lang="fr-FR" dirty="0" smtClean="0"/>
          </a:p>
          <a:p>
            <a:r>
              <a:rPr lang="en-GB" dirty="0" smtClean="0"/>
              <a:t>       A short blocking by the vocal cords followed by the freeing of air produces sounds.</a:t>
            </a:r>
            <a:endParaRPr lang="fr-FR" dirty="0" smtClean="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buNone/>
            </a:pPr>
            <a:r>
              <a:rPr lang="en-GB" dirty="0" smtClean="0"/>
              <a:t>- </a:t>
            </a:r>
            <a:r>
              <a:rPr lang="en-GB" b="1" dirty="0" smtClean="0"/>
              <a:t>The glottis </a:t>
            </a:r>
            <a:r>
              <a:rPr lang="en-GB" dirty="0" smtClean="0"/>
              <a:t>may take three basic positions: </a:t>
            </a:r>
            <a:endParaRPr lang="fr-FR" dirty="0" smtClean="0"/>
          </a:p>
          <a:p>
            <a:pPr marL="514350" lvl="0" indent="-514350">
              <a:buFont typeface="+mj-lt"/>
              <a:buAutoNum type="arabicPeriod"/>
            </a:pPr>
            <a:r>
              <a:rPr lang="en-GB" b="1" dirty="0" smtClean="0"/>
              <a:t>Open glottis</a:t>
            </a:r>
            <a:r>
              <a:rPr lang="en-GB" dirty="0" smtClean="0"/>
              <a:t> vocal folds are spread apart, the air from the lungs passes between them unimpeded (no vibration). </a:t>
            </a:r>
            <a:r>
              <a:rPr lang="en-GB" b="1" dirty="0" smtClean="0"/>
              <a:t>Voiceless sounds </a:t>
            </a:r>
            <a:r>
              <a:rPr lang="en-GB" dirty="0" smtClean="0"/>
              <a:t>( /</a:t>
            </a:r>
            <a:r>
              <a:rPr lang="en-GB" dirty="0" err="1" smtClean="0"/>
              <a:t>s,f</a:t>
            </a:r>
            <a:r>
              <a:rPr lang="en-GB" dirty="0" smtClean="0"/>
              <a:t>/)</a:t>
            </a:r>
            <a:endParaRPr lang="fr-FR" dirty="0" smtClean="0"/>
          </a:p>
          <a:p>
            <a:pPr marL="514350" lvl="0" indent="-514350">
              <a:buFont typeface="+mj-lt"/>
              <a:buAutoNum type="arabicPeriod"/>
            </a:pPr>
            <a:r>
              <a:rPr lang="en-GB" b="1" dirty="0" smtClean="0"/>
              <a:t>Vibrating/narrow glottis: </a:t>
            </a:r>
            <a:r>
              <a:rPr lang="en-GB" dirty="0" smtClean="0"/>
              <a:t>vocal folds are drawn together </a:t>
            </a:r>
            <a:r>
              <a:rPr lang="en-GB" dirty="0" err="1" smtClean="0"/>
              <a:t>i.e</a:t>
            </a:r>
            <a:r>
              <a:rPr lang="en-GB" dirty="0" smtClean="0"/>
              <a:t>, narrowed, the air pressure from the lungs repeatedly pushes them apart as it passes through, so it is rapidly opened and closed creating vibration effect. </a:t>
            </a:r>
            <a:r>
              <a:rPr lang="en-GB" b="1" dirty="0" smtClean="0"/>
              <a:t>Voiced sounds</a:t>
            </a:r>
            <a:r>
              <a:rPr lang="en-GB" dirty="0" smtClean="0"/>
              <a:t> (/z, v/ )</a:t>
            </a:r>
            <a:endParaRPr lang="fr-FR" dirty="0" smtClean="0"/>
          </a:p>
          <a:p>
            <a:pPr marL="514350" lvl="0" indent="-514350">
              <a:buFont typeface="+mj-lt"/>
              <a:buAutoNum type="arabicPeriod"/>
            </a:pPr>
            <a:r>
              <a:rPr lang="en-GB" b="1" dirty="0" smtClean="0"/>
              <a:t>Closed glottis:</a:t>
            </a:r>
            <a:r>
              <a:rPr lang="en-GB" dirty="0" smtClean="0"/>
              <a:t> vocal folds are tightly closed, there is obstruction of air passage:  </a:t>
            </a:r>
            <a:r>
              <a:rPr lang="en-GB" b="1" dirty="0" smtClean="0"/>
              <a:t>Glottal stop</a:t>
            </a:r>
            <a:r>
              <a:rPr lang="en-GB" dirty="0" smtClean="0"/>
              <a:t> or plosive (/</a:t>
            </a:r>
            <a:r>
              <a:rPr lang="en-GB" dirty="0" err="1" smtClean="0"/>
              <a:t>a?a</a:t>
            </a:r>
            <a:r>
              <a:rPr lang="en-GB" dirty="0" smtClean="0"/>
              <a:t>?/).</a:t>
            </a:r>
            <a:endParaRPr lang="fr-FR" dirty="0" smtClean="0"/>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tretch>
            <a:fillRect/>
          </a:stretch>
        </p:blipFill>
        <p:spPr bwMode="auto">
          <a:xfrm>
            <a:off x="1832610" y="2704941"/>
            <a:ext cx="5478780" cy="284988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PHARYNX</a:t>
            </a:r>
            <a:endParaRPr lang="fr-FR" dirty="0"/>
          </a:p>
        </p:txBody>
      </p:sp>
      <p:pic>
        <p:nvPicPr>
          <p:cNvPr id="4" name="Picture 2"/>
          <p:cNvPicPr>
            <a:picLocks noGrp="1" noChangeAspect="1" noChangeArrowheads="1"/>
          </p:cNvPicPr>
          <p:nvPr>
            <p:ph idx="1"/>
          </p:nvPr>
        </p:nvPicPr>
        <p:blipFill>
          <a:blip r:embed="rId3" cstate="print"/>
          <a:stretch>
            <a:fillRect/>
          </a:stretch>
        </p:blipFill>
        <p:spPr>
          <a:xfrm>
            <a:off x="1828602" y="1935163"/>
            <a:ext cx="5486796" cy="4389437"/>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ARTICULATORS</a:t>
            </a:r>
            <a:endParaRPr lang="fr-FR" b="1" dirty="0"/>
          </a:p>
        </p:txBody>
      </p:sp>
      <p:sp>
        <p:nvSpPr>
          <p:cNvPr id="3" name="Espace réservé du contenu 2"/>
          <p:cNvSpPr>
            <a:spLocks noGrp="1"/>
          </p:cNvSpPr>
          <p:nvPr>
            <p:ph idx="1"/>
          </p:nvPr>
        </p:nvSpPr>
        <p:spPr/>
        <p:txBody>
          <a:bodyPr>
            <a:normAutofit/>
          </a:bodyPr>
          <a:lstStyle/>
          <a:p>
            <a:pPr lvl="0"/>
            <a:r>
              <a:rPr lang="en-GB" b="1" dirty="0" smtClean="0"/>
              <a:t>The Nasal cavity: </a:t>
            </a:r>
            <a:r>
              <a:rPr lang="en-GB" dirty="0" smtClean="0"/>
              <a:t>It is a fixed body and of fixed dimensions and shape. Its contribution to speech is entirely that of </a:t>
            </a:r>
            <a:r>
              <a:rPr lang="en-GB" u="sng" dirty="0" smtClean="0"/>
              <a:t>resonance</a:t>
            </a:r>
            <a:r>
              <a:rPr lang="en-GB" dirty="0" smtClean="0"/>
              <a:t>. </a:t>
            </a:r>
            <a:endParaRPr lang="fr-FR" dirty="0" smtClean="0"/>
          </a:p>
          <a:p>
            <a:pPr lvl="0"/>
            <a:r>
              <a:rPr lang="en-GB" b="1" dirty="0" smtClean="0"/>
              <a:t>The Oral cavity: </a:t>
            </a:r>
            <a:endParaRPr lang="fr-FR" dirty="0" smtClean="0"/>
          </a:p>
          <a:p>
            <a:pPr>
              <a:buNone/>
            </a:pPr>
            <a:r>
              <a:rPr lang="en-GB" dirty="0" smtClean="0"/>
              <a:t>	control can be caused at the levels: upper lips, upper teeth, alveolar ridge, hard palate, soft palate, velum or uvula. This is partly due to the mobility of the lower jaw. The main places used are the root, back, front, centre, the blade and tip of the tongue. </a:t>
            </a:r>
            <a:endParaRPr lang="fr-FR" dirty="0" smtClean="0"/>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rc_mi" descr="050608-lg-figure1purves"/>
          <p:cNvPicPr>
            <a:picLocks noGrp="1" noChangeAspect="1" noChangeArrowheads="1"/>
          </p:cNvPicPr>
          <p:nvPr>
            <p:ph idx="1"/>
          </p:nvPr>
        </p:nvPicPr>
        <p:blipFill>
          <a:blip r:embed="rId3"/>
          <a:srcRect/>
          <a:stretch>
            <a:fillRect/>
          </a:stretch>
        </p:blipFill>
        <p:spPr>
          <a:xfrm>
            <a:off x="857224" y="642918"/>
            <a:ext cx="7215238" cy="5715040"/>
          </a:xfr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pic>
        <p:nvPicPr>
          <p:cNvPr id="4" name="Espace réservé du contenu 3" descr="C:\Users\LENOVO\Desktop\2-organs-of-speech-simp.jpg"/>
          <p:cNvPicPr>
            <a:picLocks noGrp="1"/>
          </p:cNvPicPr>
          <p:nvPr>
            <p:ph idx="1"/>
          </p:nvPr>
        </p:nvPicPr>
        <p:blipFill>
          <a:blip r:embed="rId2"/>
          <a:stretch>
            <a:fillRect/>
          </a:stretch>
        </p:blipFill>
        <p:spPr bwMode="auto">
          <a:xfrm>
            <a:off x="2141220" y="2304891"/>
            <a:ext cx="4861560" cy="3649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ORAL CAVITY</a:t>
            </a:r>
            <a:endParaRPr lang="fr-FR" dirty="0"/>
          </a:p>
        </p:txBody>
      </p:sp>
      <p:pic>
        <p:nvPicPr>
          <p:cNvPr id="4" name="Picture 2"/>
          <p:cNvPicPr>
            <a:picLocks noGrp="1" noChangeAspect="1" noChangeArrowheads="1"/>
          </p:cNvPicPr>
          <p:nvPr>
            <p:ph idx="1"/>
          </p:nvPr>
        </p:nvPicPr>
        <p:blipFill>
          <a:blip r:embed="rId3" cstate="print"/>
          <a:stretch>
            <a:fillRect/>
          </a:stretch>
        </p:blipFill>
        <p:spPr>
          <a:xfrm>
            <a:off x="1828602" y="1935163"/>
            <a:ext cx="5486796" cy="4389437"/>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HARD PALATE</a:t>
            </a:r>
            <a:endParaRPr lang="fr-FR" dirty="0"/>
          </a:p>
        </p:txBody>
      </p:sp>
      <p:pic>
        <p:nvPicPr>
          <p:cNvPr id="4" name="Picture 4"/>
          <p:cNvPicPr>
            <a:picLocks noGrp="1" noChangeAspect="1" noChangeArrowheads="1"/>
          </p:cNvPicPr>
          <p:nvPr>
            <p:ph idx="1"/>
          </p:nvPr>
        </p:nvPicPr>
        <p:blipFill>
          <a:blip r:embed="rId3" cstate="print"/>
          <a:stretch>
            <a:fillRect/>
          </a:stretch>
        </p:blipFill>
        <p:spPr bwMode="auto">
          <a:xfrm>
            <a:off x="1828602" y="1935163"/>
            <a:ext cx="5486796"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143000"/>
          </a:xfrm>
        </p:spPr>
        <p:txBody>
          <a:bodyPr>
            <a:normAutofit fontScale="90000"/>
          </a:bodyPr>
          <a:lstStyle/>
          <a:p>
            <a:r>
              <a:rPr lang="en-GB" b="1" cap="all" dirty="0" smtClean="0"/>
              <a:t/>
            </a:r>
            <a:br>
              <a:rPr lang="en-GB" b="1" cap="all" dirty="0" smtClean="0"/>
            </a:br>
            <a:r>
              <a:rPr lang="en-GB" b="1" cap="all" dirty="0" smtClean="0"/>
              <a:t>speech mechanism </a:t>
            </a:r>
            <a:br>
              <a:rPr lang="en-GB" b="1" cap="all" dirty="0" smtClean="0"/>
            </a:br>
            <a:r>
              <a:rPr lang="en-GB" cap="all" dirty="0" smtClean="0"/>
              <a:t>(</a:t>
            </a:r>
            <a:r>
              <a:rPr lang="en-GB" dirty="0" err="1" smtClean="0"/>
              <a:t>Articulatory</a:t>
            </a:r>
            <a:r>
              <a:rPr lang="en-GB" dirty="0" smtClean="0"/>
              <a:t> phonetics / Physiological phonetics)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endParaRPr lang="en-GB" dirty="0" smtClean="0"/>
          </a:p>
          <a:p>
            <a:r>
              <a:rPr lang="en-GB" dirty="0" smtClean="0"/>
              <a:t>movements beginning at the diaphragm involving different parts of the chest, throat, mouth, and nasal passage. </a:t>
            </a:r>
            <a:endParaRPr lang="fr-FR" dirty="0" smtClean="0"/>
          </a:p>
          <a:p>
            <a:r>
              <a:rPr lang="en-GB" b="1" dirty="0" smtClean="0"/>
              <a:t>Speech sounds </a:t>
            </a:r>
            <a:r>
              <a:rPr lang="en-GB" dirty="0" smtClean="0"/>
              <a:t>generated by </a:t>
            </a:r>
            <a:r>
              <a:rPr lang="en-GB" b="1" dirty="0" smtClean="0"/>
              <a:t>the force of expiration</a:t>
            </a:r>
            <a:r>
              <a:rPr lang="en-GB" dirty="0" smtClean="0"/>
              <a:t> / processes of breathing</a:t>
            </a:r>
          </a:p>
          <a:p>
            <a:pPr>
              <a:buNone/>
            </a:pPr>
            <a:r>
              <a:rPr lang="en-GB" dirty="0" smtClean="0"/>
              <a:t>   (expiration is silent but the air passing under pressure if controlled or stopped, produces </a:t>
            </a:r>
            <a:r>
              <a:rPr lang="en-GB" b="1" dirty="0" smtClean="0"/>
              <a:t>noises</a:t>
            </a:r>
            <a:r>
              <a:rPr lang="en-GB"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SOFT PALATE/ VELUM</a:t>
            </a:r>
            <a:endParaRPr lang="fr-FR" dirty="0"/>
          </a:p>
        </p:txBody>
      </p:sp>
      <p:pic>
        <p:nvPicPr>
          <p:cNvPr id="4" name="Picture 4"/>
          <p:cNvPicPr>
            <a:picLocks noGrp="1" noChangeAspect="1" noChangeArrowheads="1"/>
          </p:cNvPicPr>
          <p:nvPr>
            <p:ph idx="1"/>
          </p:nvPr>
        </p:nvPicPr>
        <p:blipFill>
          <a:blip r:embed="rId3" cstate="print"/>
          <a:stretch>
            <a:fillRect/>
          </a:stretch>
        </p:blipFill>
        <p:spPr bwMode="auto">
          <a:xfrm>
            <a:off x="1828602" y="1935163"/>
            <a:ext cx="5486796"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4"/>
                </a:solidFill>
              </a:rPr>
              <a:t>ORAL and  NASAL SOUNDS</a:t>
            </a:r>
            <a:endParaRPr lang="fr-FR" dirty="0">
              <a:solidFill>
                <a:schemeClr val="accent4"/>
              </a:solidFill>
            </a:endParaRPr>
          </a:p>
        </p:txBody>
      </p:sp>
      <p:pic>
        <p:nvPicPr>
          <p:cNvPr id="5" name="Picture 11"/>
          <p:cNvPicPr>
            <a:picLocks noGrp="1" noChangeAspect="1" noChangeArrowheads="1"/>
          </p:cNvPicPr>
          <p:nvPr>
            <p:ph idx="1"/>
          </p:nvPr>
        </p:nvPicPr>
        <p:blipFill>
          <a:blip r:embed="rId3" cstate="print"/>
          <a:srcRect/>
          <a:stretch>
            <a:fillRect/>
          </a:stretch>
        </p:blipFill>
        <p:spPr bwMode="auto">
          <a:xfrm>
            <a:off x="755576" y="1844824"/>
            <a:ext cx="4032448" cy="3528392"/>
          </a:xfrm>
          <a:prstGeom prst="rect">
            <a:avLst/>
          </a:prstGeom>
          <a:noFill/>
          <a:ln w="9525">
            <a:noFill/>
            <a:miter lim="800000"/>
            <a:headEnd/>
            <a:tailEnd/>
          </a:ln>
        </p:spPr>
      </p:pic>
      <p:pic>
        <p:nvPicPr>
          <p:cNvPr id="6" name="Picture 12"/>
          <p:cNvPicPr>
            <a:picLocks noChangeAspect="1" noChangeArrowheads="1"/>
          </p:cNvPicPr>
          <p:nvPr/>
        </p:nvPicPr>
        <p:blipFill>
          <a:blip r:embed="rId4" cstate="print"/>
          <a:srcRect/>
          <a:stretch>
            <a:fillRect/>
          </a:stretch>
        </p:blipFill>
        <p:spPr bwMode="auto">
          <a:xfrm>
            <a:off x="4860032" y="1844824"/>
            <a:ext cx="3816424" cy="3640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ALVEOLAR RIDGE /</a:t>
            </a:r>
            <a:r>
              <a:rPr lang="fr-FR" dirty="0" err="1" smtClean="0"/>
              <a:t>teeth</a:t>
            </a:r>
            <a:r>
              <a:rPr lang="fr-FR" dirty="0" smtClean="0"/>
              <a:t> </a:t>
            </a:r>
            <a:r>
              <a:rPr lang="fr-FR" dirty="0" err="1" smtClean="0"/>
              <a:t>ridge</a:t>
            </a:r>
            <a:endParaRPr lang="fr-FR" dirty="0"/>
          </a:p>
        </p:txBody>
      </p:sp>
      <p:pic>
        <p:nvPicPr>
          <p:cNvPr id="4" name="Picture 4"/>
          <p:cNvPicPr>
            <a:picLocks noGrp="1" noChangeAspect="1" noChangeArrowheads="1"/>
          </p:cNvPicPr>
          <p:nvPr>
            <p:ph idx="1"/>
          </p:nvPr>
        </p:nvPicPr>
        <p:blipFill>
          <a:blip r:embed="rId3" cstate="print"/>
          <a:stretch>
            <a:fillRect/>
          </a:stretch>
        </p:blipFill>
        <p:spPr>
          <a:xfrm>
            <a:off x="1828602" y="1935163"/>
            <a:ext cx="5486796" cy="4389437"/>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TEETH</a:t>
            </a:r>
            <a:endParaRPr lang="fr-FR" dirty="0"/>
          </a:p>
        </p:txBody>
      </p:sp>
      <p:pic>
        <p:nvPicPr>
          <p:cNvPr id="4" name="Picture 2"/>
          <p:cNvPicPr>
            <a:picLocks noGrp="1" noChangeAspect="1" noChangeArrowheads="1"/>
          </p:cNvPicPr>
          <p:nvPr>
            <p:ph idx="1"/>
          </p:nvPr>
        </p:nvPicPr>
        <p:blipFill>
          <a:blip r:embed="rId3" cstate="print"/>
          <a:stretch>
            <a:fillRect/>
          </a:stretch>
        </p:blipFill>
        <p:spPr>
          <a:xfrm>
            <a:off x="1828602" y="1935163"/>
            <a:ext cx="5486796" cy="4389437"/>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LIPS</a:t>
            </a:r>
            <a:endParaRPr lang="fr-FR" dirty="0"/>
          </a:p>
        </p:txBody>
      </p:sp>
      <p:pic>
        <p:nvPicPr>
          <p:cNvPr id="4" name="Picture 2"/>
          <p:cNvPicPr>
            <a:picLocks noGrp="1" noChangeAspect="1" noChangeArrowheads="1"/>
          </p:cNvPicPr>
          <p:nvPr>
            <p:ph idx="1"/>
          </p:nvPr>
        </p:nvPicPr>
        <p:blipFill>
          <a:blip r:embed="rId3" cstate="print"/>
          <a:stretch>
            <a:fillRect/>
          </a:stretch>
        </p:blipFill>
        <p:spPr>
          <a:xfrm>
            <a:off x="1828602" y="1935163"/>
            <a:ext cx="5486796" cy="4389437"/>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Velum /Soft Palate</a:t>
            </a:r>
            <a:endParaRPr lang="fr-FR" dirty="0"/>
          </a:p>
        </p:txBody>
      </p:sp>
      <p:sp>
        <p:nvSpPr>
          <p:cNvPr id="3" name="Espace réservé du contenu 2"/>
          <p:cNvSpPr>
            <a:spLocks noGrp="1"/>
          </p:cNvSpPr>
          <p:nvPr>
            <p:ph idx="1"/>
          </p:nvPr>
        </p:nvSpPr>
        <p:spPr/>
        <p:txBody>
          <a:bodyPr>
            <a:normAutofit fontScale="92500"/>
          </a:bodyPr>
          <a:lstStyle/>
          <a:p>
            <a:pPr lvl="0">
              <a:buNone/>
            </a:pPr>
            <a:r>
              <a:rPr lang="en-GB" dirty="0" smtClean="0"/>
              <a:t>the membranous part of the roof of the mouth. It can take three different positions:</a:t>
            </a:r>
            <a:endParaRPr lang="fr-FR" dirty="0" smtClean="0"/>
          </a:p>
          <a:p>
            <a:r>
              <a:rPr lang="en-GB" b="1" dirty="0" smtClean="0"/>
              <a:t>a</a:t>
            </a:r>
            <a:r>
              <a:rPr lang="en-GB" dirty="0" smtClean="0"/>
              <a:t>- </a:t>
            </a:r>
            <a:r>
              <a:rPr lang="en-GB" b="1" dirty="0" smtClean="0"/>
              <a:t>Raised position</a:t>
            </a:r>
            <a:r>
              <a:rPr lang="en-GB" dirty="0" smtClean="0"/>
              <a:t>: velum is lifted by muscles. nasal cavity is blocked. the air stream can only escape through the mouth: </a:t>
            </a:r>
            <a:r>
              <a:rPr lang="en-GB" u="sng" dirty="0" err="1" smtClean="0"/>
              <a:t>velic</a:t>
            </a:r>
            <a:r>
              <a:rPr lang="en-GB" u="sng" dirty="0" smtClean="0"/>
              <a:t> closure</a:t>
            </a:r>
            <a:r>
              <a:rPr lang="en-GB" dirty="0" smtClean="0"/>
              <a:t> oral Sounds. </a:t>
            </a:r>
            <a:endParaRPr lang="fr-FR" dirty="0" smtClean="0"/>
          </a:p>
          <a:p>
            <a:r>
              <a:rPr lang="en-GB" b="1" dirty="0" smtClean="0"/>
              <a:t>b</a:t>
            </a:r>
            <a:r>
              <a:rPr lang="en-GB" dirty="0" smtClean="0"/>
              <a:t>- </a:t>
            </a:r>
            <a:r>
              <a:rPr lang="en-GB" b="1" dirty="0" smtClean="0"/>
              <a:t>Relaxed position</a:t>
            </a:r>
            <a:r>
              <a:rPr lang="en-GB" dirty="0" smtClean="0"/>
              <a:t>: velum hang down. the air stream enters the nasal cavity (nose) and the oral one (mouth): </a:t>
            </a:r>
            <a:r>
              <a:rPr lang="en-GB" u="sng" dirty="0" err="1" smtClean="0"/>
              <a:t>velic</a:t>
            </a:r>
            <a:r>
              <a:rPr lang="en-GB" u="sng" dirty="0" smtClean="0"/>
              <a:t> opening</a:t>
            </a:r>
            <a:r>
              <a:rPr lang="en-GB" dirty="0" smtClean="0"/>
              <a:t>, as in normal breathing. </a:t>
            </a:r>
            <a:endParaRPr lang="fr-FR" dirty="0" smtClean="0"/>
          </a:p>
          <a:p>
            <a:r>
              <a:rPr lang="en-GB" b="1" dirty="0" smtClean="0"/>
              <a:t>c</a:t>
            </a:r>
            <a:r>
              <a:rPr lang="en-GB" dirty="0" smtClean="0"/>
              <a:t>- </a:t>
            </a:r>
            <a:r>
              <a:rPr lang="en-GB" b="1" dirty="0" smtClean="0"/>
              <a:t>Lowered position</a:t>
            </a:r>
            <a:r>
              <a:rPr lang="en-GB" dirty="0" smtClean="0"/>
              <a:t>: the velum may be lowered. the air stream may enter the nasal cavity. complete obstruction in the oral cavity (mouth closed) . nasal sounds ( /m, n, ŋ/)</a:t>
            </a:r>
            <a:endParaRPr lang="fr-FR" dirty="0" smtClean="0"/>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The Tongue: </a:t>
            </a:r>
            <a:endParaRPr lang="fr-FR" dirty="0"/>
          </a:p>
        </p:txBody>
      </p:sp>
      <p:sp>
        <p:nvSpPr>
          <p:cNvPr id="3" name="Espace réservé du contenu 2"/>
          <p:cNvSpPr>
            <a:spLocks noGrp="1"/>
          </p:cNvSpPr>
          <p:nvPr>
            <p:ph idx="1"/>
          </p:nvPr>
        </p:nvSpPr>
        <p:spPr/>
        <p:txBody>
          <a:bodyPr>
            <a:normAutofit/>
          </a:bodyPr>
          <a:lstStyle/>
          <a:p>
            <a:pPr lvl="0"/>
            <a:r>
              <a:rPr lang="en-GB" dirty="0" smtClean="0"/>
              <a:t>flexible / moveable organ </a:t>
            </a:r>
            <a:endParaRPr lang="fr-FR" dirty="0" smtClean="0"/>
          </a:p>
          <a:p>
            <a:r>
              <a:rPr lang="en-GB" dirty="0" smtClean="0"/>
              <a:t>responsible for </a:t>
            </a:r>
            <a:r>
              <a:rPr lang="en-US" dirty="0" smtClean="0"/>
              <a:t>varieties</a:t>
            </a:r>
            <a:r>
              <a:rPr lang="en-GB" dirty="0" smtClean="0"/>
              <a:t> of articulation of vowels and consonants </a:t>
            </a:r>
            <a:endParaRPr lang="fr-FR" dirty="0" smtClean="0"/>
          </a:p>
          <a:p>
            <a:r>
              <a:rPr lang="en-GB" dirty="0" smtClean="0"/>
              <a:t>The position helps modifying the quality of a sound. </a:t>
            </a:r>
            <a:endParaRPr lang="fr-FR" dirty="0" smtClean="0"/>
          </a:p>
          <a:p>
            <a:r>
              <a:rPr lang="en-GB" dirty="0" smtClean="0"/>
              <a:t>the tongue is divided into: the front of the tongue, the back of the tongue, the blade and the tip of the tongue. Their movements modify the space through which the air has to pass to produce different sounds. </a:t>
            </a:r>
            <a:endParaRPr lang="fr-FR" dirty="0" smtClean="0"/>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TONGUE</a:t>
            </a:r>
            <a:endParaRPr lang="fr-FR" dirty="0"/>
          </a:p>
        </p:txBody>
      </p:sp>
      <p:pic>
        <p:nvPicPr>
          <p:cNvPr id="4" name="Picture 4" descr="Upvocaltract"/>
          <p:cNvPicPr>
            <a:picLocks noGrp="1" noChangeAspect="1" noChangeArrowheads="1"/>
          </p:cNvPicPr>
          <p:nvPr>
            <p:ph idx="1"/>
          </p:nvPr>
        </p:nvPicPr>
        <p:blipFill>
          <a:blip r:embed="rId3" cstate="print"/>
          <a:stretch>
            <a:fillRect/>
          </a:stretch>
        </p:blipFill>
        <p:spPr>
          <a:xfrm>
            <a:off x="1449784" y="1935163"/>
            <a:ext cx="6244432" cy="43894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BACK  of the TONGUE</a:t>
            </a:r>
            <a:endParaRPr lang="fr-FR" dirty="0"/>
          </a:p>
        </p:txBody>
      </p:sp>
      <p:pic>
        <p:nvPicPr>
          <p:cNvPr id="4" name="Picture 2"/>
          <p:cNvPicPr>
            <a:picLocks noGrp="1" noChangeAspect="1" noChangeArrowheads="1"/>
          </p:cNvPicPr>
          <p:nvPr>
            <p:ph idx="1"/>
          </p:nvPr>
        </p:nvPicPr>
        <p:blipFill>
          <a:blip r:embed="rId3" cstate="print"/>
          <a:stretch>
            <a:fillRect/>
          </a:stretch>
        </p:blipFill>
        <p:spPr bwMode="auto">
          <a:xfrm>
            <a:off x="1828602" y="1935163"/>
            <a:ext cx="5486796"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BLADE of the TONGUE</a:t>
            </a:r>
            <a:endParaRPr lang="fr-FR" dirty="0"/>
          </a:p>
        </p:txBody>
      </p:sp>
      <p:pic>
        <p:nvPicPr>
          <p:cNvPr id="4" name="Picture 2"/>
          <p:cNvPicPr>
            <a:picLocks noGrp="1" noChangeAspect="1" noChangeArrowheads="1"/>
          </p:cNvPicPr>
          <p:nvPr>
            <p:ph idx="1"/>
          </p:nvPr>
        </p:nvPicPr>
        <p:blipFill>
          <a:blip r:embed="rId3" cstate="print"/>
          <a:stretch>
            <a:fillRect/>
          </a:stretch>
        </p:blipFill>
        <p:spPr bwMode="auto">
          <a:xfrm>
            <a:off x="1828602" y="1935163"/>
            <a:ext cx="5486796"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sz="6700" b="1" dirty="0" err="1" smtClean="0">
                <a:effectLst>
                  <a:outerShdw blurRad="38100" dist="38100" dir="2700000" algn="tl">
                    <a:srgbClr val="000000">
                      <a:alpha val="43137"/>
                    </a:srgbClr>
                  </a:outerShdw>
                </a:effectLst>
              </a:rPr>
              <a:t>Articulatory</a:t>
            </a:r>
            <a:r>
              <a:rPr lang="fr-FR" sz="6700" b="1" dirty="0" smtClean="0">
                <a:effectLst>
                  <a:outerShdw blurRad="38100" dist="38100" dir="2700000" algn="tl">
                    <a:srgbClr val="000000">
                      <a:alpha val="43137"/>
                    </a:srgbClr>
                  </a:outerShdw>
                </a:effectLst>
              </a:rPr>
              <a:t> System </a:t>
            </a:r>
            <a:br>
              <a:rPr lang="fr-FR" sz="6700" b="1" dirty="0" smtClean="0">
                <a:effectLst>
                  <a:outerShdw blurRad="38100" dist="38100" dir="2700000" algn="tl">
                    <a:srgbClr val="000000">
                      <a:alpha val="43137"/>
                    </a:srgbClr>
                  </a:outerShdw>
                </a:effectLst>
              </a:rPr>
            </a:b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r>
              <a:rPr lang="fr-FR" sz="6600" dirty="0" err="1" smtClean="0">
                <a:effectLst>
                  <a:outerShdw blurRad="38100" dist="38100" dir="2700000" algn="tl">
                    <a:srgbClr val="000000">
                      <a:alpha val="43137"/>
                    </a:srgbClr>
                  </a:outerShdw>
                </a:effectLst>
              </a:rPr>
              <a:t>Lungs</a:t>
            </a:r>
            <a:r>
              <a:rPr lang="fr-FR" sz="6600" dirty="0" smtClean="0">
                <a:effectLst>
                  <a:outerShdw blurRad="38100" dist="38100" dir="2700000" algn="tl">
                    <a:srgbClr val="000000">
                      <a:alpha val="43137"/>
                    </a:srgbClr>
                  </a:outerShdw>
                </a:effectLst>
              </a:rPr>
              <a:t> </a:t>
            </a:r>
          </a:p>
          <a:p>
            <a:r>
              <a:rPr lang="fr-FR" sz="6600" dirty="0" smtClean="0">
                <a:effectLst>
                  <a:outerShdw blurRad="38100" dist="38100" dir="2700000" algn="tl">
                    <a:srgbClr val="000000">
                      <a:alpha val="43137"/>
                    </a:srgbClr>
                  </a:outerShdw>
                </a:effectLst>
              </a:rPr>
              <a:t>Vocal </a:t>
            </a:r>
            <a:r>
              <a:rPr lang="fr-FR" sz="6600" dirty="0" err="1" smtClean="0">
                <a:effectLst>
                  <a:outerShdw blurRad="38100" dist="38100" dir="2700000" algn="tl">
                    <a:srgbClr val="000000">
                      <a:alpha val="43137"/>
                    </a:srgbClr>
                  </a:outerShdw>
                </a:effectLst>
              </a:rPr>
              <a:t>folds</a:t>
            </a:r>
            <a:r>
              <a:rPr lang="fr-FR" sz="6600" dirty="0" smtClean="0">
                <a:effectLst>
                  <a:outerShdw blurRad="38100" dist="38100" dir="2700000" algn="tl">
                    <a:srgbClr val="000000">
                      <a:alpha val="43137"/>
                    </a:srgbClr>
                  </a:outerShdw>
                </a:effectLst>
              </a:rPr>
              <a:t> in Larynx </a:t>
            </a:r>
          </a:p>
          <a:p>
            <a:r>
              <a:rPr lang="fr-FR" sz="6600" dirty="0" err="1" smtClean="0">
                <a:effectLst>
                  <a:outerShdw blurRad="38100" dist="38100" dir="2700000" algn="tl">
                    <a:srgbClr val="000000">
                      <a:alpha val="43137"/>
                    </a:srgbClr>
                  </a:outerShdw>
                </a:effectLst>
              </a:rPr>
              <a:t>Articulators</a:t>
            </a:r>
            <a:r>
              <a:rPr lang="fr-FR" sz="6600" dirty="0" smtClean="0">
                <a:effectLst>
                  <a:outerShdw blurRad="38100" dist="38100" dir="2700000" algn="tl">
                    <a:srgbClr val="000000">
                      <a:alpha val="43137"/>
                    </a:srgbClr>
                  </a:outerShdw>
                </a:effectLst>
              </a:rPr>
              <a:t> </a:t>
            </a:r>
            <a:endParaRPr lang="fr-FR" sz="6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TIP of the TONGUE </a:t>
            </a:r>
            <a:endParaRPr lang="fr-FR" dirty="0"/>
          </a:p>
        </p:txBody>
      </p:sp>
      <p:pic>
        <p:nvPicPr>
          <p:cNvPr id="4" name="Picture 2"/>
          <p:cNvPicPr>
            <a:picLocks noGrp="1" noChangeAspect="1" noChangeArrowheads="1"/>
          </p:cNvPicPr>
          <p:nvPr>
            <p:ph idx="1"/>
          </p:nvPr>
        </p:nvPicPr>
        <p:blipFill>
          <a:blip r:embed="rId3" cstate="print"/>
          <a:stretch>
            <a:fillRect/>
          </a:stretch>
        </p:blipFill>
        <p:spPr bwMode="auto">
          <a:xfrm>
            <a:off x="1828602" y="1935163"/>
            <a:ext cx="5486796"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smtClean="0"/>
              <a:t>Lips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en-GB" dirty="0" smtClean="0"/>
              <a:t>moveable organs that participate in the production of different sounds. </a:t>
            </a:r>
            <a:endParaRPr lang="fr-FR" dirty="0" smtClean="0"/>
          </a:p>
          <a:p>
            <a:r>
              <a:rPr lang="en-GB" dirty="0" smtClean="0"/>
              <a:t>different positions: closed together as in /m/, </a:t>
            </a:r>
            <a:endParaRPr lang="fr-FR" dirty="0" smtClean="0"/>
          </a:p>
          <a:p>
            <a:r>
              <a:rPr lang="en-GB" dirty="0" smtClean="0"/>
              <a:t>relaxed or neutral with the lower jaw as in /e/ </a:t>
            </a:r>
            <a:endParaRPr lang="fr-FR" dirty="0" smtClean="0"/>
          </a:p>
          <a:p>
            <a:r>
              <a:rPr lang="en-GB" dirty="0" smtClean="0"/>
              <a:t>held apart remaining close and spread as in /</a:t>
            </a:r>
            <a:r>
              <a:rPr lang="en-GB" dirty="0" err="1" smtClean="0"/>
              <a:t>i</a:t>
            </a:r>
            <a:r>
              <a:rPr lang="en-GB" dirty="0" smtClean="0"/>
              <a:t>:/.</a:t>
            </a:r>
            <a:endParaRPr lang="fr-FR" dirty="0" smtClean="0"/>
          </a:p>
          <a:p>
            <a:r>
              <a:rPr lang="en-GB" dirty="0" smtClean="0"/>
              <a:t>held wide open as in /a:/, in round position as in /u:/ </a:t>
            </a:r>
            <a:endParaRPr lang="fr-FR" dirty="0" smtClean="0"/>
          </a:p>
          <a:p>
            <a:r>
              <a:rPr lang="en-GB" dirty="0" smtClean="0"/>
              <a:t> open round as in /o/.</a:t>
            </a:r>
            <a:endParaRPr lang="fr-FR" dirty="0" smtClean="0"/>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LOWER JAW /</a:t>
            </a:r>
            <a:r>
              <a:rPr lang="fr-FR" dirty="0" err="1" smtClean="0"/>
              <a:t>mandible</a:t>
            </a:r>
            <a:endParaRPr lang="fr-FR" dirty="0"/>
          </a:p>
        </p:txBody>
      </p:sp>
      <p:pic>
        <p:nvPicPr>
          <p:cNvPr id="4" name="Picture 4"/>
          <p:cNvPicPr>
            <a:picLocks noGrp="1" noChangeAspect="1" noChangeArrowheads="1"/>
          </p:cNvPicPr>
          <p:nvPr>
            <p:ph idx="1"/>
          </p:nvPr>
        </p:nvPicPr>
        <p:blipFill>
          <a:blip r:embed="rId3" cstate="print"/>
          <a:stretch>
            <a:fillRect/>
          </a:stretch>
        </p:blipFill>
        <p:spPr>
          <a:xfrm>
            <a:off x="1828602" y="1935163"/>
            <a:ext cx="5486796" cy="4389437"/>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NASAL CAVITY</a:t>
            </a:r>
            <a:endParaRPr lang="fr-FR" dirty="0"/>
          </a:p>
        </p:txBody>
      </p:sp>
      <p:pic>
        <p:nvPicPr>
          <p:cNvPr id="4" name="Picture 5"/>
          <p:cNvPicPr>
            <a:picLocks noGrp="1" noChangeAspect="1" noChangeArrowheads="1"/>
          </p:cNvPicPr>
          <p:nvPr>
            <p:ph idx="1"/>
          </p:nvPr>
        </p:nvPicPr>
        <p:blipFill>
          <a:blip r:embed="rId3" cstate="print"/>
          <a:stretch>
            <a:fillRect/>
          </a:stretch>
        </p:blipFill>
        <p:spPr>
          <a:xfrm>
            <a:off x="1828602" y="1935163"/>
            <a:ext cx="5486796" cy="4389437"/>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47464"/>
            <a:ext cx="8229600" cy="3672408"/>
          </a:xfrm>
        </p:spPr>
        <p:txBody>
          <a:bodyPr>
            <a:normAutofit fontScale="90000"/>
          </a:bodyPr>
          <a:lstStyle/>
          <a:p>
            <a:r>
              <a:rPr lang="en-GB" b="1" dirty="0" smtClean="0"/>
              <a:t/>
            </a:r>
            <a:br>
              <a:rPr lang="en-GB" b="1" dirty="0" smtClean="0"/>
            </a:br>
            <a:r>
              <a:rPr lang="en-GB" b="1" dirty="0" smtClean="0"/>
              <a:t> </a:t>
            </a: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t>
            </a:r>
            <a:br>
              <a:rPr lang="en-GB" b="1" dirty="0" smtClean="0"/>
            </a:br>
            <a:r>
              <a:rPr lang="en-GB" b="1" dirty="0"/>
              <a:t/>
            </a:r>
            <a:br>
              <a:rPr lang="en-GB" b="1" dirty="0"/>
            </a:br>
            <a:r>
              <a:rPr lang="en-GB" b="1" dirty="0" smtClean="0"/>
              <a:t/>
            </a:r>
            <a:br>
              <a:rPr lang="en-GB" b="1" dirty="0" smtClean="0"/>
            </a:br>
            <a:r>
              <a:rPr lang="en-GB" b="1" dirty="0" smtClean="0"/>
              <a:t>Criteria  for </a:t>
            </a:r>
            <a:r>
              <a:rPr lang="en-GB" b="1" dirty="0" smtClean="0"/>
              <a:t>the Description of Speech Sounds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endParaRPr lang="en-GB" dirty="0" smtClean="0"/>
          </a:p>
          <a:p>
            <a:pPr>
              <a:buNone/>
            </a:pPr>
            <a:r>
              <a:rPr lang="en-GB" dirty="0" smtClean="0"/>
              <a:t>P</a:t>
            </a:r>
            <a:r>
              <a:rPr lang="en-GB" dirty="0" smtClean="0"/>
              <a:t>lace </a:t>
            </a:r>
            <a:r>
              <a:rPr lang="en-GB" dirty="0" smtClean="0"/>
              <a:t>and manner of sound articulation depend on different positions of articulators:</a:t>
            </a:r>
            <a:endParaRPr lang="fr-FR" dirty="0" smtClean="0"/>
          </a:p>
          <a:p>
            <a:pPr marL="971550" lvl="1" indent="-514350">
              <a:buFont typeface="+mj-lt"/>
              <a:buAutoNum type="arabicPeriod"/>
            </a:pPr>
            <a:r>
              <a:rPr lang="en-GB" dirty="0" smtClean="0"/>
              <a:t>The air stream: </a:t>
            </a:r>
            <a:r>
              <a:rPr lang="en-GB" dirty="0" err="1" smtClean="0"/>
              <a:t>Pulmonic</a:t>
            </a:r>
            <a:r>
              <a:rPr lang="en-GB" dirty="0" smtClean="0"/>
              <a:t> /Non </a:t>
            </a:r>
            <a:r>
              <a:rPr lang="en-US" dirty="0" err="1" smtClean="0"/>
              <a:t>pulmonic</a:t>
            </a:r>
            <a:r>
              <a:rPr lang="en-GB" dirty="0" smtClean="0"/>
              <a:t>, </a:t>
            </a:r>
            <a:r>
              <a:rPr lang="en-US" dirty="0" err="1" smtClean="0"/>
              <a:t>Egressie</a:t>
            </a:r>
            <a:r>
              <a:rPr lang="en-GB" dirty="0" smtClean="0"/>
              <a:t> /Ingressive.</a:t>
            </a:r>
            <a:endParaRPr lang="fr-FR" dirty="0" smtClean="0"/>
          </a:p>
          <a:p>
            <a:pPr marL="971550" lvl="1" indent="-514350">
              <a:buFont typeface="+mj-lt"/>
              <a:buAutoNum type="arabicPeriod"/>
            </a:pPr>
            <a:r>
              <a:rPr lang="en-GB" dirty="0" smtClean="0"/>
              <a:t>The position of the glottis (voiced/voiceless).</a:t>
            </a:r>
            <a:endParaRPr lang="fr-FR" dirty="0" smtClean="0"/>
          </a:p>
          <a:p>
            <a:pPr marL="971550" lvl="1" indent="-514350">
              <a:buFont typeface="+mj-lt"/>
              <a:buAutoNum type="arabicPeriod"/>
            </a:pPr>
            <a:r>
              <a:rPr lang="en-GB" cap="all" dirty="0" smtClean="0"/>
              <a:t>t</a:t>
            </a:r>
            <a:r>
              <a:rPr lang="en-GB" dirty="0" smtClean="0"/>
              <a:t>he position of the velum/ soft palate (Oral/ Nasal).</a:t>
            </a:r>
            <a:endParaRPr lang="fr-FR" dirty="0" smtClean="0"/>
          </a:p>
          <a:p>
            <a:pPr marL="971550" lvl="1" indent="-514350">
              <a:buFont typeface="+mj-lt"/>
              <a:buAutoNum type="arabicPeriod"/>
            </a:pPr>
            <a:r>
              <a:rPr lang="en-GB" cap="all" dirty="0" smtClean="0"/>
              <a:t>t</a:t>
            </a:r>
            <a:r>
              <a:rPr lang="en-GB" dirty="0" smtClean="0"/>
              <a:t>he position of the lips (moveable part).</a:t>
            </a:r>
            <a:endParaRPr lang="fr-FR" dirty="0" smtClean="0"/>
          </a:p>
          <a:p>
            <a:pPr marL="971550" lvl="1" indent="-514350">
              <a:buFont typeface="+mj-lt"/>
              <a:buAutoNum type="arabicPeriod"/>
            </a:pPr>
            <a:r>
              <a:rPr lang="en-GB" dirty="0" smtClean="0"/>
              <a:t>The position of the tongue (most flexible part).</a:t>
            </a:r>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sp>
        <p:nvSpPr>
          <p:cNvPr id="5" name="5 Marcador de número de diapositiva"/>
          <p:cNvSpPr txBox="1">
            <a:spLocks noGrp="1"/>
          </p:cNvSpPr>
          <p:nvPr/>
        </p:nvSpPr>
        <p:spPr bwMode="auto">
          <a:xfrm>
            <a:off x="0" y="6369050"/>
            <a:ext cx="587375" cy="488950"/>
          </a:xfrm>
          <a:prstGeom prst="rect">
            <a:avLst/>
          </a:prstGeom>
          <a:noFill/>
          <a:ln w="9525">
            <a:noFill/>
            <a:miter lim="800000"/>
            <a:headEnd/>
            <a:tailEnd/>
          </a:ln>
        </p:spPr>
        <p:txBody>
          <a:bodyPr anchor="b" anchorCtr="1">
            <a:spAutoFit/>
          </a:bodyPr>
          <a:lstStyle/>
          <a:p>
            <a:fld id="{046A1198-E317-46DD-BA55-5730EF32ACB4}" type="slidenum">
              <a:rPr lang="en-US" sz="2600" b="1">
                <a:solidFill>
                  <a:schemeClr val="bg1"/>
                </a:solidFill>
              </a:rPr>
              <a:pPr/>
              <a:t>35</a:t>
            </a:fld>
            <a:endParaRPr lang="en-US" sz="2600" b="1">
              <a:solidFill>
                <a:schemeClr val="bg1"/>
              </a:solidFill>
            </a:endParaRPr>
          </a:p>
        </p:txBody>
      </p:sp>
      <p:sp>
        <p:nvSpPr>
          <p:cNvPr id="6" name="Text Box 5"/>
          <p:cNvSpPr txBox="1">
            <a:spLocks noChangeArrowheads="1"/>
          </p:cNvSpPr>
          <p:nvPr/>
        </p:nvSpPr>
        <p:spPr bwMode="auto">
          <a:xfrm>
            <a:off x="4548187" y="2581275"/>
            <a:ext cx="2454275" cy="457200"/>
          </a:xfrm>
          <a:prstGeom prst="rect">
            <a:avLst/>
          </a:prstGeom>
          <a:noFill/>
          <a:ln w="9525">
            <a:noFill/>
            <a:miter lim="800000"/>
            <a:headEnd/>
            <a:tailEnd/>
          </a:ln>
        </p:spPr>
        <p:txBody>
          <a:bodyPr>
            <a:spAutoFit/>
          </a:bodyPr>
          <a:lstStyle/>
          <a:p>
            <a:endParaRPr lang="es-ES_tradnl" sz="2400">
              <a:latin typeface="Times New Roman" pitchFamily="18" charset="0"/>
            </a:endParaRPr>
          </a:p>
        </p:txBody>
      </p:sp>
      <p:sp>
        <p:nvSpPr>
          <p:cNvPr id="7" name="Text Box 7"/>
          <p:cNvSpPr txBox="1">
            <a:spLocks noChangeArrowheads="1"/>
          </p:cNvSpPr>
          <p:nvPr/>
        </p:nvSpPr>
        <p:spPr bwMode="auto">
          <a:xfrm>
            <a:off x="677862" y="2387600"/>
            <a:ext cx="2606675" cy="457200"/>
          </a:xfrm>
          <a:prstGeom prst="rect">
            <a:avLst/>
          </a:prstGeom>
          <a:solidFill>
            <a:schemeClr val="accent3">
              <a:lumMod val="60000"/>
              <a:lumOff val="40000"/>
            </a:schemeClr>
          </a:solidFill>
          <a:ln w="9525">
            <a:noFill/>
            <a:miter lim="800000"/>
            <a:headEnd/>
            <a:tailEnd/>
          </a:ln>
        </p:spPr>
        <p:txBody>
          <a:bodyPr>
            <a:spAutoFit/>
          </a:bodyPr>
          <a:lstStyle/>
          <a:p>
            <a:pPr algn="ctr"/>
            <a:r>
              <a:rPr lang="en-US" sz="2400" dirty="0">
                <a:latin typeface="Times New Roman" pitchFamily="18" charset="0"/>
              </a:rPr>
              <a:t>Respiratory System</a:t>
            </a:r>
          </a:p>
        </p:txBody>
      </p:sp>
      <p:sp>
        <p:nvSpPr>
          <p:cNvPr id="8" name="Text Box 8"/>
          <p:cNvSpPr txBox="1">
            <a:spLocks noChangeArrowheads="1"/>
          </p:cNvSpPr>
          <p:nvPr/>
        </p:nvSpPr>
        <p:spPr bwMode="auto">
          <a:xfrm>
            <a:off x="3497262" y="2387600"/>
            <a:ext cx="2606675" cy="457200"/>
          </a:xfrm>
          <a:prstGeom prst="rect">
            <a:avLst/>
          </a:prstGeom>
          <a:solidFill>
            <a:schemeClr val="accent5">
              <a:lumMod val="60000"/>
              <a:lumOff val="40000"/>
            </a:schemeClr>
          </a:solidFill>
          <a:ln w="9525">
            <a:noFill/>
            <a:miter lim="800000"/>
            <a:headEnd/>
            <a:tailEnd/>
          </a:ln>
        </p:spPr>
        <p:txBody>
          <a:bodyPr>
            <a:spAutoFit/>
          </a:bodyPr>
          <a:lstStyle/>
          <a:p>
            <a:pPr algn="ctr"/>
            <a:r>
              <a:rPr lang="en-US" sz="2400" dirty="0" err="1">
                <a:latin typeface="Times New Roman" pitchFamily="18" charset="0"/>
              </a:rPr>
              <a:t>Phonatory</a:t>
            </a:r>
            <a:r>
              <a:rPr lang="en-US" sz="2400" dirty="0">
                <a:latin typeface="Times New Roman" pitchFamily="18" charset="0"/>
              </a:rPr>
              <a:t> System</a:t>
            </a:r>
          </a:p>
        </p:txBody>
      </p:sp>
      <p:sp>
        <p:nvSpPr>
          <p:cNvPr id="9" name="Text Box 9"/>
          <p:cNvSpPr txBox="1">
            <a:spLocks noChangeArrowheads="1"/>
          </p:cNvSpPr>
          <p:nvPr/>
        </p:nvSpPr>
        <p:spPr bwMode="auto">
          <a:xfrm>
            <a:off x="6240462" y="2387600"/>
            <a:ext cx="2819400" cy="457200"/>
          </a:xfrm>
          <a:prstGeom prst="rect">
            <a:avLst/>
          </a:prstGeom>
          <a:solidFill>
            <a:schemeClr val="accent2">
              <a:lumMod val="60000"/>
              <a:lumOff val="40000"/>
            </a:schemeClr>
          </a:solidFill>
          <a:ln w="9525">
            <a:noFill/>
            <a:miter lim="800000"/>
            <a:headEnd/>
            <a:tailEnd/>
          </a:ln>
        </p:spPr>
        <p:txBody>
          <a:bodyPr>
            <a:spAutoFit/>
          </a:bodyPr>
          <a:lstStyle/>
          <a:p>
            <a:pPr algn="ctr"/>
            <a:r>
              <a:rPr lang="en-US" sz="2400" dirty="0" err="1">
                <a:latin typeface="Times New Roman" pitchFamily="18" charset="0"/>
              </a:rPr>
              <a:t>Articulatory</a:t>
            </a:r>
            <a:r>
              <a:rPr lang="en-US" sz="2400" dirty="0">
                <a:latin typeface="Times New Roman" pitchFamily="18" charset="0"/>
              </a:rPr>
              <a:t> System</a:t>
            </a:r>
          </a:p>
        </p:txBody>
      </p:sp>
      <p:sp>
        <p:nvSpPr>
          <p:cNvPr id="10" name="Text Box 10"/>
          <p:cNvSpPr txBox="1">
            <a:spLocks noChangeArrowheads="1"/>
          </p:cNvSpPr>
          <p:nvPr/>
        </p:nvSpPr>
        <p:spPr bwMode="auto">
          <a:xfrm>
            <a:off x="296862" y="3454400"/>
            <a:ext cx="838200" cy="406400"/>
          </a:xfrm>
          <a:prstGeom prst="rect">
            <a:avLst/>
          </a:prstGeom>
          <a:noFill/>
          <a:ln w="9525">
            <a:solidFill>
              <a:schemeClr val="folHlink"/>
            </a:solidFill>
            <a:miter lim="800000"/>
            <a:headEnd/>
            <a:tailEnd/>
          </a:ln>
        </p:spPr>
        <p:txBody>
          <a:bodyPr>
            <a:spAutoFit/>
          </a:bodyPr>
          <a:lstStyle/>
          <a:p>
            <a:pPr>
              <a:spcBef>
                <a:spcPct val="50000"/>
              </a:spcBef>
            </a:pPr>
            <a:r>
              <a:rPr lang="en-US" sz="2000">
                <a:latin typeface="Times New Roman" pitchFamily="18" charset="0"/>
              </a:rPr>
              <a:t>Lungs</a:t>
            </a:r>
          </a:p>
        </p:txBody>
      </p:sp>
      <p:sp>
        <p:nvSpPr>
          <p:cNvPr id="11" name="Text Box 11"/>
          <p:cNvSpPr txBox="1">
            <a:spLocks noChangeArrowheads="1"/>
          </p:cNvSpPr>
          <p:nvPr/>
        </p:nvSpPr>
        <p:spPr bwMode="auto">
          <a:xfrm>
            <a:off x="1174750" y="3454400"/>
            <a:ext cx="1447800" cy="711200"/>
          </a:xfrm>
          <a:prstGeom prst="rect">
            <a:avLst/>
          </a:prstGeom>
          <a:noFill/>
          <a:ln w="9525">
            <a:solidFill>
              <a:schemeClr val="folHlink"/>
            </a:solidFill>
            <a:miter lim="800000"/>
            <a:headEnd/>
            <a:tailEnd/>
          </a:ln>
        </p:spPr>
        <p:txBody>
          <a:bodyPr>
            <a:spAutoFit/>
          </a:bodyPr>
          <a:lstStyle/>
          <a:p>
            <a:pPr>
              <a:spcBef>
                <a:spcPct val="50000"/>
              </a:spcBef>
            </a:pPr>
            <a:r>
              <a:rPr lang="en-US" sz="2000">
                <a:latin typeface="Times New Roman" pitchFamily="18" charset="0"/>
              </a:rPr>
              <a:t>Muscles of the chest</a:t>
            </a:r>
          </a:p>
        </p:txBody>
      </p:sp>
      <p:sp>
        <p:nvSpPr>
          <p:cNvPr id="12" name="Text Box 12"/>
          <p:cNvSpPr txBox="1">
            <a:spLocks noChangeArrowheads="1"/>
          </p:cNvSpPr>
          <p:nvPr/>
        </p:nvSpPr>
        <p:spPr bwMode="auto">
          <a:xfrm>
            <a:off x="2757487" y="3454400"/>
            <a:ext cx="1044575" cy="406400"/>
          </a:xfrm>
          <a:prstGeom prst="rect">
            <a:avLst/>
          </a:prstGeom>
          <a:noFill/>
          <a:ln w="9525">
            <a:solidFill>
              <a:schemeClr val="folHlink"/>
            </a:solidFill>
            <a:miter lim="800000"/>
            <a:headEnd/>
            <a:tailEnd/>
          </a:ln>
        </p:spPr>
        <p:txBody>
          <a:bodyPr>
            <a:spAutoFit/>
          </a:bodyPr>
          <a:lstStyle/>
          <a:p>
            <a:pPr>
              <a:spcBef>
                <a:spcPct val="50000"/>
              </a:spcBef>
            </a:pPr>
            <a:r>
              <a:rPr lang="en-US" sz="2000">
                <a:latin typeface="Times New Roman" pitchFamily="18" charset="0"/>
              </a:rPr>
              <a:t>Trachea</a:t>
            </a:r>
          </a:p>
        </p:txBody>
      </p:sp>
      <p:sp>
        <p:nvSpPr>
          <p:cNvPr id="13" name="Text Box 13"/>
          <p:cNvSpPr txBox="1">
            <a:spLocks noChangeArrowheads="1"/>
          </p:cNvSpPr>
          <p:nvPr/>
        </p:nvSpPr>
        <p:spPr bwMode="auto">
          <a:xfrm>
            <a:off x="3421062" y="4064000"/>
            <a:ext cx="1044575" cy="406400"/>
          </a:xfrm>
          <a:prstGeom prst="rect">
            <a:avLst/>
          </a:prstGeom>
          <a:noFill/>
          <a:ln w="9525">
            <a:solidFill>
              <a:schemeClr val="hlink"/>
            </a:solidFill>
            <a:miter lim="800000"/>
            <a:headEnd/>
            <a:tailEnd/>
          </a:ln>
        </p:spPr>
        <p:txBody>
          <a:bodyPr>
            <a:spAutoFit/>
          </a:bodyPr>
          <a:lstStyle/>
          <a:p>
            <a:pPr>
              <a:spcBef>
                <a:spcPct val="50000"/>
              </a:spcBef>
            </a:pPr>
            <a:r>
              <a:rPr lang="en-US" sz="2000">
                <a:latin typeface="Times New Roman" pitchFamily="18" charset="0"/>
              </a:rPr>
              <a:t>Larynx</a:t>
            </a:r>
          </a:p>
        </p:txBody>
      </p:sp>
      <p:sp>
        <p:nvSpPr>
          <p:cNvPr id="14" name="Text Box 14"/>
          <p:cNvSpPr txBox="1">
            <a:spLocks noChangeArrowheads="1"/>
          </p:cNvSpPr>
          <p:nvPr/>
        </p:nvSpPr>
        <p:spPr bwMode="auto">
          <a:xfrm>
            <a:off x="4183062" y="3454400"/>
            <a:ext cx="1066800" cy="406400"/>
          </a:xfrm>
          <a:prstGeom prst="rect">
            <a:avLst/>
          </a:prstGeom>
          <a:noFill/>
          <a:ln w="9525">
            <a:solidFill>
              <a:schemeClr val="folHlink"/>
            </a:solidFill>
            <a:miter lim="800000"/>
            <a:headEnd/>
            <a:tailEnd/>
          </a:ln>
        </p:spPr>
        <p:txBody>
          <a:bodyPr>
            <a:spAutoFit/>
          </a:bodyPr>
          <a:lstStyle/>
          <a:p>
            <a:pPr>
              <a:spcBef>
                <a:spcPct val="50000"/>
              </a:spcBef>
            </a:pPr>
            <a:r>
              <a:rPr lang="en-US" sz="2000">
                <a:latin typeface="Times New Roman" pitchFamily="18" charset="0"/>
              </a:rPr>
              <a:t>Pharynx</a:t>
            </a:r>
          </a:p>
        </p:txBody>
      </p:sp>
      <p:sp>
        <p:nvSpPr>
          <p:cNvPr id="15" name="Text Box 15"/>
          <p:cNvSpPr txBox="1">
            <a:spLocks noChangeArrowheads="1"/>
          </p:cNvSpPr>
          <p:nvPr/>
        </p:nvSpPr>
        <p:spPr bwMode="auto">
          <a:xfrm>
            <a:off x="7002462" y="3454400"/>
            <a:ext cx="914400" cy="1016000"/>
          </a:xfrm>
          <a:prstGeom prst="rect">
            <a:avLst/>
          </a:prstGeom>
          <a:noFill/>
          <a:ln w="9525">
            <a:solidFill>
              <a:schemeClr val="folHlink"/>
            </a:solidFill>
            <a:miter lim="800000"/>
            <a:headEnd/>
            <a:tailEnd/>
          </a:ln>
        </p:spPr>
        <p:txBody>
          <a:bodyPr>
            <a:spAutoFit/>
          </a:bodyPr>
          <a:lstStyle/>
          <a:p>
            <a:pPr>
              <a:spcBef>
                <a:spcPct val="50000"/>
              </a:spcBef>
            </a:pPr>
            <a:r>
              <a:rPr lang="en-US" sz="2000">
                <a:latin typeface="Times New Roman" pitchFamily="18" charset="0"/>
              </a:rPr>
              <a:t>Roof   of the mouth</a:t>
            </a:r>
          </a:p>
        </p:txBody>
      </p:sp>
      <p:sp>
        <p:nvSpPr>
          <p:cNvPr id="16" name="Text Box 16"/>
          <p:cNvSpPr txBox="1">
            <a:spLocks noChangeArrowheads="1"/>
          </p:cNvSpPr>
          <p:nvPr/>
        </p:nvSpPr>
        <p:spPr bwMode="auto">
          <a:xfrm>
            <a:off x="6088062" y="3454400"/>
            <a:ext cx="838200" cy="406400"/>
          </a:xfrm>
          <a:prstGeom prst="rect">
            <a:avLst/>
          </a:prstGeom>
          <a:noFill/>
          <a:ln w="9525">
            <a:solidFill>
              <a:schemeClr val="folHlink"/>
            </a:solidFill>
            <a:miter lim="800000"/>
            <a:headEnd/>
            <a:tailEnd/>
          </a:ln>
        </p:spPr>
        <p:txBody>
          <a:bodyPr>
            <a:spAutoFit/>
          </a:bodyPr>
          <a:lstStyle/>
          <a:p>
            <a:pPr>
              <a:spcBef>
                <a:spcPct val="50000"/>
              </a:spcBef>
            </a:pPr>
            <a:r>
              <a:rPr lang="en-US" sz="2000">
                <a:latin typeface="Times New Roman" pitchFamily="18" charset="0"/>
              </a:rPr>
              <a:t>Teeth</a:t>
            </a:r>
          </a:p>
        </p:txBody>
      </p:sp>
      <p:sp>
        <p:nvSpPr>
          <p:cNvPr id="17" name="Text Box 17"/>
          <p:cNvSpPr txBox="1">
            <a:spLocks noChangeArrowheads="1"/>
          </p:cNvSpPr>
          <p:nvPr/>
        </p:nvSpPr>
        <p:spPr bwMode="auto">
          <a:xfrm>
            <a:off x="5326062" y="3454400"/>
            <a:ext cx="685800" cy="406400"/>
          </a:xfrm>
          <a:prstGeom prst="rect">
            <a:avLst/>
          </a:prstGeom>
          <a:noFill/>
          <a:ln w="9525">
            <a:solidFill>
              <a:schemeClr val="folHlink"/>
            </a:solidFill>
            <a:miter lim="800000"/>
            <a:headEnd/>
            <a:tailEnd/>
          </a:ln>
        </p:spPr>
        <p:txBody>
          <a:bodyPr>
            <a:spAutoFit/>
          </a:bodyPr>
          <a:lstStyle/>
          <a:p>
            <a:pPr>
              <a:spcBef>
                <a:spcPct val="50000"/>
              </a:spcBef>
            </a:pPr>
            <a:r>
              <a:rPr lang="en-US" sz="2000">
                <a:latin typeface="Times New Roman" pitchFamily="18" charset="0"/>
              </a:rPr>
              <a:t>Lips</a:t>
            </a:r>
          </a:p>
        </p:txBody>
      </p:sp>
      <p:sp>
        <p:nvSpPr>
          <p:cNvPr id="18" name="Text Box 19"/>
          <p:cNvSpPr txBox="1">
            <a:spLocks noChangeArrowheads="1"/>
          </p:cNvSpPr>
          <p:nvPr/>
        </p:nvSpPr>
        <p:spPr bwMode="auto">
          <a:xfrm>
            <a:off x="3116262" y="939800"/>
            <a:ext cx="3200400" cy="519113"/>
          </a:xfrm>
          <a:prstGeom prst="rect">
            <a:avLst/>
          </a:prstGeom>
          <a:solidFill>
            <a:schemeClr val="accent4">
              <a:lumMod val="60000"/>
              <a:lumOff val="40000"/>
            </a:schemeClr>
          </a:solidFill>
          <a:ln w="9525">
            <a:noFill/>
            <a:miter lim="800000"/>
            <a:headEnd/>
            <a:tailEnd/>
          </a:ln>
        </p:spPr>
        <p:txBody>
          <a:bodyPr>
            <a:spAutoFit/>
          </a:bodyPr>
          <a:lstStyle/>
          <a:p>
            <a:pPr algn="ctr"/>
            <a:r>
              <a:rPr lang="en-US" sz="2800" b="1" dirty="0">
                <a:solidFill>
                  <a:schemeClr val="tx1">
                    <a:lumMod val="95000"/>
                    <a:lumOff val="5000"/>
                  </a:schemeClr>
                </a:solidFill>
                <a:latin typeface="Times New Roman" pitchFamily="18" charset="0"/>
              </a:rPr>
              <a:t>Organs of Speech</a:t>
            </a:r>
          </a:p>
        </p:txBody>
      </p:sp>
      <p:sp>
        <p:nvSpPr>
          <p:cNvPr id="19" name="Line 20"/>
          <p:cNvSpPr>
            <a:spLocks noChangeShapeType="1"/>
          </p:cNvSpPr>
          <p:nvPr/>
        </p:nvSpPr>
        <p:spPr bwMode="auto">
          <a:xfrm flipH="1">
            <a:off x="2201862" y="1473200"/>
            <a:ext cx="2438400" cy="914400"/>
          </a:xfrm>
          <a:prstGeom prst="line">
            <a:avLst/>
          </a:prstGeom>
          <a:noFill/>
          <a:ln w="28575">
            <a:solidFill>
              <a:srgbClr val="0000FF"/>
            </a:solidFill>
            <a:miter lim="800000"/>
            <a:headEnd/>
            <a:tailEnd/>
          </a:ln>
        </p:spPr>
        <p:txBody>
          <a:bodyPr wrap="none"/>
          <a:lstStyle/>
          <a:p>
            <a:endParaRPr lang="fr-FR"/>
          </a:p>
        </p:txBody>
      </p:sp>
      <p:sp>
        <p:nvSpPr>
          <p:cNvPr id="20" name="Line 21"/>
          <p:cNvSpPr>
            <a:spLocks noChangeShapeType="1"/>
          </p:cNvSpPr>
          <p:nvPr/>
        </p:nvSpPr>
        <p:spPr bwMode="auto">
          <a:xfrm>
            <a:off x="4640262" y="1473200"/>
            <a:ext cx="2743200" cy="914400"/>
          </a:xfrm>
          <a:prstGeom prst="line">
            <a:avLst/>
          </a:prstGeom>
          <a:noFill/>
          <a:ln w="28575">
            <a:solidFill>
              <a:srgbClr val="0000FF"/>
            </a:solidFill>
            <a:miter lim="800000"/>
            <a:headEnd/>
            <a:tailEnd/>
          </a:ln>
        </p:spPr>
        <p:txBody>
          <a:bodyPr wrap="none"/>
          <a:lstStyle/>
          <a:p>
            <a:endParaRPr lang="fr-FR"/>
          </a:p>
        </p:txBody>
      </p:sp>
      <p:sp>
        <p:nvSpPr>
          <p:cNvPr id="21" name="Line 22"/>
          <p:cNvSpPr>
            <a:spLocks noChangeShapeType="1"/>
          </p:cNvSpPr>
          <p:nvPr/>
        </p:nvSpPr>
        <p:spPr bwMode="auto">
          <a:xfrm>
            <a:off x="4640262" y="1473200"/>
            <a:ext cx="0" cy="914400"/>
          </a:xfrm>
          <a:prstGeom prst="line">
            <a:avLst/>
          </a:prstGeom>
          <a:noFill/>
          <a:ln w="28575">
            <a:solidFill>
              <a:srgbClr val="0000FF"/>
            </a:solidFill>
            <a:miter lim="800000"/>
            <a:headEnd/>
            <a:tailEnd/>
          </a:ln>
        </p:spPr>
        <p:txBody>
          <a:bodyPr wrap="none"/>
          <a:lstStyle/>
          <a:p>
            <a:endParaRPr lang="fr-FR"/>
          </a:p>
        </p:txBody>
      </p:sp>
      <p:sp>
        <p:nvSpPr>
          <p:cNvPr id="22" name="Text Box 23"/>
          <p:cNvSpPr txBox="1">
            <a:spLocks noChangeArrowheads="1"/>
          </p:cNvSpPr>
          <p:nvPr/>
        </p:nvSpPr>
        <p:spPr bwMode="auto">
          <a:xfrm>
            <a:off x="8015287" y="3454400"/>
            <a:ext cx="1044575" cy="406400"/>
          </a:xfrm>
          <a:prstGeom prst="rect">
            <a:avLst/>
          </a:prstGeom>
          <a:noFill/>
          <a:ln w="9525">
            <a:solidFill>
              <a:schemeClr val="folHlink"/>
            </a:solidFill>
            <a:miter lim="800000"/>
            <a:headEnd/>
            <a:tailEnd/>
          </a:ln>
        </p:spPr>
        <p:txBody>
          <a:bodyPr>
            <a:spAutoFit/>
          </a:bodyPr>
          <a:lstStyle/>
          <a:p>
            <a:pPr>
              <a:spcBef>
                <a:spcPct val="50000"/>
              </a:spcBef>
            </a:pPr>
            <a:r>
              <a:rPr lang="en-US" sz="2000">
                <a:latin typeface="Times New Roman" pitchFamily="18" charset="0"/>
              </a:rPr>
              <a:t>Tongue</a:t>
            </a:r>
          </a:p>
        </p:txBody>
      </p:sp>
      <p:sp>
        <p:nvSpPr>
          <p:cNvPr id="23" name="Text Box 24"/>
          <p:cNvSpPr txBox="1">
            <a:spLocks noChangeArrowheads="1"/>
          </p:cNvSpPr>
          <p:nvPr/>
        </p:nvSpPr>
        <p:spPr bwMode="auto">
          <a:xfrm>
            <a:off x="3497262" y="4749800"/>
            <a:ext cx="815975" cy="707886"/>
          </a:xfrm>
          <a:prstGeom prst="rect">
            <a:avLst/>
          </a:prstGeom>
          <a:noFill/>
          <a:ln w="9525">
            <a:solidFill>
              <a:schemeClr val="hlink"/>
            </a:solidFill>
            <a:miter lim="800000"/>
            <a:headEnd/>
            <a:tailEnd/>
          </a:ln>
        </p:spPr>
        <p:txBody>
          <a:bodyPr>
            <a:spAutoFit/>
          </a:bodyPr>
          <a:lstStyle/>
          <a:p>
            <a:pPr>
              <a:spcBef>
                <a:spcPct val="50000"/>
              </a:spcBef>
            </a:pPr>
            <a:r>
              <a:rPr lang="en-US" sz="2000">
                <a:latin typeface="Times New Roman" pitchFamily="18" charset="0"/>
              </a:rPr>
              <a:t>Vocal </a:t>
            </a:r>
            <a:r>
              <a:rPr lang="en-US" sz="2000" smtClean="0">
                <a:latin typeface="Times New Roman" pitchFamily="18" charset="0"/>
              </a:rPr>
              <a:t>folds</a:t>
            </a:r>
            <a:endParaRPr lang="en-US" sz="2000" dirty="0">
              <a:latin typeface="Times New Roman" pitchFamily="18" charset="0"/>
            </a:endParaRPr>
          </a:p>
        </p:txBody>
      </p:sp>
      <p:sp>
        <p:nvSpPr>
          <p:cNvPr id="24" name="Line 25"/>
          <p:cNvSpPr>
            <a:spLocks noChangeShapeType="1"/>
          </p:cNvSpPr>
          <p:nvPr/>
        </p:nvSpPr>
        <p:spPr bwMode="auto">
          <a:xfrm flipH="1">
            <a:off x="677862" y="2844800"/>
            <a:ext cx="1066800" cy="609600"/>
          </a:xfrm>
          <a:prstGeom prst="line">
            <a:avLst/>
          </a:prstGeom>
          <a:noFill/>
          <a:ln w="25400">
            <a:solidFill>
              <a:schemeClr val="tx1"/>
            </a:solidFill>
            <a:miter lim="800000"/>
            <a:headEnd/>
            <a:tailEnd/>
          </a:ln>
        </p:spPr>
        <p:txBody>
          <a:bodyPr wrap="none"/>
          <a:lstStyle/>
          <a:p>
            <a:endParaRPr lang="fr-FR"/>
          </a:p>
        </p:txBody>
      </p:sp>
      <p:sp>
        <p:nvSpPr>
          <p:cNvPr id="25" name="Line 26"/>
          <p:cNvSpPr>
            <a:spLocks noChangeShapeType="1"/>
          </p:cNvSpPr>
          <p:nvPr/>
        </p:nvSpPr>
        <p:spPr bwMode="auto">
          <a:xfrm>
            <a:off x="1744662" y="2844800"/>
            <a:ext cx="0" cy="609600"/>
          </a:xfrm>
          <a:prstGeom prst="line">
            <a:avLst/>
          </a:prstGeom>
          <a:noFill/>
          <a:ln w="25400">
            <a:solidFill>
              <a:schemeClr val="tx1"/>
            </a:solidFill>
            <a:miter lim="800000"/>
            <a:headEnd/>
            <a:tailEnd/>
          </a:ln>
        </p:spPr>
        <p:txBody>
          <a:bodyPr wrap="none"/>
          <a:lstStyle/>
          <a:p>
            <a:endParaRPr lang="fr-FR"/>
          </a:p>
        </p:txBody>
      </p:sp>
      <p:sp>
        <p:nvSpPr>
          <p:cNvPr id="26" name="Line 27"/>
          <p:cNvSpPr>
            <a:spLocks noChangeShapeType="1"/>
          </p:cNvSpPr>
          <p:nvPr/>
        </p:nvSpPr>
        <p:spPr bwMode="auto">
          <a:xfrm>
            <a:off x="1744662" y="2844800"/>
            <a:ext cx="1219200" cy="609600"/>
          </a:xfrm>
          <a:prstGeom prst="line">
            <a:avLst/>
          </a:prstGeom>
          <a:noFill/>
          <a:ln w="25400">
            <a:solidFill>
              <a:schemeClr val="tx1"/>
            </a:solidFill>
            <a:miter lim="800000"/>
            <a:headEnd/>
            <a:tailEnd/>
          </a:ln>
        </p:spPr>
        <p:txBody>
          <a:bodyPr wrap="none"/>
          <a:lstStyle/>
          <a:p>
            <a:endParaRPr lang="fr-FR"/>
          </a:p>
        </p:txBody>
      </p:sp>
      <p:sp>
        <p:nvSpPr>
          <p:cNvPr id="27" name="Line 28"/>
          <p:cNvSpPr>
            <a:spLocks noChangeShapeType="1"/>
          </p:cNvSpPr>
          <p:nvPr/>
        </p:nvSpPr>
        <p:spPr bwMode="auto">
          <a:xfrm>
            <a:off x="3954462" y="2844800"/>
            <a:ext cx="0" cy="1219200"/>
          </a:xfrm>
          <a:prstGeom prst="line">
            <a:avLst/>
          </a:prstGeom>
          <a:noFill/>
          <a:ln w="28575">
            <a:solidFill>
              <a:schemeClr val="tx1"/>
            </a:solidFill>
            <a:miter lim="800000"/>
            <a:headEnd/>
            <a:tailEnd/>
          </a:ln>
        </p:spPr>
        <p:txBody>
          <a:bodyPr wrap="none"/>
          <a:lstStyle/>
          <a:p>
            <a:endParaRPr lang="fr-FR"/>
          </a:p>
        </p:txBody>
      </p:sp>
      <p:sp>
        <p:nvSpPr>
          <p:cNvPr id="28" name="Line 30"/>
          <p:cNvSpPr>
            <a:spLocks noChangeShapeType="1"/>
          </p:cNvSpPr>
          <p:nvPr/>
        </p:nvSpPr>
        <p:spPr bwMode="auto">
          <a:xfrm>
            <a:off x="7459662" y="2844800"/>
            <a:ext cx="0" cy="609600"/>
          </a:xfrm>
          <a:prstGeom prst="line">
            <a:avLst/>
          </a:prstGeom>
          <a:noFill/>
          <a:ln w="25400">
            <a:solidFill>
              <a:schemeClr val="tx1"/>
            </a:solidFill>
            <a:miter lim="800000"/>
            <a:headEnd/>
            <a:tailEnd/>
          </a:ln>
        </p:spPr>
        <p:txBody>
          <a:bodyPr wrap="none"/>
          <a:lstStyle/>
          <a:p>
            <a:endParaRPr lang="fr-FR"/>
          </a:p>
        </p:txBody>
      </p:sp>
      <p:sp>
        <p:nvSpPr>
          <p:cNvPr id="29" name="Line 31"/>
          <p:cNvSpPr>
            <a:spLocks noChangeShapeType="1"/>
          </p:cNvSpPr>
          <p:nvPr/>
        </p:nvSpPr>
        <p:spPr bwMode="auto">
          <a:xfrm>
            <a:off x="7459662" y="2844800"/>
            <a:ext cx="990600" cy="609600"/>
          </a:xfrm>
          <a:prstGeom prst="line">
            <a:avLst/>
          </a:prstGeom>
          <a:noFill/>
          <a:ln w="25400">
            <a:solidFill>
              <a:schemeClr val="tx1"/>
            </a:solidFill>
            <a:miter lim="800000"/>
            <a:headEnd/>
            <a:tailEnd/>
          </a:ln>
        </p:spPr>
        <p:txBody>
          <a:bodyPr wrap="none"/>
          <a:lstStyle/>
          <a:p>
            <a:endParaRPr lang="fr-FR"/>
          </a:p>
        </p:txBody>
      </p:sp>
      <p:sp>
        <p:nvSpPr>
          <p:cNvPr id="30" name="Line 32"/>
          <p:cNvSpPr>
            <a:spLocks noChangeShapeType="1"/>
          </p:cNvSpPr>
          <p:nvPr/>
        </p:nvSpPr>
        <p:spPr bwMode="auto">
          <a:xfrm flipH="1">
            <a:off x="4792662" y="2844800"/>
            <a:ext cx="2667000" cy="609600"/>
          </a:xfrm>
          <a:prstGeom prst="line">
            <a:avLst/>
          </a:prstGeom>
          <a:noFill/>
          <a:ln w="25400">
            <a:solidFill>
              <a:schemeClr val="tx1"/>
            </a:solidFill>
            <a:miter lim="800000"/>
            <a:headEnd/>
            <a:tailEnd/>
          </a:ln>
        </p:spPr>
        <p:txBody>
          <a:bodyPr wrap="none"/>
          <a:lstStyle/>
          <a:p>
            <a:endParaRPr lang="fr-FR"/>
          </a:p>
        </p:txBody>
      </p:sp>
      <p:sp>
        <p:nvSpPr>
          <p:cNvPr id="31" name="Line 33"/>
          <p:cNvSpPr>
            <a:spLocks noChangeShapeType="1"/>
          </p:cNvSpPr>
          <p:nvPr/>
        </p:nvSpPr>
        <p:spPr bwMode="auto">
          <a:xfrm flipH="1">
            <a:off x="5707062" y="2844800"/>
            <a:ext cx="1752600" cy="609600"/>
          </a:xfrm>
          <a:prstGeom prst="line">
            <a:avLst/>
          </a:prstGeom>
          <a:noFill/>
          <a:ln w="25400">
            <a:solidFill>
              <a:schemeClr val="tx1"/>
            </a:solidFill>
            <a:miter lim="800000"/>
            <a:headEnd/>
            <a:tailEnd/>
          </a:ln>
        </p:spPr>
        <p:txBody>
          <a:bodyPr wrap="none"/>
          <a:lstStyle/>
          <a:p>
            <a:endParaRPr lang="fr-FR"/>
          </a:p>
        </p:txBody>
      </p:sp>
      <p:sp>
        <p:nvSpPr>
          <p:cNvPr id="32" name="Line 35"/>
          <p:cNvSpPr>
            <a:spLocks noChangeShapeType="1"/>
          </p:cNvSpPr>
          <p:nvPr/>
        </p:nvSpPr>
        <p:spPr bwMode="auto">
          <a:xfrm flipH="1">
            <a:off x="6545262" y="2844800"/>
            <a:ext cx="914400" cy="609600"/>
          </a:xfrm>
          <a:prstGeom prst="line">
            <a:avLst/>
          </a:prstGeom>
          <a:noFill/>
          <a:ln w="25400">
            <a:solidFill>
              <a:schemeClr val="tx1"/>
            </a:solidFill>
            <a:miter lim="800000"/>
            <a:headEnd/>
            <a:tailEnd/>
          </a:ln>
        </p:spPr>
        <p:txBody>
          <a:bodyPr wrap="none"/>
          <a:lstStyle/>
          <a:p>
            <a:endParaRPr lang="fr-FR"/>
          </a:p>
        </p:txBody>
      </p:sp>
      <p:sp>
        <p:nvSpPr>
          <p:cNvPr id="33" name="Text Box 36"/>
          <p:cNvSpPr txBox="1">
            <a:spLocks noChangeArrowheads="1"/>
          </p:cNvSpPr>
          <p:nvPr/>
        </p:nvSpPr>
        <p:spPr bwMode="auto">
          <a:xfrm>
            <a:off x="5249862" y="5821363"/>
            <a:ext cx="533400" cy="376237"/>
          </a:xfrm>
          <a:prstGeom prst="rect">
            <a:avLst/>
          </a:prstGeom>
          <a:solidFill>
            <a:srgbClr val="3366FF"/>
          </a:solidFill>
          <a:ln w="9525">
            <a:solidFill>
              <a:schemeClr val="hlink"/>
            </a:solidFill>
            <a:miter lim="800000"/>
            <a:headEnd/>
            <a:tailEnd/>
          </a:ln>
        </p:spPr>
        <p:txBody>
          <a:bodyPr>
            <a:spAutoFit/>
          </a:bodyPr>
          <a:lstStyle/>
          <a:p>
            <a:pPr>
              <a:spcBef>
                <a:spcPct val="50000"/>
              </a:spcBef>
            </a:pPr>
            <a:r>
              <a:rPr lang="en-US">
                <a:solidFill>
                  <a:schemeClr val="bg1"/>
                </a:solidFill>
                <a:latin typeface="Times New Roman" pitchFamily="18" charset="0"/>
              </a:rPr>
              <a:t>Tip</a:t>
            </a:r>
          </a:p>
        </p:txBody>
      </p:sp>
      <p:sp>
        <p:nvSpPr>
          <p:cNvPr id="34" name="Text Box 37"/>
          <p:cNvSpPr txBox="1">
            <a:spLocks noChangeArrowheads="1"/>
          </p:cNvSpPr>
          <p:nvPr/>
        </p:nvSpPr>
        <p:spPr bwMode="auto">
          <a:xfrm>
            <a:off x="7154862" y="4906963"/>
            <a:ext cx="762000" cy="376237"/>
          </a:xfrm>
          <a:prstGeom prst="rect">
            <a:avLst/>
          </a:prstGeom>
          <a:solidFill>
            <a:schemeClr val="accent2"/>
          </a:solidFill>
          <a:ln w="9525">
            <a:solidFill>
              <a:schemeClr val="hlink"/>
            </a:solidFill>
            <a:miter lim="800000"/>
            <a:headEnd/>
            <a:tailEnd/>
          </a:ln>
        </p:spPr>
        <p:txBody>
          <a:bodyPr>
            <a:spAutoFit/>
          </a:bodyPr>
          <a:lstStyle/>
          <a:p>
            <a:pPr>
              <a:spcBef>
                <a:spcPct val="50000"/>
              </a:spcBef>
            </a:pPr>
            <a:r>
              <a:rPr lang="en-US">
                <a:solidFill>
                  <a:schemeClr val="bg1"/>
                </a:solidFill>
                <a:latin typeface="Times New Roman" pitchFamily="18" charset="0"/>
              </a:rPr>
              <a:t>Uvula</a:t>
            </a:r>
          </a:p>
        </p:txBody>
      </p:sp>
      <p:sp>
        <p:nvSpPr>
          <p:cNvPr id="35" name="Text Box 38"/>
          <p:cNvSpPr txBox="1">
            <a:spLocks noChangeArrowheads="1"/>
          </p:cNvSpPr>
          <p:nvPr/>
        </p:nvSpPr>
        <p:spPr bwMode="auto">
          <a:xfrm>
            <a:off x="5402262" y="4860925"/>
            <a:ext cx="762000" cy="650875"/>
          </a:xfrm>
          <a:prstGeom prst="rect">
            <a:avLst/>
          </a:prstGeom>
          <a:solidFill>
            <a:schemeClr val="accent2"/>
          </a:solidFill>
          <a:ln w="9525">
            <a:solidFill>
              <a:schemeClr val="hlink"/>
            </a:solidFill>
            <a:miter lim="800000"/>
            <a:headEnd/>
            <a:tailEnd/>
          </a:ln>
        </p:spPr>
        <p:txBody>
          <a:bodyPr>
            <a:spAutoFit/>
          </a:bodyPr>
          <a:lstStyle/>
          <a:p>
            <a:pPr>
              <a:spcBef>
                <a:spcPct val="50000"/>
              </a:spcBef>
            </a:pPr>
            <a:r>
              <a:rPr lang="en-US">
                <a:solidFill>
                  <a:schemeClr val="bg1"/>
                </a:solidFill>
                <a:latin typeface="Times New Roman" pitchFamily="18" charset="0"/>
              </a:rPr>
              <a:t>Hard palate</a:t>
            </a:r>
          </a:p>
        </p:txBody>
      </p:sp>
      <p:sp>
        <p:nvSpPr>
          <p:cNvPr id="36" name="Text Box 39"/>
          <p:cNvSpPr txBox="1">
            <a:spLocks noChangeArrowheads="1"/>
          </p:cNvSpPr>
          <p:nvPr/>
        </p:nvSpPr>
        <p:spPr bwMode="auto">
          <a:xfrm>
            <a:off x="4487862" y="4860925"/>
            <a:ext cx="762000" cy="650875"/>
          </a:xfrm>
          <a:prstGeom prst="rect">
            <a:avLst/>
          </a:prstGeom>
          <a:solidFill>
            <a:schemeClr val="accent2"/>
          </a:solidFill>
          <a:ln w="9525">
            <a:solidFill>
              <a:schemeClr val="tx1"/>
            </a:solidFill>
            <a:miter lim="800000"/>
            <a:headEnd/>
            <a:tailEnd/>
          </a:ln>
        </p:spPr>
        <p:txBody>
          <a:bodyPr>
            <a:spAutoFit/>
          </a:bodyPr>
          <a:lstStyle/>
          <a:p>
            <a:pPr>
              <a:spcBef>
                <a:spcPct val="50000"/>
              </a:spcBef>
            </a:pPr>
            <a:r>
              <a:rPr lang="en-US">
                <a:solidFill>
                  <a:schemeClr val="bg1"/>
                </a:solidFill>
                <a:latin typeface="Times New Roman" pitchFamily="18" charset="0"/>
              </a:rPr>
              <a:t>Alveo ridge</a:t>
            </a:r>
          </a:p>
        </p:txBody>
      </p:sp>
      <p:sp>
        <p:nvSpPr>
          <p:cNvPr id="37" name="Text Box 40"/>
          <p:cNvSpPr txBox="1">
            <a:spLocks noChangeArrowheads="1"/>
          </p:cNvSpPr>
          <p:nvPr/>
        </p:nvSpPr>
        <p:spPr bwMode="auto">
          <a:xfrm>
            <a:off x="6316662" y="4860925"/>
            <a:ext cx="762000" cy="650875"/>
          </a:xfrm>
          <a:prstGeom prst="rect">
            <a:avLst/>
          </a:prstGeom>
          <a:solidFill>
            <a:schemeClr val="accent2"/>
          </a:solidFill>
          <a:ln w="9525">
            <a:solidFill>
              <a:schemeClr val="hlink"/>
            </a:solidFill>
            <a:miter lim="800000"/>
            <a:headEnd/>
            <a:tailEnd/>
          </a:ln>
        </p:spPr>
        <p:txBody>
          <a:bodyPr>
            <a:spAutoFit/>
          </a:bodyPr>
          <a:lstStyle/>
          <a:p>
            <a:pPr>
              <a:spcBef>
                <a:spcPct val="50000"/>
              </a:spcBef>
            </a:pPr>
            <a:r>
              <a:rPr lang="en-US">
                <a:solidFill>
                  <a:schemeClr val="bg1"/>
                </a:solidFill>
                <a:latin typeface="Times New Roman" pitchFamily="18" charset="0"/>
              </a:rPr>
              <a:t>Soft palate</a:t>
            </a:r>
          </a:p>
        </p:txBody>
      </p:sp>
      <p:sp>
        <p:nvSpPr>
          <p:cNvPr id="38" name="Text Box 41"/>
          <p:cNvSpPr txBox="1">
            <a:spLocks noChangeArrowheads="1"/>
          </p:cNvSpPr>
          <p:nvPr/>
        </p:nvSpPr>
        <p:spPr bwMode="auto">
          <a:xfrm>
            <a:off x="5881687" y="5821363"/>
            <a:ext cx="739775" cy="376237"/>
          </a:xfrm>
          <a:prstGeom prst="rect">
            <a:avLst/>
          </a:prstGeom>
          <a:solidFill>
            <a:srgbClr val="3366FF"/>
          </a:solidFill>
          <a:ln w="9525">
            <a:solidFill>
              <a:schemeClr val="hlink"/>
            </a:solidFill>
            <a:miter lim="800000"/>
            <a:headEnd/>
            <a:tailEnd/>
          </a:ln>
        </p:spPr>
        <p:txBody>
          <a:bodyPr>
            <a:spAutoFit/>
          </a:bodyPr>
          <a:lstStyle/>
          <a:p>
            <a:pPr>
              <a:spcBef>
                <a:spcPct val="50000"/>
              </a:spcBef>
            </a:pPr>
            <a:r>
              <a:rPr lang="en-US">
                <a:solidFill>
                  <a:schemeClr val="bg1"/>
                </a:solidFill>
                <a:latin typeface="Times New Roman" pitchFamily="18" charset="0"/>
              </a:rPr>
              <a:t>Blade</a:t>
            </a:r>
          </a:p>
        </p:txBody>
      </p:sp>
      <p:sp>
        <p:nvSpPr>
          <p:cNvPr id="39" name="Text Box 42"/>
          <p:cNvSpPr txBox="1">
            <a:spLocks noChangeArrowheads="1"/>
          </p:cNvSpPr>
          <p:nvPr/>
        </p:nvSpPr>
        <p:spPr bwMode="auto">
          <a:xfrm>
            <a:off x="6719887" y="5821363"/>
            <a:ext cx="739775" cy="376237"/>
          </a:xfrm>
          <a:prstGeom prst="rect">
            <a:avLst/>
          </a:prstGeom>
          <a:solidFill>
            <a:srgbClr val="3366FF"/>
          </a:solidFill>
          <a:ln w="9525">
            <a:solidFill>
              <a:schemeClr val="hlink"/>
            </a:solidFill>
            <a:miter lim="800000"/>
            <a:headEnd/>
            <a:tailEnd/>
          </a:ln>
        </p:spPr>
        <p:txBody>
          <a:bodyPr>
            <a:spAutoFit/>
          </a:bodyPr>
          <a:lstStyle/>
          <a:p>
            <a:pPr>
              <a:spcBef>
                <a:spcPct val="50000"/>
              </a:spcBef>
            </a:pPr>
            <a:r>
              <a:rPr lang="en-US">
                <a:solidFill>
                  <a:schemeClr val="bg1"/>
                </a:solidFill>
                <a:latin typeface="Times New Roman" pitchFamily="18" charset="0"/>
              </a:rPr>
              <a:t>Front</a:t>
            </a:r>
          </a:p>
        </p:txBody>
      </p:sp>
      <p:sp>
        <p:nvSpPr>
          <p:cNvPr id="40" name="Text Box 43"/>
          <p:cNvSpPr txBox="1">
            <a:spLocks noChangeArrowheads="1"/>
          </p:cNvSpPr>
          <p:nvPr/>
        </p:nvSpPr>
        <p:spPr bwMode="auto">
          <a:xfrm>
            <a:off x="7535862" y="5821363"/>
            <a:ext cx="685800" cy="376237"/>
          </a:xfrm>
          <a:prstGeom prst="rect">
            <a:avLst/>
          </a:prstGeom>
          <a:solidFill>
            <a:srgbClr val="3366FF"/>
          </a:solidFill>
          <a:ln w="9525">
            <a:solidFill>
              <a:schemeClr val="hlink"/>
            </a:solidFill>
            <a:miter lim="800000"/>
            <a:headEnd/>
            <a:tailEnd/>
          </a:ln>
        </p:spPr>
        <p:txBody>
          <a:bodyPr>
            <a:spAutoFit/>
          </a:bodyPr>
          <a:lstStyle/>
          <a:p>
            <a:pPr>
              <a:spcBef>
                <a:spcPct val="50000"/>
              </a:spcBef>
            </a:pPr>
            <a:r>
              <a:rPr lang="en-US">
                <a:solidFill>
                  <a:schemeClr val="bg1"/>
                </a:solidFill>
                <a:latin typeface="Times New Roman" pitchFamily="18" charset="0"/>
              </a:rPr>
              <a:t>Back</a:t>
            </a:r>
          </a:p>
        </p:txBody>
      </p:sp>
      <p:sp>
        <p:nvSpPr>
          <p:cNvPr id="41" name="Text Box 44"/>
          <p:cNvSpPr txBox="1">
            <a:spLocks noChangeArrowheads="1"/>
          </p:cNvSpPr>
          <p:nvPr/>
        </p:nvSpPr>
        <p:spPr bwMode="auto">
          <a:xfrm>
            <a:off x="8297862" y="5821363"/>
            <a:ext cx="685800" cy="376237"/>
          </a:xfrm>
          <a:prstGeom prst="rect">
            <a:avLst/>
          </a:prstGeom>
          <a:solidFill>
            <a:srgbClr val="3366FF"/>
          </a:solidFill>
          <a:ln w="9525">
            <a:solidFill>
              <a:schemeClr val="hlink"/>
            </a:solidFill>
            <a:miter lim="800000"/>
            <a:headEnd/>
            <a:tailEnd/>
          </a:ln>
        </p:spPr>
        <p:txBody>
          <a:bodyPr>
            <a:spAutoFit/>
          </a:bodyPr>
          <a:lstStyle/>
          <a:p>
            <a:pPr>
              <a:spcBef>
                <a:spcPct val="50000"/>
              </a:spcBef>
            </a:pPr>
            <a:r>
              <a:rPr lang="en-US">
                <a:solidFill>
                  <a:schemeClr val="bg1"/>
                </a:solidFill>
                <a:latin typeface="Times New Roman" pitchFamily="18" charset="0"/>
              </a:rPr>
              <a:t>Rims</a:t>
            </a:r>
          </a:p>
        </p:txBody>
      </p:sp>
      <p:sp>
        <p:nvSpPr>
          <p:cNvPr id="42" name="Line 45"/>
          <p:cNvSpPr>
            <a:spLocks noChangeShapeType="1"/>
          </p:cNvSpPr>
          <p:nvPr/>
        </p:nvSpPr>
        <p:spPr bwMode="auto">
          <a:xfrm>
            <a:off x="3878262" y="4445000"/>
            <a:ext cx="0" cy="304800"/>
          </a:xfrm>
          <a:prstGeom prst="line">
            <a:avLst/>
          </a:prstGeom>
          <a:noFill/>
          <a:ln w="9525">
            <a:solidFill>
              <a:schemeClr val="tx1"/>
            </a:solidFill>
            <a:miter lim="800000"/>
            <a:headEnd/>
            <a:tailEnd/>
          </a:ln>
        </p:spPr>
        <p:txBody>
          <a:bodyPr wrap="none"/>
          <a:lstStyle/>
          <a:p>
            <a:endParaRPr lang="fr-FR"/>
          </a:p>
        </p:txBody>
      </p:sp>
      <p:sp>
        <p:nvSpPr>
          <p:cNvPr id="43" name="Line 47"/>
          <p:cNvSpPr>
            <a:spLocks noChangeShapeType="1"/>
          </p:cNvSpPr>
          <p:nvPr/>
        </p:nvSpPr>
        <p:spPr bwMode="auto">
          <a:xfrm>
            <a:off x="7078662" y="4445000"/>
            <a:ext cx="609600" cy="457200"/>
          </a:xfrm>
          <a:prstGeom prst="line">
            <a:avLst/>
          </a:prstGeom>
          <a:noFill/>
          <a:ln w="9525">
            <a:solidFill>
              <a:schemeClr val="tx1"/>
            </a:solidFill>
            <a:miter lim="800000"/>
            <a:headEnd/>
            <a:tailEnd/>
          </a:ln>
        </p:spPr>
        <p:txBody>
          <a:bodyPr wrap="none"/>
          <a:lstStyle/>
          <a:p>
            <a:endParaRPr lang="fr-FR"/>
          </a:p>
        </p:txBody>
      </p:sp>
      <p:sp>
        <p:nvSpPr>
          <p:cNvPr id="44" name="Line 49"/>
          <p:cNvSpPr>
            <a:spLocks noChangeShapeType="1"/>
          </p:cNvSpPr>
          <p:nvPr/>
        </p:nvSpPr>
        <p:spPr bwMode="auto">
          <a:xfrm flipH="1">
            <a:off x="4868862" y="4445000"/>
            <a:ext cx="2209800" cy="381000"/>
          </a:xfrm>
          <a:prstGeom prst="line">
            <a:avLst/>
          </a:prstGeom>
          <a:noFill/>
          <a:ln w="9525">
            <a:solidFill>
              <a:schemeClr val="tx1"/>
            </a:solidFill>
            <a:miter lim="800000"/>
            <a:headEnd/>
            <a:tailEnd/>
          </a:ln>
        </p:spPr>
        <p:txBody>
          <a:bodyPr wrap="none"/>
          <a:lstStyle/>
          <a:p>
            <a:endParaRPr lang="fr-FR"/>
          </a:p>
        </p:txBody>
      </p:sp>
      <p:sp>
        <p:nvSpPr>
          <p:cNvPr id="45" name="Line 50"/>
          <p:cNvSpPr>
            <a:spLocks noChangeShapeType="1"/>
          </p:cNvSpPr>
          <p:nvPr/>
        </p:nvSpPr>
        <p:spPr bwMode="auto">
          <a:xfrm flipH="1">
            <a:off x="6697662" y="4445000"/>
            <a:ext cx="381000" cy="381000"/>
          </a:xfrm>
          <a:prstGeom prst="line">
            <a:avLst/>
          </a:prstGeom>
          <a:noFill/>
          <a:ln w="9525">
            <a:solidFill>
              <a:schemeClr val="tx1"/>
            </a:solidFill>
            <a:miter lim="800000"/>
            <a:headEnd/>
            <a:tailEnd/>
          </a:ln>
        </p:spPr>
        <p:txBody>
          <a:bodyPr wrap="none"/>
          <a:lstStyle/>
          <a:p>
            <a:endParaRPr lang="fr-FR"/>
          </a:p>
        </p:txBody>
      </p:sp>
      <p:sp>
        <p:nvSpPr>
          <p:cNvPr id="46" name="Line 51"/>
          <p:cNvSpPr>
            <a:spLocks noChangeShapeType="1"/>
          </p:cNvSpPr>
          <p:nvPr/>
        </p:nvSpPr>
        <p:spPr bwMode="auto">
          <a:xfrm flipH="1">
            <a:off x="5783262" y="4445000"/>
            <a:ext cx="1219200" cy="381000"/>
          </a:xfrm>
          <a:prstGeom prst="line">
            <a:avLst/>
          </a:prstGeom>
          <a:noFill/>
          <a:ln w="9525">
            <a:solidFill>
              <a:schemeClr val="tx1"/>
            </a:solidFill>
            <a:miter lim="800000"/>
            <a:headEnd/>
            <a:tailEnd/>
          </a:ln>
        </p:spPr>
        <p:txBody>
          <a:bodyPr wrap="none"/>
          <a:lstStyle/>
          <a:p>
            <a:endParaRPr lang="fr-FR"/>
          </a:p>
        </p:txBody>
      </p:sp>
      <p:sp>
        <p:nvSpPr>
          <p:cNvPr id="47" name="Line 52"/>
          <p:cNvSpPr>
            <a:spLocks noChangeShapeType="1"/>
          </p:cNvSpPr>
          <p:nvPr/>
        </p:nvSpPr>
        <p:spPr bwMode="auto">
          <a:xfrm flipV="1">
            <a:off x="5554662" y="5283200"/>
            <a:ext cx="3124200" cy="533400"/>
          </a:xfrm>
          <a:prstGeom prst="line">
            <a:avLst/>
          </a:prstGeom>
          <a:noFill/>
          <a:ln w="9525">
            <a:solidFill>
              <a:srgbClr val="0000FF"/>
            </a:solidFill>
            <a:miter lim="800000"/>
            <a:headEnd/>
            <a:tailEnd/>
          </a:ln>
        </p:spPr>
        <p:txBody>
          <a:bodyPr wrap="none"/>
          <a:lstStyle/>
          <a:p>
            <a:endParaRPr lang="fr-FR"/>
          </a:p>
        </p:txBody>
      </p:sp>
      <p:sp>
        <p:nvSpPr>
          <p:cNvPr id="48" name="Line 53"/>
          <p:cNvSpPr>
            <a:spLocks noChangeShapeType="1"/>
          </p:cNvSpPr>
          <p:nvPr/>
        </p:nvSpPr>
        <p:spPr bwMode="auto">
          <a:xfrm flipV="1">
            <a:off x="6469062" y="5283200"/>
            <a:ext cx="2209800" cy="533400"/>
          </a:xfrm>
          <a:prstGeom prst="line">
            <a:avLst/>
          </a:prstGeom>
          <a:noFill/>
          <a:ln w="9525">
            <a:solidFill>
              <a:srgbClr val="0000FF"/>
            </a:solidFill>
            <a:miter lim="800000"/>
            <a:headEnd/>
            <a:tailEnd/>
          </a:ln>
        </p:spPr>
        <p:txBody>
          <a:bodyPr wrap="none"/>
          <a:lstStyle/>
          <a:p>
            <a:endParaRPr lang="fr-FR"/>
          </a:p>
        </p:txBody>
      </p:sp>
      <p:sp>
        <p:nvSpPr>
          <p:cNvPr id="49" name="Line 54"/>
          <p:cNvSpPr>
            <a:spLocks noChangeShapeType="1"/>
          </p:cNvSpPr>
          <p:nvPr/>
        </p:nvSpPr>
        <p:spPr bwMode="auto">
          <a:xfrm flipV="1">
            <a:off x="7307262" y="5283200"/>
            <a:ext cx="1371600" cy="533400"/>
          </a:xfrm>
          <a:prstGeom prst="line">
            <a:avLst/>
          </a:prstGeom>
          <a:noFill/>
          <a:ln w="9525">
            <a:solidFill>
              <a:srgbClr val="0000FF"/>
            </a:solidFill>
            <a:miter lim="800000"/>
            <a:headEnd/>
            <a:tailEnd/>
          </a:ln>
        </p:spPr>
        <p:txBody>
          <a:bodyPr wrap="none"/>
          <a:lstStyle/>
          <a:p>
            <a:endParaRPr lang="fr-FR"/>
          </a:p>
        </p:txBody>
      </p:sp>
      <p:sp>
        <p:nvSpPr>
          <p:cNvPr id="50" name="Line 55"/>
          <p:cNvSpPr>
            <a:spLocks noChangeShapeType="1"/>
          </p:cNvSpPr>
          <p:nvPr/>
        </p:nvSpPr>
        <p:spPr bwMode="auto">
          <a:xfrm flipV="1">
            <a:off x="8069262" y="5283200"/>
            <a:ext cx="609600" cy="533400"/>
          </a:xfrm>
          <a:prstGeom prst="line">
            <a:avLst/>
          </a:prstGeom>
          <a:noFill/>
          <a:ln w="9525">
            <a:solidFill>
              <a:srgbClr val="0000FF"/>
            </a:solidFill>
            <a:miter lim="800000"/>
            <a:headEnd/>
            <a:tailEnd/>
          </a:ln>
        </p:spPr>
        <p:txBody>
          <a:bodyPr wrap="none"/>
          <a:lstStyle/>
          <a:p>
            <a:endParaRPr lang="fr-FR"/>
          </a:p>
        </p:txBody>
      </p:sp>
      <p:sp>
        <p:nvSpPr>
          <p:cNvPr id="51" name="Line 56"/>
          <p:cNvSpPr>
            <a:spLocks noChangeShapeType="1"/>
          </p:cNvSpPr>
          <p:nvPr/>
        </p:nvSpPr>
        <p:spPr bwMode="auto">
          <a:xfrm>
            <a:off x="8678862" y="5283200"/>
            <a:ext cx="152400" cy="533400"/>
          </a:xfrm>
          <a:prstGeom prst="line">
            <a:avLst/>
          </a:prstGeom>
          <a:noFill/>
          <a:ln w="9525">
            <a:solidFill>
              <a:srgbClr val="0000FF"/>
            </a:solidFill>
            <a:miter lim="800000"/>
            <a:headEnd/>
            <a:tailEnd/>
          </a:ln>
        </p:spPr>
        <p:txBody>
          <a:bodyPr wrap="none"/>
          <a:lstStyle/>
          <a:p>
            <a:endParaRPr lang="fr-FR"/>
          </a:p>
        </p:txBody>
      </p:sp>
      <p:sp>
        <p:nvSpPr>
          <p:cNvPr id="52" name="Line 57"/>
          <p:cNvSpPr>
            <a:spLocks noChangeShapeType="1"/>
          </p:cNvSpPr>
          <p:nvPr/>
        </p:nvSpPr>
        <p:spPr bwMode="auto">
          <a:xfrm>
            <a:off x="8678862" y="3835400"/>
            <a:ext cx="0" cy="1447800"/>
          </a:xfrm>
          <a:prstGeom prst="line">
            <a:avLst/>
          </a:prstGeom>
          <a:noFill/>
          <a:ln w="9525">
            <a:solidFill>
              <a:srgbClr val="0000FF"/>
            </a:solidFill>
            <a:miter lim="800000"/>
            <a:headEnd/>
            <a:tailEnd/>
          </a:ln>
        </p:spPr>
        <p:txBody>
          <a:bodyPr wrap="none"/>
          <a:lstStyle/>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descr="C:\Users\LENOVO\Desktop\general vocal-tract.gif"/>
          <p:cNvPicPr/>
          <p:nvPr/>
        </p:nvPicPr>
        <p:blipFill>
          <a:blip r:embed="rId2"/>
          <a:srcRect/>
          <a:stretch>
            <a:fillRect/>
          </a:stretch>
        </p:blipFill>
        <p:spPr bwMode="auto">
          <a:xfrm>
            <a:off x="571473" y="428604"/>
            <a:ext cx="8215369" cy="6143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gPreview" descr="vocal_apparatus"/>
          <p:cNvPicPr>
            <a:picLocks noGrp="1" noChangeAspect="1" noChangeArrowheads="1"/>
          </p:cNvPicPr>
          <p:nvPr>
            <p:ph idx="1"/>
          </p:nvPr>
        </p:nvPicPr>
        <p:blipFill>
          <a:blip r:embed="rId3" cstate="print"/>
          <a:srcRect/>
          <a:stretch>
            <a:fillRect/>
          </a:stretch>
        </p:blipFill>
        <p:spPr>
          <a:xfrm>
            <a:off x="1259632" y="1268760"/>
            <a:ext cx="6264696" cy="4747071"/>
          </a:xfr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VOCAL TRACT</a:t>
            </a:r>
            <a:endParaRPr lang="fr-FR" sz="4000" b="1" dirty="0"/>
          </a:p>
        </p:txBody>
      </p:sp>
      <p:sp>
        <p:nvSpPr>
          <p:cNvPr id="3" name="Espace réservé du contenu 2"/>
          <p:cNvSpPr>
            <a:spLocks noGrp="1"/>
          </p:cNvSpPr>
          <p:nvPr>
            <p:ph idx="1"/>
          </p:nvPr>
        </p:nvSpPr>
        <p:spPr/>
        <p:txBody>
          <a:bodyPr>
            <a:normAutofit/>
          </a:bodyPr>
          <a:lstStyle/>
          <a:p>
            <a:r>
              <a:rPr lang="en-US" altLang="zh-CN" dirty="0" smtClean="0">
                <a:solidFill>
                  <a:schemeClr val="tx2"/>
                </a:solidFill>
              </a:rPr>
              <a:t>Larynx</a:t>
            </a:r>
          </a:p>
          <a:p>
            <a:r>
              <a:rPr lang="en-US" altLang="zh-CN" dirty="0" smtClean="0">
                <a:solidFill>
                  <a:schemeClr val="tx2"/>
                </a:solidFill>
              </a:rPr>
              <a:t>Pharynx</a:t>
            </a:r>
          </a:p>
          <a:p>
            <a:r>
              <a:rPr lang="en-US" altLang="zh-CN" dirty="0" smtClean="0">
                <a:solidFill>
                  <a:schemeClr val="tx2"/>
                </a:solidFill>
              </a:rPr>
              <a:t>Nasal cavity</a:t>
            </a:r>
          </a:p>
          <a:p>
            <a:r>
              <a:rPr lang="en-US" altLang="zh-CN" dirty="0" smtClean="0">
                <a:solidFill>
                  <a:schemeClr val="tx2"/>
                </a:solidFill>
              </a:rPr>
              <a:t>Oral cavity</a:t>
            </a:r>
          </a:p>
          <a:p>
            <a:r>
              <a:rPr lang="en-US" altLang="zh-CN" dirty="0" smtClean="0">
                <a:solidFill>
                  <a:schemeClr val="tx2"/>
                </a:solidFill>
              </a:rPr>
              <a:t>Tongue</a:t>
            </a:r>
          </a:p>
          <a:p>
            <a:r>
              <a:rPr lang="en-US" altLang="zh-CN" dirty="0" smtClean="0">
                <a:solidFill>
                  <a:schemeClr val="tx2"/>
                </a:solidFill>
              </a:rPr>
              <a:t>Lips</a:t>
            </a:r>
          </a:p>
          <a:p>
            <a:r>
              <a:rPr lang="en-US" altLang="zh-CN" dirty="0" smtClean="0">
                <a:solidFill>
                  <a:schemeClr val="tx2"/>
                </a:solidFill>
              </a:rPr>
              <a:t>Palate (the roof of the mouth)</a:t>
            </a:r>
          </a:p>
          <a:p>
            <a:r>
              <a:rPr lang="en-US" altLang="zh-CN" dirty="0" smtClean="0">
                <a:solidFill>
                  <a:schemeClr val="tx2"/>
                </a:solidFill>
              </a:rPr>
              <a:t>Teeth</a:t>
            </a:r>
          </a:p>
          <a:p>
            <a:r>
              <a:rPr lang="en-US" altLang="zh-CN" dirty="0" smtClean="0">
                <a:solidFill>
                  <a:schemeClr val="tx2"/>
                </a:solidFill>
              </a:rPr>
              <a:t>Mandible (lower jaw)</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outerShdw blurRad="38100" dist="38100" dir="2700000" algn="tl">
                    <a:srgbClr val="000000">
                      <a:alpha val="43137"/>
                    </a:srgbClr>
                  </a:outerShdw>
                </a:effectLst>
              </a:rPr>
              <a:t>Vocal Tract </a:t>
            </a:r>
            <a:endParaRPr lang="fr-FR" b="1" dirty="0">
              <a:effectLst>
                <a:outerShdw blurRad="38100" dist="38100" dir="2700000" algn="tl">
                  <a:srgbClr val="000000">
                    <a:alpha val="43137"/>
                  </a:srgbClr>
                </a:outerShdw>
              </a:effectLst>
            </a:endParaRPr>
          </a:p>
        </p:txBody>
      </p:sp>
      <p:pic>
        <p:nvPicPr>
          <p:cNvPr id="4" name="Espace réservé du contenu 3" descr="C:\Users\LENOVO\Desktop\Respiratory-system-involved-in-speech-production-Adopted-from-43.png"/>
          <p:cNvPicPr>
            <a:picLocks noGrp="1"/>
          </p:cNvPicPr>
          <p:nvPr>
            <p:ph idx="1"/>
          </p:nvPr>
        </p:nvPicPr>
        <p:blipFill>
          <a:blip r:embed="rId2"/>
          <a:srcRect/>
          <a:stretch>
            <a:fillRect/>
          </a:stretch>
        </p:blipFill>
        <p:spPr bwMode="auto">
          <a:xfrm>
            <a:off x="285720" y="1071546"/>
            <a:ext cx="8358246" cy="5786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cap="all" dirty="0" smtClean="0"/>
              <a:t>the organs of speech</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lvl="0"/>
            <a:r>
              <a:rPr lang="en-GB" b="1" dirty="0" smtClean="0"/>
              <a:t>The Lungs: </a:t>
            </a:r>
            <a:r>
              <a:rPr lang="en-GB" dirty="0" smtClean="0"/>
              <a:t>outgoing breath from the lungs produce sounds of language (</a:t>
            </a:r>
            <a:r>
              <a:rPr lang="en-GB" dirty="0" err="1" smtClean="0"/>
              <a:t>Egressive</a:t>
            </a:r>
            <a:r>
              <a:rPr lang="en-GB" dirty="0" smtClean="0"/>
              <a:t>). the air stream emerges from the lungs As a result of the muscle movements, passes through the trachea, larynx, pharynx, nose, or mouth.</a:t>
            </a:r>
            <a:endParaRPr lang="fr-FR" dirty="0" smtClean="0"/>
          </a:p>
          <a:p>
            <a:pPr lvl="0"/>
            <a:r>
              <a:rPr lang="en-GB" b="1" dirty="0" smtClean="0"/>
              <a:t> Source of Energy: </a:t>
            </a:r>
            <a:r>
              <a:rPr lang="en-GB" dirty="0" smtClean="0"/>
              <a:t>The air stream expelled from the lungs is necessary for any vocal activity and for the production of most English sounds. </a:t>
            </a:r>
            <a:endParaRPr lang="fr-F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Larynx (the voice box) </a:t>
            </a:r>
            <a:endParaRPr lang="fr-FR" dirty="0"/>
          </a:p>
        </p:txBody>
      </p:sp>
      <p:sp>
        <p:nvSpPr>
          <p:cNvPr id="3" name="Espace réservé du contenu 2"/>
          <p:cNvSpPr>
            <a:spLocks noGrp="1"/>
          </p:cNvSpPr>
          <p:nvPr>
            <p:ph idx="1"/>
          </p:nvPr>
        </p:nvSpPr>
        <p:spPr/>
        <p:txBody>
          <a:bodyPr/>
          <a:lstStyle/>
          <a:p>
            <a:pPr lvl="0"/>
            <a:r>
              <a:rPr lang="en-GB" dirty="0" smtClean="0"/>
              <a:t>Two cartilages attached to the top of the trachea.</a:t>
            </a:r>
            <a:endParaRPr lang="fr-FR" dirty="0" smtClean="0"/>
          </a:p>
          <a:p>
            <a:pPr lvl="0"/>
            <a:r>
              <a:rPr lang="en-GB" dirty="0" smtClean="0"/>
              <a:t>involved in breathing, sound production, and protecting the </a:t>
            </a:r>
            <a:r>
              <a:rPr lang="en-US" u="sng" dirty="0" smtClean="0">
                <a:hlinkClick r:id="rId2"/>
              </a:rPr>
              <a:t>trachea</a:t>
            </a:r>
            <a:r>
              <a:rPr lang="en-GB" dirty="0" smtClean="0"/>
              <a:t> against food aspiration (</a:t>
            </a:r>
            <a:r>
              <a:rPr lang="en-GB" b="1" dirty="0" smtClean="0"/>
              <a:t>Epiglottis</a:t>
            </a:r>
            <a:r>
              <a:rPr lang="en-GB" dirty="0" smtClean="0"/>
              <a:t>). </a:t>
            </a:r>
            <a:endParaRPr lang="fr-FR" dirty="0" smtClean="0"/>
          </a:p>
          <a:p>
            <a:pPr lvl="0"/>
            <a:r>
              <a:rPr lang="en-GB" dirty="0" smtClean="0"/>
              <a:t>The front of larynx has Adam’s Apple, which is a box containing </a:t>
            </a:r>
            <a:r>
              <a:rPr lang="en-GB" b="1" dirty="0" smtClean="0"/>
              <a:t>vocal folds.</a:t>
            </a:r>
            <a:endParaRPr lang="fr-FR" dirty="0" smtClean="0"/>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TotalTime>
  <Words>866</Words>
  <Application>Microsoft Office PowerPoint</Application>
  <PresentationFormat>Affichage à l'écran (4:3)</PresentationFormat>
  <Paragraphs>129</Paragraphs>
  <Slides>35</Slides>
  <Notes>20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Débit</vt:lpstr>
      <vt:lpstr>ORGANS OF SPEECH </vt:lpstr>
      <vt:lpstr> speech mechanism  (Articulatory phonetics / Physiological phonetics)  </vt:lpstr>
      <vt:lpstr> Articulatory System  </vt:lpstr>
      <vt:lpstr>Présentation PowerPoint</vt:lpstr>
      <vt:lpstr>Présentation PowerPoint</vt:lpstr>
      <vt:lpstr>VOCAL TRACT</vt:lpstr>
      <vt:lpstr>Vocal Tract </vt:lpstr>
      <vt:lpstr>the organs of speech </vt:lpstr>
      <vt:lpstr>Larynx (the voice box) </vt:lpstr>
      <vt:lpstr>VOCAL FOLDS</vt:lpstr>
      <vt:lpstr>Glottis </vt:lpstr>
      <vt:lpstr>Présentation PowerPoint</vt:lpstr>
      <vt:lpstr>Présentation PowerPoint</vt:lpstr>
      <vt:lpstr>PHARYNX</vt:lpstr>
      <vt:lpstr>ARTICULATORS</vt:lpstr>
      <vt:lpstr>Présentation PowerPoint</vt:lpstr>
      <vt:lpstr>Présentation PowerPoint</vt:lpstr>
      <vt:lpstr>ORAL CAVITY</vt:lpstr>
      <vt:lpstr>HARD PALATE</vt:lpstr>
      <vt:lpstr>SOFT PALATE/ VELUM</vt:lpstr>
      <vt:lpstr>ORAL and  NASAL SOUNDS</vt:lpstr>
      <vt:lpstr>ALVEOLAR RIDGE /teeth ridge</vt:lpstr>
      <vt:lpstr>TEETH</vt:lpstr>
      <vt:lpstr>LIPS</vt:lpstr>
      <vt:lpstr>Velum /Soft Palate</vt:lpstr>
      <vt:lpstr>The Tongue: </vt:lpstr>
      <vt:lpstr>TONGUE</vt:lpstr>
      <vt:lpstr>BACK  of the TONGUE</vt:lpstr>
      <vt:lpstr>BLADE of the TONGUE</vt:lpstr>
      <vt:lpstr>TIP of the TONGUE </vt:lpstr>
      <vt:lpstr>Lips </vt:lpstr>
      <vt:lpstr>LOWER JAW /mandible</vt:lpstr>
      <vt:lpstr>NASAL CAVITY</vt:lpstr>
      <vt:lpstr>                                                                                                Criteria  for the Description of Speech Sounds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Organs of speech  </dc:title>
  <dc:creator>LENOVO</dc:creator>
  <cp:lastModifiedBy>dell</cp:lastModifiedBy>
  <cp:revision>11</cp:revision>
  <dcterms:created xsi:type="dcterms:W3CDTF">2018-10-28T07:17:51Z</dcterms:created>
  <dcterms:modified xsi:type="dcterms:W3CDTF">2021-02-09T09:03:14Z</dcterms:modified>
</cp:coreProperties>
</file>