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CE2D349-90C5-42A0-A169-473C3CFD084A}" type="datetimeFigureOut">
              <a:rPr lang="fr-FR" smtClean="0"/>
              <a:t>18/07/2023</a:t>
            </a:fld>
            <a:endParaRPr lang="fr-FR"/>
          </a:p>
        </p:txBody>
      </p:sp>
      <p:sp>
        <p:nvSpPr>
          <p:cNvPr id="5" name="Footer Placeholder 4"/>
          <p:cNvSpPr>
            <a:spLocks noGrp="1"/>
          </p:cNvSpPr>
          <p:nvPr>
            <p:ph type="ftr" sz="quarter" idx="11"/>
          </p:nvPr>
        </p:nvSpPr>
        <p:spPr>
          <a:xfrm>
            <a:off x="2416500" y="329307"/>
            <a:ext cx="4973915" cy="309201"/>
          </a:xfrm>
        </p:spPr>
        <p:txBody>
          <a:bodyPr/>
          <a:lstStyle/>
          <a:p>
            <a:endParaRPr lang="fr-FR"/>
          </a:p>
        </p:txBody>
      </p:sp>
      <p:sp>
        <p:nvSpPr>
          <p:cNvPr id="6" name="Slide Number Placeholder 5"/>
          <p:cNvSpPr>
            <a:spLocks noGrp="1"/>
          </p:cNvSpPr>
          <p:nvPr>
            <p:ph type="sldNum" sz="quarter" idx="12"/>
          </p:nvPr>
        </p:nvSpPr>
        <p:spPr>
          <a:xfrm>
            <a:off x="1437664" y="798973"/>
            <a:ext cx="811019" cy="503578"/>
          </a:xfrm>
        </p:spPr>
        <p:txBody>
          <a:bodyPr/>
          <a:lstStyle/>
          <a:p>
            <a:fld id="{3FE0704D-836A-47B8-BEEB-0B9A2F678A10}" type="slidenum">
              <a:rPr lang="fr-FR" smtClean="0"/>
              <a:t>‹N°›</a:t>
            </a:fld>
            <a:endParaRPr lang="fr-F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39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E2D349-90C5-42A0-A169-473C3CFD084A}" type="datetimeFigureOut">
              <a:rPr lang="fr-FR" smtClean="0"/>
              <a:t>18/07/2023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E0704D-836A-47B8-BEEB-0B9A2F678A10}" type="slidenum">
              <a:rPr lang="fr-FR" smtClean="0"/>
              <a:t>‹N°›</a:t>
            </a:fld>
            <a:endParaRPr lang="fr-F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013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E2D349-90C5-42A0-A169-473C3CFD084A}" type="datetimeFigureOut">
              <a:rPr lang="fr-FR" smtClean="0"/>
              <a:t>18/07/2023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E0704D-836A-47B8-BEEB-0B9A2F678A10}" type="slidenum">
              <a:rPr lang="fr-FR" smtClean="0"/>
              <a:t>‹N°›</a:t>
            </a:fld>
            <a:endParaRPr lang="fr-F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689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E2D349-90C5-42A0-A169-473C3CFD084A}" type="datetimeFigureOut">
              <a:rPr lang="fr-FR" smtClean="0"/>
              <a:t>18/07/2023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E0704D-836A-47B8-BEEB-0B9A2F678A10}" type="slidenum">
              <a:rPr lang="fr-FR" smtClean="0"/>
              <a:t>‹N°›</a:t>
            </a:fld>
            <a:endParaRPr lang="fr-F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23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CE2D349-90C5-42A0-A169-473C3CFD084A}" type="datetimeFigureOut">
              <a:rPr lang="fr-FR" smtClean="0"/>
              <a:t>18/07/2023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E0704D-836A-47B8-BEEB-0B9A2F678A10}" type="slidenum">
              <a:rPr lang="fr-FR" smtClean="0"/>
              <a:t>‹N°›</a:t>
            </a:fld>
            <a:endParaRPr lang="fr-F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302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CE2D349-90C5-42A0-A169-473C3CFD084A}" type="datetimeFigureOut">
              <a:rPr lang="fr-FR" smtClean="0"/>
              <a:t>18/07/2023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E0704D-836A-47B8-BEEB-0B9A2F678A10}" type="slidenum">
              <a:rPr lang="fr-FR" smtClean="0"/>
              <a:t>‹N°›</a:t>
            </a:fld>
            <a:endParaRPr lang="fr-F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501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CE2D349-90C5-42A0-A169-473C3CFD084A}" type="datetimeFigureOut">
              <a:rPr lang="fr-FR" smtClean="0"/>
              <a:t>18/07/2023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FE0704D-836A-47B8-BEEB-0B9A2F678A10}" type="slidenum">
              <a:rPr lang="fr-FR" smtClean="0"/>
              <a:t>‹N°›</a:t>
            </a:fld>
            <a:endParaRPr lang="fr-F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388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CE2D349-90C5-42A0-A169-473C3CFD084A}" type="datetimeFigureOut">
              <a:rPr lang="fr-FR" smtClean="0"/>
              <a:t>18/07/2023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E0704D-836A-47B8-BEEB-0B9A2F678A10}" type="slidenum">
              <a:rPr lang="fr-FR" smtClean="0"/>
              <a:t>‹N°›</a:t>
            </a:fld>
            <a:endParaRPr lang="fr-F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056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2D349-90C5-42A0-A169-473C3CFD084A}" type="datetimeFigureOut">
              <a:rPr lang="fr-FR" smtClean="0"/>
              <a:t>18/07/2023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FE0704D-836A-47B8-BEEB-0B9A2F678A10}" type="slidenum">
              <a:rPr lang="fr-FR" smtClean="0"/>
              <a:t>‹N°›</a:t>
            </a:fld>
            <a:endParaRPr lang="fr-FR"/>
          </a:p>
        </p:txBody>
      </p:sp>
    </p:spTree>
    <p:extLst>
      <p:ext uri="{BB962C8B-B14F-4D97-AF65-F5344CB8AC3E}">
        <p14:creationId xmlns:p14="http://schemas.microsoft.com/office/powerpoint/2010/main" val="199164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CE2D349-90C5-42A0-A169-473C3CFD084A}" type="datetimeFigureOut">
              <a:rPr lang="fr-FR" smtClean="0"/>
              <a:t>18/07/2023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E0704D-836A-47B8-BEEB-0B9A2F678A10}" type="slidenum">
              <a:rPr lang="fr-FR" smtClean="0"/>
              <a:t>‹N°›</a:t>
            </a:fld>
            <a:endParaRPr lang="fr-F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653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CE2D349-90C5-42A0-A169-473C3CFD084A}" type="datetimeFigureOut">
              <a:rPr lang="fr-FR" smtClean="0"/>
              <a:t>18/07/2023</a:t>
            </a:fld>
            <a:endParaRPr lang="fr-FR"/>
          </a:p>
        </p:txBody>
      </p:sp>
      <p:sp>
        <p:nvSpPr>
          <p:cNvPr id="6" name="Footer Placeholder 5"/>
          <p:cNvSpPr>
            <a:spLocks noGrp="1"/>
          </p:cNvSpPr>
          <p:nvPr>
            <p:ph type="ftr" sz="quarter" idx="11"/>
          </p:nvPr>
        </p:nvSpPr>
        <p:spPr>
          <a:xfrm>
            <a:off x="1447382" y="318640"/>
            <a:ext cx="5541004" cy="320931"/>
          </a:xfrm>
        </p:spPr>
        <p:txBody>
          <a:bodyPr/>
          <a:lstStyle/>
          <a:p>
            <a:endParaRPr lang="fr-FR"/>
          </a:p>
        </p:txBody>
      </p:sp>
      <p:sp>
        <p:nvSpPr>
          <p:cNvPr id="7" name="Slide Number Placeholder 6"/>
          <p:cNvSpPr>
            <a:spLocks noGrp="1"/>
          </p:cNvSpPr>
          <p:nvPr>
            <p:ph type="sldNum" sz="quarter" idx="12"/>
          </p:nvPr>
        </p:nvSpPr>
        <p:spPr/>
        <p:txBody>
          <a:bodyPr/>
          <a:lstStyle/>
          <a:p>
            <a:fld id="{3FE0704D-836A-47B8-BEEB-0B9A2F678A10}" type="slidenum">
              <a:rPr lang="fr-FR" smtClean="0"/>
              <a:t>‹N°›</a:t>
            </a:fld>
            <a:endParaRPr lang="fr-F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003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CE2D349-90C5-42A0-A169-473C3CFD084A}" type="datetimeFigureOut">
              <a:rPr lang="fr-FR" smtClean="0"/>
              <a:t>18/07/2023</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FE0704D-836A-47B8-BEEB-0B9A2F678A10}" type="slidenum">
              <a:rPr lang="fr-FR" smtClean="0"/>
              <a:t>‹N°›</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580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0EB56-DB70-4DA7-1AC2-DD3A242C4A6A}"/>
              </a:ext>
            </a:extLst>
          </p:cNvPr>
          <p:cNvSpPr>
            <a:spLocks noGrp="1"/>
          </p:cNvSpPr>
          <p:nvPr>
            <p:ph type="ctrTitle"/>
          </p:nvPr>
        </p:nvSpPr>
        <p:spPr/>
        <p:txBody>
          <a:bodyPr>
            <a:normAutofit/>
          </a:bodyPr>
          <a:lstStyle/>
          <a:p>
            <a:r>
              <a:rPr lang="fr-FR" sz="3600" kern="100" dirty="0" err="1">
                <a:effectLst/>
                <a:latin typeface="Calibri" panose="020F0502020204030204" pitchFamily="34" charset="0"/>
                <a:ea typeface="Calibri" panose="020F0502020204030204" pitchFamily="34" charset="0"/>
                <a:cs typeface="Arial" panose="020B0604020202020204" pitchFamily="34" charset="0"/>
              </a:rPr>
              <a:t>Unite</a:t>
            </a:r>
            <a:r>
              <a:rPr lang="fr-FR" sz="3600" kern="100" dirty="0">
                <a:effectLst/>
                <a:latin typeface="Calibri" panose="020F0502020204030204" pitchFamily="34" charset="0"/>
                <a:ea typeface="Calibri" panose="020F0502020204030204" pitchFamily="34" charset="0"/>
                <a:cs typeface="Arial" panose="020B0604020202020204" pitchFamily="34" charset="0"/>
              </a:rPr>
              <a:t> One : </a:t>
            </a:r>
            <a:br>
              <a:rPr lang="fr-FR" sz="3600" kern="100" dirty="0">
                <a:effectLst/>
                <a:latin typeface="Calibri" panose="020F0502020204030204" pitchFamily="34" charset="0"/>
                <a:ea typeface="Calibri" panose="020F0502020204030204" pitchFamily="34" charset="0"/>
                <a:cs typeface="Arial" panose="020B0604020202020204" pitchFamily="34" charset="0"/>
              </a:rPr>
            </a:br>
            <a:endParaRPr lang="fr-FR" sz="3600" dirty="0"/>
          </a:p>
        </p:txBody>
      </p:sp>
      <p:sp>
        <p:nvSpPr>
          <p:cNvPr id="3" name="Sous-titre 2">
            <a:extLst>
              <a:ext uri="{FF2B5EF4-FFF2-40B4-BE49-F238E27FC236}">
                <a16:creationId xmlns:a16="http://schemas.microsoft.com/office/drawing/2014/main" id="{82675226-1A68-5EBD-0A2F-7171E855EDF2}"/>
              </a:ext>
            </a:extLst>
          </p:cNvPr>
          <p:cNvSpPr>
            <a:spLocks noGrp="1"/>
          </p:cNvSpPr>
          <p:nvPr>
            <p:ph type="subTitle" idx="1"/>
          </p:nvPr>
        </p:nvSpPr>
        <p:spPr/>
        <p:txBody>
          <a:bodyPr>
            <a:normAutofit fontScale="92500" lnSpcReduction="10000"/>
          </a:bodyPr>
          <a:lstStyle/>
          <a:p>
            <a:r>
              <a:rPr lang="fr-FR" sz="4800" kern="100" dirty="0" err="1">
                <a:effectLst/>
                <a:latin typeface="Calibri" panose="020F0502020204030204" pitchFamily="34" charset="0"/>
                <a:ea typeface="Calibri" panose="020F0502020204030204" pitchFamily="34" charset="0"/>
                <a:cs typeface="Arial" panose="020B0604020202020204" pitchFamily="34" charset="0"/>
              </a:rPr>
              <a:t>Getting</a:t>
            </a:r>
            <a:r>
              <a:rPr lang="fr-FR" sz="4800" kern="100" dirty="0">
                <a:effectLst/>
                <a:latin typeface="Calibri" panose="020F0502020204030204" pitchFamily="34" charset="0"/>
                <a:ea typeface="Calibri" panose="020F0502020204030204" pitchFamily="34" charset="0"/>
                <a:cs typeface="Arial" panose="020B0604020202020204" pitchFamily="34" charset="0"/>
              </a:rPr>
              <a:t> to know </a:t>
            </a:r>
            <a:r>
              <a:rPr lang="fr-FR" sz="4800" kern="100" dirty="0" err="1">
                <a:effectLst/>
                <a:latin typeface="Calibri" panose="020F0502020204030204" pitchFamily="34" charset="0"/>
                <a:ea typeface="Calibri" panose="020F0502020204030204" pitchFamily="34" charset="0"/>
                <a:cs typeface="Arial" panose="020B0604020202020204" pitchFamily="34" charset="0"/>
              </a:rPr>
              <a:t>you</a:t>
            </a:r>
            <a:r>
              <a:rPr lang="fr-FR" sz="4800" kern="100" dirty="0">
                <a:effectLst/>
                <a:latin typeface="Calibri" panose="020F0502020204030204" pitchFamily="34" charset="0"/>
                <a:ea typeface="Calibri" panose="020F0502020204030204" pitchFamily="34" charset="0"/>
                <a:cs typeface="Arial" panose="020B0604020202020204" pitchFamily="34" charset="0"/>
              </a:rPr>
              <a:t> </a:t>
            </a:r>
          </a:p>
          <a:p>
            <a:endParaRPr lang="fr-FR" dirty="0"/>
          </a:p>
        </p:txBody>
      </p:sp>
      <p:pic>
        <p:nvPicPr>
          <p:cNvPr id="6" name="Image 5">
            <a:extLst>
              <a:ext uri="{FF2B5EF4-FFF2-40B4-BE49-F238E27FC236}">
                <a16:creationId xmlns:a16="http://schemas.microsoft.com/office/drawing/2014/main" id="{882B2262-49C9-88A0-6859-39A82F831954}"/>
              </a:ext>
            </a:extLst>
          </p:cNvPr>
          <p:cNvPicPr>
            <a:picLocks noChangeAspect="1"/>
          </p:cNvPicPr>
          <p:nvPr/>
        </p:nvPicPr>
        <p:blipFill>
          <a:blip r:embed="rId2"/>
          <a:stretch>
            <a:fillRect/>
          </a:stretch>
        </p:blipFill>
        <p:spPr>
          <a:xfrm>
            <a:off x="8631221" y="1428750"/>
            <a:ext cx="2286000" cy="2000250"/>
          </a:xfrm>
          <a:prstGeom prst="rect">
            <a:avLst/>
          </a:prstGeom>
        </p:spPr>
      </p:pic>
      <p:pic>
        <p:nvPicPr>
          <p:cNvPr id="7" name="Image 6">
            <a:extLst>
              <a:ext uri="{FF2B5EF4-FFF2-40B4-BE49-F238E27FC236}">
                <a16:creationId xmlns:a16="http://schemas.microsoft.com/office/drawing/2014/main" id="{2522E401-5785-5F7A-2090-9F6C6FC53EF9}"/>
              </a:ext>
            </a:extLst>
          </p:cNvPr>
          <p:cNvPicPr>
            <a:picLocks noChangeAspect="1"/>
          </p:cNvPicPr>
          <p:nvPr/>
        </p:nvPicPr>
        <p:blipFill>
          <a:blip r:embed="rId3"/>
          <a:stretch>
            <a:fillRect/>
          </a:stretch>
        </p:blipFill>
        <p:spPr>
          <a:xfrm>
            <a:off x="417616" y="268898"/>
            <a:ext cx="2552496" cy="1804694"/>
          </a:xfrm>
          <a:prstGeom prst="rect">
            <a:avLst/>
          </a:prstGeom>
        </p:spPr>
      </p:pic>
    </p:spTree>
    <p:extLst>
      <p:ext uri="{BB962C8B-B14F-4D97-AF65-F5344CB8AC3E}">
        <p14:creationId xmlns:p14="http://schemas.microsoft.com/office/powerpoint/2010/main" val="43188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0DF01-052F-DCE9-92C3-CF29A17A9E53}"/>
              </a:ext>
            </a:extLst>
          </p:cNvPr>
          <p:cNvSpPr>
            <a:spLocks noGrp="1"/>
          </p:cNvSpPr>
          <p:nvPr>
            <p:ph type="title"/>
          </p:nvPr>
        </p:nvSpPr>
        <p:spPr/>
        <p:txBody>
          <a:bodyPr>
            <a:normAutofit fontScale="90000"/>
          </a:bodyPr>
          <a:lstStyle/>
          <a:p>
            <a:pPr>
              <a:lnSpc>
                <a:spcPct val="107000"/>
              </a:lnSpc>
              <a:spcAft>
                <a:spcPts val="800"/>
              </a:spcAft>
            </a:pPr>
            <a:r>
              <a:rPr lang="fr-FR" dirty="0" err="1"/>
              <a:t>Vocabulary</a:t>
            </a:r>
            <a:r>
              <a:rPr lang="fr-FR" dirty="0"/>
              <a:t> </a:t>
            </a:r>
            <a:r>
              <a:rPr lang="fr-FR" dirty="0" err="1"/>
              <a:t>skill</a:t>
            </a:r>
            <a:br>
              <a:rPr lang="fr-FR" sz="1800" kern="100" dirty="0">
                <a:effectLst/>
                <a:latin typeface="Calibri" panose="020F0502020204030204" pitchFamily="34" charset="0"/>
                <a:ea typeface="Calibri" panose="020F0502020204030204" pitchFamily="34" charset="0"/>
                <a:cs typeface="Arial" panose="020B0604020202020204" pitchFamily="34" charset="0"/>
              </a:rPr>
            </a:br>
            <a:r>
              <a:rPr lang="en-US" sz="1600" kern="100" dirty="0">
                <a:effectLst/>
                <a:latin typeface="Calibri" panose="020F0502020204030204" pitchFamily="34" charset="0"/>
                <a:ea typeface="Calibri" panose="020F0502020204030204" pitchFamily="34" charset="0"/>
                <a:cs typeface="Arial" panose="020B0604020202020204" pitchFamily="34" charset="0"/>
              </a:rPr>
              <a:t>When</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600" kern="100" dirty="0">
                <a:effectLst/>
                <a:latin typeface="Calibri" panose="020F0502020204030204" pitchFamily="34" charset="0"/>
                <a:ea typeface="Calibri" panose="020F0502020204030204" pitchFamily="34" charset="0"/>
                <a:cs typeface="Arial" panose="020B0604020202020204" pitchFamily="34" charset="0"/>
              </a:rPr>
              <a:t>you learn a new word in English, it is helpful to also learn words that are related to it. Learning the different parts of speech that form the word family can help you expand your vocabulary. </a:t>
            </a:r>
            <a:br>
              <a:rPr lang="fr-FR" sz="1600" kern="100" dirty="0">
                <a:effectLst/>
                <a:latin typeface="Calibri" panose="020F0502020204030204" pitchFamily="34" charset="0"/>
                <a:ea typeface="Calibri" panose="020F0502020204030204" pitchFamily="34" charset="0"/>
                <a:cs typeface="Arial" panose="020B0604020202020204" pitchFamily="34" charset="0"/>
              </a:rPr>
            </a:br>
            <a:endParaRPr lang="fr-FR" sz="1600" dirty="0"/>
          </a:p>
        </p:txBody>
      </p:sp>
      <p:graphicFrame>
        <p:nvGraphicFramePr>
          <p:cNvPr id="6" name="Espace réservé du contenu 5">
            <a:extLst>
              <a:ext uri="{FF2B5EF4-FFF2-40B4-BE49-F238E27FC236}">
                <a16:creationId xmlns:a16="http://schemas.microsoft.com/office/drawing/2014/main" id="{FAE0B255-F56F-0786-5BAC-F7181CD66A9F}"/>
              </a:ext>
            </a:extLst>
          </p:cNvPr>
          <p:cNvGraphicFramePr>
            <a:graphicFrameLocks noGrp="1"/>
          </p:cNvGraphicFramePr>
          <p:nvPr>
            <p:ph idx="1"/>
            <p:extLst>
              <p:ext uri="{D42A27DB-BD31-4B8C-83A1-F6EECF244321}">
                <p14:modId xmlns:p14="http://schemas.microsoft.com/office/powerpoint/2010/main" val="760339736"/>
              </p:ext>
            </p:extLst>
          </p:nvPr>
        </p:nvGraphicFramePr>
        <p:xfrm>
          <a:off x="3375977" y="2372136"/>
          <a:ext cx="5754370" cy="196354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3514332188"/>
                    </a:ext>
                  </a:extLst>
                </a:gridCol>
                <a:gridCol w="1918335">
                  <a:extLst>
                    <a:ext uri="{9D8B030D-6E8A-4147-A177-3AD203B41FA5}">
                      <a16:colId xmlns:a16="http://schemas.microsoft.com/office/drawing/2014/main" val="2493525028"/>
                    </a:ext>
                  </a:extLst>
                </a:gridCol>
                <a:gridCol w="1918335">
                  <a:extLst>
                    <a:ext uri="{9D8B030D-6E8A-4147-A177-3AD203B41FA5}">
                      <a16:colId xmlns:a16="http://schemas.microsoft.com/office/drawing/2014/main" val="1802054020"/>
                    </a:ext>
                  </a:extLst>
                </a:gridCol>
              </a:tblGrid>
              <a:tr h="280507">
                <a:tc>
                  <a:txBody>
                    <a:bodyPr/>
                    <a:lstStyle/>
                    <a:p>
                      <a:pPr>
                        <a:lnSpc>
                          <a:spcPct val="107000"/>
                        </a:lnSpc>
                        <a:spcAft>
                          <a:spcPts val="800"/>
                        </a:spcAft>
                      </a:pPr>
                      <a:r>
                        <a:rPr lang="en-US" sz="1100" kern="100">
                          <a:effectLst/>
                        </a:rPr>
                        <a:t>noun</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verb</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adjective</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8408593"/>
                  </a:ext>
                </a:extLst>
              </a:tr>
              <a:tr h="280507">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introducatory</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4773930"/>
                  </a:ext>
                </a:extLst>
              </a:tr>
              <a:tr h="280507">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threaten</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50033995"/>
                  </a:ext>
                </a:extLst>
              </a:tr>
              <a:tr h="280507">
                <a:tc>
                  <a:txBody>
                    <a:bodyPr/>
                    <a:lstStyle/>
                    <a:p>
                      <a:pPr>
                        <a:lnSpc>
                          <a:spcPct val="107000"/>
                        </a:lnSpc>
                        <a:spcAft>
                          <a:spcPts val="800"/>
                        </a:spcAft>
                      </a:pPr>
                      <a:r>
                        <a:rPr lang="en-US" sz="1100" kern="100">
                          <a:effectLst/>
                        </a:rPr>
                        <a:t>variety</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077186"/>
                  </a:ext>
                </a:extLst>
              </a:tr>
              <a:tr h="280507">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imagine</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89874309"/>
                  </a:ext>
                </a:extLst>
              </a:tr>
              <a:tr h="280507">
                <a:tc>
                  <a:txBody>
                    <a:bodyPr/>
                    <a:lstStyle/>
                    <a:p>
                      <a:pPr>
                        <a:lnSpc>
                          <a:spcPct val="107000"/>
                        </a:lnSpc>
                        <a:spcAft>
                          <a:spcPts val="800"/>
                        </a:spcAft>
                      </a:pPr>
                      <a:r>
                        <a:rPr lang="en-US" sz="1100" kern="100">
                          <a:effectLst/>
                        </a:rPr>
                        <a:t>harm</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8202520"/>
                  </a:ext>
                </a:extLst>
              </a:tr>
              <a:tr h="280507">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dirty="0">
                          <a:effectLst/>
                        </a:rPr>
                        <a:t>communicative</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1311252"/>
                  </a:ext>
                </a:extLst>
              </a:tr>
            </a:tbl>
          </a:graphicData>
        </a:graphic>
      </p:graphicFrame>
      <p:pic>
        <p:nvPicPr>
          <p:cNvPr id="8" name="Image 7">
            <a:extLst>
              <a:ext uri="{FF2B5EF4-FFF2-40B4-BE49-F238E27FC236}">
                <a16:creationId xmlns:a16="http://schemas.microsoft.com/office/drawing/2014/main" id="{A959AC7E-4E47-1724-D899-E1CC5F35C806}"/>
              </a:ext>
            </a:extLst>
          </p:cNvPr>
          <p:cNvPicPr>
            <a:picLocks noChangeAspect="1"/>
          </p:cNvPicPr>
          <p:nvPr/>
        </p:nvPicPr>
        <p:blipFill>
          <a:blip r:embed="rId2"/>
          <a:stretch>
            <a:fillRect/>
          </a:stretch>
        </p:blipFill>
        <p:spPr>
          <a:xfrm>
            <a:off x="333581" y="4335685"/>
            <a:ext cx="2750848" cy="1630226"/>
          </a:xfrm>
          <a:prstGeom prst="rect">
            <a:avLst/>
          </a:prstGeom>
        </p:spPr>
      </p:pic>
      <p:sp>
        <p:nvSpPr>
          <p:cNvPr id="10" name="ZoneTexte 9">
            <a:extLst>
              <a:ext uri="{FF2B5EF4-FFF2-40B4-BE49-F238E27FC236}">
                <a16:creationId xmlns:a16="http://schemas.microsoft.com/office/drawing/2014/main" id="{DFEE70A1-2598-5D36-11FF-451EAADAD27C}"/>
              </a:ext>
            </a:extLst>
          </p:cNvPr>
          <p:cNvSpPr txBox="1"/>
          <p:nvPr/>
        </p:nvSpPr>
        <p:spPr>
          <a:xfrm>
            <a:off x="768625" y="2345930"/>
            <a:ext cx="246490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Complete the chart with the missing parts of speech. Use your dictionary to help you. </a:t>
            </a:r>
            <a:endParaRPr kumimoji="0" lang="fr-FR" altLang="fr-FR"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82251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DAC70-DE39-D0D1-F479-AF50EF56A9D9}"/>
              </a:ext>
            </a:extLst>
          </p:cNvPr>
          <p:cNvSpPr>
            <a:spLocks noGrp="1"/>
          </p:cNvSpPr>
          <p:nvPr>
            <p:ph type="title"/>
          </p:nvPr>
        </p:nvSpPr>
        <p:spPr>
          <a:xfrm>
            <a:off x="278296" y="583097"/>
            <a:ext cx="11198087" cy="1270658"/>
          </a:xfrm>
        </p:spPr>
        <p:txBody>
          <a:bodyPr>
            <a:normAutofit fontScale="90000"/>
          </a:bodyPr>
          <a:lstStyle/>
          <a:p>
            <a:pPr>
              <a:lnSpc>
                <a:spcPct val="107000"/>
              </a:lnSpc>
              <a:spcAft>
                <a:spcPts val="800"/>
              </a:spcAft>
            </a:pPr>
            <a:r>
              <a:rPr lang="en-US" sz="2200" b="1" kern="100" dirty="0">
                <a:effectLst/>
                <a:latin typeface="Calibri" panose="020F0502020204030204" pitchFamily="34" charset="0"/>
                <a:ea typeface="Calibri" panose="020F0502020204030204" pitchFamily="34" charset="0"/>
                <a:cs typeface="Arial" panose="020B0604020202020204" pitchFamily="34" charset="0"/>
              </a:rPr>
              <a:t>Email</a:t>
            </a:r>
            <a:r>
              <a:rPr lang="en-US" sz="1600" b="1" kern="100" dirty="0">
                <a:effectLst/>
                <a:latin typeface="Calibri" panose="020F0502020204030204" pitchFamily="34" charset="0"/>
                <a:ea typeface="Calibri" panose="020F0502020204030204" pitchFamily="34" charset="0"/>
                <a:cs typeface="Arial" panose="020B0604020202020204" pitchFamily="34" charset="0"/>
              </a:rPr>
              <a:t> </a:t>
            </a:r>
            <a:br>
              <a:rPr lang="en-US" sz="1600" b="1" kern="100" dirty="0">
                <a:effectLst/>
                <a:latin typeface="Calibri" panose="020F0502020204030204" pitchFamily="34" charset="0"/>
                <a:ea typeface="Calibri" panose="020F0502020204030204" pitchFamily="34" charset="0"/>
                <a:cs typeface="Arial" panose="020B0604020202020204" pitchFamily="34" charset="0"/>
              </a:rPr>
            </a:br>
            <a:r>
              <a:rPr lang="en-US" sz="1600" b="1" kern="100" dirty="0">
                <a:effectLst/>
                <a:latin typeface="Calibri" panose="020F0502020204030204" pitchFamily="34" charset="0"/>
                <a:ea typeface="Calibri" panose="020F0502020204030204" pitchFamily="34" charset="0"/>
                <a:cs typeface="Arial" panose="020B0604020202020204" pitchFamily="34" charset="0"/>
              </a:rPr>
              <a:t>writing about yourself: When you write to someone for the first time, it is important that you tell them all about yourself : what you look like, who your friends and family are and what you do in your free time. Use the present simple tense with adverbs of frequency and time expressions to say what you do and how often you do it</a:t>
            </a:r>
            <a:br>
              <a:rPr lang="fr-FR" sz="1800" b="1" kern="100" dirty="0">
                <a:effectLst/>
                <a:latin typeface="Calibri" panose="020F0502020204030204" pitchFamily="34" charset="0"/>
                <a:ea typeface="Calibri" panose="020F0502020204030204" pitchFamily="34" charset="0"/>
                <a:cs typeface="Arial" panose="020B0604020202020204" pitchFamily="34" charset="0"/>
              </a:rPr>
            </a:br>
            <a:endParaRPr lang="fr-FR" b="1" dirty="0"/>
          </a:p>
        </p:txBody>
      </p:sp>
      <p:sp>
        <p:nvSpPr>
          <p:cNvPr id="3" name="Espace réservé du contenu 2">
            <a:extLst>
              <a:ext uri="{FF2B5EF4-FFF2-40B4-BE49-F238E27FC236}">
                <a16:creationId xmlns:a16="http://schemas.microsoft.com/office/drawing/2014/main" id="{D0E8755F-A526-B2C8-E59C-701FFA9C4476}"/>
              </a:ext>
            </a:extLst>
          </p:cNvPr>
          <p:cNvSpPr>
            <a:spLocks noGrp="1"/>
          </p:cNvSpPr>
          <p:nvPr>
            <p:ph idx="1"/>
          </p:nvPr>
        </p:nvSpPr>
        <p:spPr>
          <a:xfrm>
            <a:off x="861391" y="2015732"/>
            <a:ext cx="10363200" cy="3450613"/>
          </a:xfrm>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Put these sentences in the right order  to make  a paragraph- underline  all adverbs of frequency and time expressions in the sentences</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We usually play football in the park and we  sometimes go to  the theater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I’m never at home at the weekends</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On Fridays I always spend time with my family</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We often visit my grandparents or we all go out for lunch</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On Saturdays  I always go out with my friends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lphaL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We rarely stay home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FR" dirty="0"/>
          </a:p>
        </p:txBody>
      </p:sp>
      <p:pic>
        <p:nvPicPr>
          <p:cNvPr id="4" name="Image 3">
            <a:extLst>
              <a:ext uri="{FF2B5EF4-FFF2-40B4-BE49-F238E27FC236}">
                <a16:creationId xmlns:a16="http://schemas.microsoft.com/office/drawing/2014/main" id="{C20A5B56-0D16-039C-9FA8-036A48CB69DE}"/>
              </a:ext>
            </a:extLst>
          </p:cNvPr>
          <p:cNvPicPr>
            <a:picLocks noChangeAspect="1"/>
          </p:cNvPicPr>
          <p:nvPr/>
        </p:nvPicPr>
        <p:blipFill rotWithShape="1">
          <a:blip r:embed="rId2"/>
          <a:srcRect t="10018" b="12527"/>
          <a:stretch/>
        </p:blipFill>
        <p:spPr>
          <a:xfrm>
            <a:off x="8863634" y="2547730"/>
            <a:ext cx="2929530" cy="1762539"/>
          </a:xfrm>
          <a:prstGeom prst="rect">
            <a:avLst/>
          </a:prstGeom>
        </p:spPr>
      </p:pic>
    </p:spTree>
    <p:extLst>
      <p:ext uri="{BB962C8B-B14F-4D97-AF65-F5344CB8AC3E}">
        <p14:creationId xmlns:p14="http://schemas.microsoft.com/office/powerpoint/2010/main" val="301685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EBF72-B77A-0AE5-5E06-F42F4860B900}"/>
              </a:ext>
            </a:extLst>
          </p:cNvPr>
          <p:cNvSpPr>
            <a:spLocks noGrp="1"/>
          </p:cNvSpPr>
          <p:nvPr>
            <p:ph type="title"/>
          </p:nvPr>
        </p:nvSpPr>
        <p:spPr/>
        <p:txBody>
          <a:bodyPr>
            <a:normAutofit fontScale="90000"/>
          </a:bodyPr>
          <a:lstStyle/>
          <a:p>
            <a:r>
              <a:rPr lang="fr-FR" dirty="0" err="1"/>
              <a:t>Writing</a:t>
            </a:r>
            <a:br>
              <a:rPr lang="fr-FR" dirty="0"/>
            </a:br>
            <a:r>
              <a:rPr lang="en-US" sz="1800" kern="100" dirty="0">
                <a:effectLst/>
                <a:latin typeface="Calibri" panose="020F0502020204030204" pitchFamily="34" charset="0"/>
                <a:ea typeface="Calibri" panose="020F0502020204030204" pitchFamily="34" charset="0"/>
                <a:cs typeface="Arial" panose="020B0604020202020204" pitchFamily="34" charset="0"/>
              </a:rPr>
              <a:t>Read this writing task and  choose six pieces of information that  you could include in your email</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815F5C52-F894-D0A5-EC17-769BCDC77824}"/>
              </a:ext>
            </a:extLst>
          </p:cNvPr>
          <p:cNvSpPr>
            <a:spLocks noGrp="1"/>
          </p:cNvSpPr>
          <p:nvPr>
            <p:ph idx="1"/>
          </p:nvPr>
        </p:nvSpPr>
        <p:spPr>
          <a:xfrm>
            <a:off x="795131" y="2015732"/>
            <a:ext cx="10259724" cy="4037749"/>
          </a:xfrm>
        </p:spPr>
        <p:txBody>
          <a:bodyPr>
            <a:normAutofit fontScale="62500" lnSpcReduction="20000"/>
          </a:bodyPr>
          <a:lstStyle/>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You have seen this announcement  in your school magazine;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Do you want to make friends from around the world? Write  an email giving information about your family  and friends, and what you do in your free time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We will find  a friend for you ! Write your email. (100-150 words)</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My age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My mum and dad</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My teachers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My friends</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The holidays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My house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My appearance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My hobbies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My brothers and sisters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weather</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4" name="Image 3">
            <a:extLst>
              <a:ext uri="{FF2B5EF4-FFF2-40B4-BE49-F238E27FC236}">
                <a16:creationId xmlns:a16="http://schemas.microsoft.com/office/drawing/2014/main" id="{1D47443D-B60F-1FC3-6404-56A4144A299F}"/>
              </a:ext>
            </a:extLst>
          </p:cNvPr>
          <p:cNvPicPr>
            <a:picLocks noChangeAspect="1"/>
          </p:cNvPicPr>
          <p:nvPr/>
        </p:nvPicPr>
        <p:blipFill rotWithShape="1">
          <a:blip r:embed="rId2"/>
          <a:srcRect b="6261"/>
          <a:stretch/>
        </p:blipFill>
        <p:spPr>
          <a:xfrm>
            <a:off x="5061709" y="2745676"/>
            <a:ext cx="2295525" cy="1866082"/>
          </a:xfrm>
          <a:prstGeom prst="rect">
            <a:avLst/>
          </a:prstGeom>
        </p:spPr>
      </p:pic>
      <p:pic>
        <p:nvPicPr>
          <p:cNvPr id="5" name="Image 4">
            <a:extLst>
              <a:ext uri="{FF2B5EF4-FFF2-40B4-BE49-F238E27FC236}">
                <a16:creationId xmlns:a16="http://schemas.microsoft.com/office/drawing/2014/main" id="{49E895FC-1A73-66A9-DEEF-76DA6C087FC3}"/>
              </a:ext>
            </a:extLst>
          </p:cNvPr>
          <p:cNvPicPr>
            <a:picLocks noChangeAspect="1"/>
          </p:cNvPicPr>
          <p:nvPr/>
        </p:nvPicPr>
        <p:blipFill>
          <a:blip r:embed="rId3"/>
          <a:stretch>
            <a:fillRect/>
          </a:stretch>
        </p:blipFill>
        <p:spPr>
          <a:xfrm>
            <a:off x="7476503" y="3935609"/>
            <a:ext cx="2619375" cy="1866082"/>
          </a:xfrm>
          <a:prstGeom prst="rect">
            <a:avLst/>
          </a:prstGeom>
        </p:spPr>
      </p:pic>
    </p:spTree>
    <p:extLst>
      <p:ext uri="{BB962C8B-B14F-4D97-AF65-F5344CB8AC3E}">
        <p14:creationId xmlns:p14="http://schemas.microsoft.com/office/powerpoint/2010/main" val="269174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FDE7E-C0A5-28F7-1073-143411658918}"/>
              </a:ext>
            </a:extLst>
          </p:cNvPr>
          <p:cNvSpPr>
            <a:spLocks noGrp="1"/>
          </p:cNvSpPr>
          <p:nvPr>
            <p:ph type="title"/>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Grammar check list </a:t>
            </a:r>
            <a:br>
              <a:rPr lang="fr-FR" sz="1800" kern="100" dirty="0">
                <a:effectLst/>
                <a:latin typeface="Calibri" panose="020F0502020204030204" pitchFamily="34" charset="0"/>
                <a:ea typeface="Calibri" panose="020F0502020204030204" pitchFamily="34" charset="0"/>
                <a:cs typeface="Arial" panose="020B0604020202020204" pitchFamily="34" charset="0"/>
              </a:rPr>
            </a:br>
            <a:r>
              <a:rPr lang="fr-FR" sz="2800" kern="100" dirty="0" err="1">
                <a:effectLst/>
                <a:latin typeface="Calibri" panose="020F0502020204030204" pitchFamily="34" charset="0"/>
                <a:ea typeface="Calibri" panose="020F0502020204030204" pitchFamily="34" charset="0"/>
                <a:cs typeface="Arial" panose="020B0604020202020204" pitchFamily="34" charset="0"/>
              </a:rPr>
              <a:t>tenses</a:t>
            </a:r>
            <a:endParaRPr lang="fr-FR" sz="2800" dirty="0"/>
          </a:p>
        </p:txBody>
      </p:sp>
      <p:sp>
        <p:nvSpPr>
          <p:cNvPr id="3" name="Espace réservé du contenu 2">
            <a:extLst>
              <a:ext uri="{FF2B5EF4-FFF2-40B4-BE49-F238E27FC236}">
                <a16:creationId xmlns:a16="http://schemas.microsoft.com/office/drawing/2014/main" id="{930C8076-D6EB-1208-17BC-54A6B1E35F71}"/>
              </a:ext>
            </a:extLst>
          </p:cNvPr>
          <p:cNvSpPr>
            <a:spLocks noGrp="1"/>
          </p:cNvSpPr>
          <p:nvPr>
            <p:ph idx="1"/>
          </p:nvPr>
        </p:nvSpPr>
        <p:spPr/>
        <p:txBody>
          <a:bodyPr>
            <a:normAutofit fontScale="70000" lnSpcReduction="20000"/>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This unit is a review of the present simple and present continuous, the past simple, and two future forms: going to and the present continuous for the future (with examples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All these tenses are covered again in later units.</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aim of this unit  is to revise  what you know.</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Present tenses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He lives with his parents.</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She speaks  five languages.</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I’m enjoying the class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They are studying at  a university.</a:t>
            </a: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35209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DD5F4-5C94-5C24-C4B0-30ABA06888CD}"/>
              </a:ext>
            </a:extLst>
          </p:cNvPr>
          <p:cNvSpPr>
            <a:spLocks noGrp="1"/>
          </p:cNvSpPr>
          <p:nvPr>
            <p:ph type="title"/>
          </p:nvPr>
        </p:nvSpPr>
        <p:spPr/>
        <p:txBody>
          <a:bodyPr/>
          <a:lstStyle/>
          <a:p>
            <a:r>
              <a:rPr lang="fr-FR" dirty="0" err="1"/>
              <a:t>tenses</a:t>
            </a:r>
            <a:endParaRPr lang="fr-FR" dirty="0"/>
          </a:p>
        </p:txBody>
      </p:sp>
      <p:sp>
        <p:nvSpPr>
          <p:cNvPr id="3" name="Espace réservé du contenu 2">
            <a:extLst>
              <a:ext uri="{FF2B5EF4-FFF2-40B4-BE49-F238E27FC236}">
                <a16:creationId xmlns:a16="http://schemas.microsoft.com/office/drawing/2014/main" id="{30E667A8-7D54-D7E8-5A06-543F7B317265}"/>
              </a:ext>
            </a:extLst>
          </p:cNvPr>
          <p:cNvSpPr>
            <a:spLocks noGrp="1"/>
          </p:cNvSpPr>
          <p:nvPr>
            <p:ph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Past tense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He went to England last year.</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She came to the United States three years ago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Future forms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I’m going to work as an interpreter.</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What are you doing tonight?</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11345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249BD8-F4D6-694D-47B4-8222AD963D9F}"/>
              </a:ext>
            </a:extLst>
          </p:cNvPr>
          <p:cNvSpPr>
            <a:spLocks noGrp="1"/>
          </p:cNvSpPr>
          <p:nvPr>
            <p:ph type="title"/>
          </p:nvPr>
        </p:nvSpPr>
        <p:spPr/>
        <p:txBody>
          <a:bodyPr/>
          <a:lstStyle/>
          <a:p>
            <a:r>
              <a:rPr lang="fr-FR" dirty="0"/>
              <a:t>questions</a:t>
            </a:r>
          </a:p>
        </p:txBody>
      </p:sp>
      <p:sp>
        <p:nvSpPr>
          <p:cNvPr id="3" name="Espace réservé du contenu 2">
            <a:extLst>
              <a:ext uri="{FF2B5EF4-FFF2-40B4-BE49-F238E27FC236}">
                <a16:creationId xmlns:a16="http://schemas.microsoft.com/office/drawing/2014/main" id="{AAACC97F-4A1D-72C5-03E4-04F97285E3A8}"/>
              </a:ext>
            </a:extLst>
          </p:cNvPr>
          <p:cNvSpPr>
            <a:spLocks noGrp="1"/>
          </p:cNvSpPr>
          <p:nvPr>
            <p:ph idx="1"/>
          </p:nvPr>
        </p:nvSpPr>
        <p:spPr>
          <a:xfrm>
            <a:off x="265043" y="2015732"/>
            <a:ext cx="10789811" cy="4037749"/>
          </a:xfrm>
        </p:spPr>
        <p:txBody>
          <a:bodyPr>
            <a:normAutofit fontScale="55000" lnSpcReduction="20000"/>
          </a:bodyPr>
          <a:lstStyle/>
          <a:p>
            <a:pPr>
              <a:lnSpc>
                <a:spcPct val="107000"/>
              </a:lnSpc>
              <a:spcAft>
                <a:spcPts val="800"/>
              </a:spcAft>
            </a:pPr>
            <a:r>
              <a:rPr lang="en-US" sz="3800" kern="100" dirty="0">
                <a:effectLst/>
                <a:latin typeface="Calibri" panose="020F0502020204030204" pitchFamily="34" charset="0"/>
                <a:ea typeface="Calibri" panose="020F0502020204030204" pitchFamily="34" charset="0"/>
                <a:cs typeface="Arial" panose="020B0604020202020204" pitchFamily="34" charset="0"/>
              </a:rPr>
              <a:t>Questions </a:t>
            </a:r>
            <a:endParaRPr lang="fr-FR" sz="3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3800" kern="100" dirty="0">
                <a:effectLst/>
                <a:latin typeface="Calibri" panose="020F0502020204030204" pitchFamily="34" charset="0"/>
                <a:ea typeface="Calibri" panose="020F0502020204030204" pitchFamily="34" charset="0"/>
                <a:cs typeface="Arial" panose="020B0604020202020204" pitchFamily="34" charset="0"/>
              </a:rPr>
              <a:t>To make questions, we often put the verb before the subject and add a question mark.</a:t>
            </a:r>
            <a:endParaRPr lang="fr-FR" sz="3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3800" kern="100" dirty="0">
                <a:effectLst/>
                <a:latin typeface="Calibri" panose="020F0502020204030204" pitchFamily="34" charset="0"/>
                <a:ea typeface="Calibri" panose="020F0502020204030204" pitchFamily="34" charset="0"/>
                <a:cs typeface="Arial" panose="020B0604020202020204" pitchFamily="34" charset="0"/>
              </a:rPr>
              <a:t>Questions can begin with  a question word</a:t>
            </a:r>
            <a:endParaRPr lang="fr-FR" sz="3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3800" kern="100" dirty="0">
                <a:effectLst/>
                <a:latin typeface="Calibri" panose="020F0502020204030204" pitchFamily="34" charset="0"/>
                <a:ea typeface="Calibri" panose="020F0502020204030204" pitchFamily="34" charset="0"/>
                <a:cs typeface="Arial" panose="020B0604020202020204" pitchFamily="34" charset="0"/>
              </a:rPr>
              <a:t>What where  which how who when why whose </a:t>
            </a:r>
            <a:endParaRPr lang="fr-FR" sz="3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3800" kern="100" dirty="0">
                <a:effectLst/>
                <a:latin typeface="Calibri" panose="020F0502020204030204" pitchFamily="34" charset="0"/>
                <a:ea typeface="Calibri" panose="020F0502020204030204" pitchFamily="34" charset="0"/>
                <a:cs typeface="Arial" panose="020B0604020202020204" pitchFamily="34" charset="0"/>
              </a:rPr>
              <a:t>Where ‘s the station ?</a:t>
            </a:r>
            <a:endParaRPr lang="fr-FR" sz="3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3800" kern="100" dirty="0">
                <a:effectLst/>
                <a:latin typeface="Calibri" panose="020F0502020204030204" pitchFamily="34" charset="0"/>
                <a:ea typeface="Calibri" panose="020F0502020204030204" pitchFamily="34" charset="0"/>
                <a:cs typeface="Arial" panose="020B0604020202020204" pitchFamily="34" charset="0"/>
              </a:rPr>
              <a:t>Why  are you laughing ?</a:t>
            </a:r>
            <a:endParaRPr lang="fr-FR" sz="3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3800" kern="100" dirty="0">
                <a:effectLst/>
                <a:latin typeface="Calibri" panose="020F0502020204030204" pitchFamily="34" charset="0"/>
                <a:ea typeface="Calibri" panose="020F0502020204030204" pitchFamily="34" charset="0"/>
                <a:cs typeface="Arial" panose="020B0604020202020204" pitchFamily="34" charset="0"/>
              </a:rPr>
              <a:t>Whose is this coat ?</a:t>
            </a:r>
            <a:endParaRPr lang="fr-FR" sz="3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3800" kern="100" dirty="0">
                <a:effectLst/>
                <a:latin typeface="Calibri" panose="020F0502020204030204" pitchFamily="34" charset="0"/>
                <a:ea typeface="Calibri" panose="020F0502020204030204" pitchFamily="34" charset="0"/>
                <a:cs typeface="Arial" panose="020B0604020202020204" pitchFamily="34" charset="0"/>
              </a:rPr>
              <a:t>How does she go to work ?</a:t>
            </a:r>
            <a:endParaRPr lang="fr-FR" sz="3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52024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ADB61-77C6-D142-C8DA-CB5C38D8F04F}"/>
              </a:ext>
            </a:extLst>
          </p:cNvPr>
          <p:cNvSpPr>
            <a:spLocks noGrp="1"/>
          </p:cNvSpPr>
          <p:nvPr>
            <p:ph type="title"/>
          </p:nvPr>
        </p:nvSpPr>
        <p:spPr/>
        <p:txBody>
          <a:bodyPr/>
          <a:lstStyle/>
          <a:p>
            <a:r>
              <a:rPr lang="fr-FR" dirty="0"/>
              <a:t>QUESTIONS</a:t>
            </a:r>
          </a:p>
        </p:txBody>
      </p:sp>
      <p:sp>
        <p:nvSpPr>
          <p:cNvPr id="3" name="Espace réservé du contenu 2">
            <a:extLst>
              <a:ext uri="{FF2B5EF4-FFF2-40B4-BE49-F238E27FC236}">
                <a16:creationId xmlns:a16="http://schemas.microsoft.com/office/drawing/2014/main" id="{8EAD0D95-856B-4FF4-86CD-2CC8A6B1EA03}"/>
              </a:ext>
            </a:extLst>
          </p:cNvPr>
          <p:cNvSpPr>
            <a:spLocks noGrp="1"/>
          </p:cNvSpPr>
          <p:nvPr>
            <p:ph idx="1"/>
          </p:nvPr>
        </p:nvSpPr>
        <p:spPr/>
        <p:txBody>
          <a:bodyPr/>
          <a:lstStyle/>
          <a:p>
            <a:pPr marL="0" lvl="0" indent="0" rtl="0">
              <a:lnSpc>
                <a:spcPct val="107000"/>
              </a:lnSpc>
              <a:buNone/>
            </a:pPr>
            <a:r>
              <a:rPr lang="en-US" sz="1800" kern="100" dirty="0">
                <a:latin typeface="Calibri" panose="020F0502020204030204" pitchFamily="34" charset="0"/>
                <a:ea typeface="Calibri" panose="020F0502020204030204" pitchFamily="34" charset="0"/>
                <a:cs typeface="Arial" panose="020B0604020202020204" pitchFamily="34" charset="0"/>
              </a:rPr>
              <a:t>   3</a:t>
            </a:r>
            <a:r>
              <a:rPr lang="en-US" sz="1800" kern="100" dirty="0">
                <a:effectLst/>
                <a:latin typeface="Calibri" panose="020F0502020204030204" pitchFamily="34" charset="0"/>
                <a:ea typeface="Calibri" panose="020F0502020204030204" pitchFamily="34" charset="0"/>
                <a:cs typeface="Arial" panose="020B0604020202020204" pitchFamily="34" charset="0"/>
              </a:rPr>
              <a:t>-What, which and whose can be followed by  a noun.</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What size do you take?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What kind of music  do you like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Which coat is yours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n-US" sz="1800" kern="100" dirty="0">
                <a:effectLst/>
                <a:latin typeface="Calibri" panose="020F0502020204030204" pitchFamily="34" charset="0"/>
                <a:ea typeface="Calibri" panose="020F0502020204030204" pitchFamily="34" charset="0"/>
                <a:cs typeface="Arial" panose="020B0604020202020204" pitchFamily="34" charset="0"/>
              </a:rPr>
              <a:t>Whose book is this ?</a:t>
            </a:r>
            <a:endParaRPr lang="fr-FR" sz="1800" kern="100" dirty="0">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4-Which is generally used when there is a limited  choice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       Which is your coat? The black one or the red one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47172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A82C0-ED51-755B-D5D6-5B622D85EAE7}"/>
              </a:ext>
            </a:extLst>
          </p:cNvPr>
          <p:cNvSpPr>
            <a:spLocks noGrp="1"/>
          </p:cNvSpPr>
          <p:nvPr>
            <p:ph type="title"/>
          </p:nvPr>
        </p:nvSpPr>
        <p:spPr/>
        <p:txBody>
          <a:bodyPr/>
          <a:lstStyle/>
          <a:p>
            <a:r>
              <a:rPr lang="fr-FR" dirty="0"/>
              <a:t>QUESTIONS</a:t>
            </a:r>
          </a:p>
        </p:txBody>
      </p:sp>
      <p:sp>
        <p:nvSpPr>
          <p:cNvPr id="3" name="Espace réservé du contenu 2">
            <a:extLst>
              <a:ext uri="{FF2B5EF4-FFF2-40B4-BE49-F238E27FC236}">
                <a16:creationId xmlns:a16="http://schemas.microsoft.com/office/drawing/2014/main" id="{21CBA2CA-FA50-FC9B-C74F-409076CB1AFF}"/>
              </a:ext>
            </a:extLst>
          </p:cNvPr>
          <p:cNvSpPr>
            <a:spLocks noGrp="1"/>
          </p:cNvSpPr>
          <p:nvPr>
            <p:ph idx="1"/>
          </p:nvPr>
        </p:nvSpPr>
        <p:spPr/>
        <p:txBody>
          <a:bodyPr/>
          <a:lstStyle/>
          <a:p>
            <a:pPr marL="0" lvl="0" indent="0" rtl="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5-How can be followed by an adjective or an adverb.</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How big is his new  house?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How fast does it go?</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How can also be followed by much or many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How much is this  sandwich?</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How many brothers  do you have?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38407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D4678-7A50-B52A-6ADB-3CF2AB7E32AF}"/>
              </a:ext>
            </a:extLst>
          </p:cNvPr>
          <p:cNvSpPr>
            <a:spLocks noGrp="1"/>
          </p:cNvSpPr>
          <p:nvPr>
            <p:ph type="title"/>
          </p:nvPr>
        </p:nvSpPr>
        <p:spPr/>
        <p:txBody>
          <a:bodyPr/>
          <a:lstStyle/>
          <a:p>
            <a:r>
              <a:rPr lang="fr-FR" dirty="0"/>
              <a:t>questions</a:t>
            </a:r>
          </a:p>
        </p:txBody>
      </p:sp>
      <p:sp>
        <p:nvSpPr>
          <p:cNvPr id="3" name="Espace réservé du contenu 2">
            <a:extLst>
              <a:ext uri="{FF2B5EF4-FFF2-40B4-BE49-F238E27FC236}">
                <a16:creationId xmlns:a16="http://schemas.microsoft.com/office/drawing/2014/main" id="{E7DBD35A-3A4B-CEBD-902D-6AEAD34D3FD8}"/>
              </a:ext>
            </a:extLst>
          </p:cNvPr>
          <p:cNvSpPr>
            <a:spLocks noGrp="1"/>
          </p:cNvSpPr>
          <p:nvPr>
            <p:ph idx="1"/>
          </p:nvPr>
        </p:nvSpPr>
        <p:spPr>
          <a:xfrm>
            <a:off x="503583" y="2015732"/>
            <a:ext cx="10551271" cy="3450613"/>
          </a:xfrm>
        </p:spPr>
        <p:txBody>
          <a:bodyPr>
            <a:normAutofit fontScale="85000" lnSpcReduction="20000"/>
          </a:bodyPr>
          <a:lstStyle/>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Questions with no question word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answer to these questions is YES or NO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Are you here ?--------- YES, I am / I ‘m not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Is she working ? yes, she is / no, she isn’t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Does he smoke ? Yes, he does/ No , he doesn’t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Can you swim?  Yes, I can / No , I can’t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Form:</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Verbs forms with an auxiliary verb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graphicFrame>
        <p:nvGraphicFramePr>
          <p:cNvPr id="4" name="Tableau 3">
            <a:extLst>
              <a:ext uri="{FF2B5EF4-FFF2-40B4-BE49-F238E27FC236}">
                <a16:creationId xmlns:a16="http://schemas.microsoft.com/office/drawing/2014/main" id="{F8624B52-62D7-4713-4915-E905C0AE9C09}"/>
              </a:ext>
            </a:extLst>
          </p:cNvPr>
          <p:cNvGraphicFramePr>
            <a:graphicFrameLocks noGrp="1"/>
          </p:cNvGraphicFramePr>
          <p:nvPr>
            <p:extLst>
              <p:ext uri="{D42A27DB-BD31-4B8C-83A1-F6EECF244321}">
                <p14:modId xmlns:p14="http://schemas.microsoft.com/office/powerpoint/2010/main" val="1343523863"/>
              </p:ext>
            </p:extLst>
          </p:nvPr>
        </p:nvGraphicFramePr>
        <p:xfrm>
          <a:off x="5632173" y="2610679"/>
          <a:ext cx="5422681" cy="1232452"/>
        </p:xfrm>
        <a:graphic>
          <a:graphicData uri="http://schemas.openxmlformats.org/drawingml/2006/table">
            <a:tbl>
              <a:tblPr firstRow="1" firstCol="1" bandRow="1">
                <a:tableStyleId>{5C22544A-7EE6-4342-B048-85BDC9FD1C3A}</a:tableStyleId>
              </a:tblPr>
              <a:tblGrid>
                <a:gridCol w="2680380">
                  <a:extLst>
                    <a:ext uri="{9D8B030D-6E8A-4147-A177-3AD203B41FA5}">
                      <a16:colId xmlns:a16="http://schemas.microsoft.com/office/drawing/2014/main" val="2514977822"/>
                    </a:ext>
                  </a:extLst>
                </a:gridCol>
                <a:gridCol w="2742301">
                  <a:extLst>
                    <a:ext uri="{9D8B030D-6E8A-4147-A177-3AD203B41FA5}">
                      <a16:colId xmlns:a16="http://schemas.microsoft.com/office/drawing/2014/main" val="1477873758"/>
                    </a:ext>
                  </a:extLst>
                </a:gridCol>
              </a:tblGrid>
              <a:tr h="232871">
                <a:tc>
                  <a:txBody>
                    <a:bodyPr/>
                    <a:lstStyle/>
                    <a:p>
                      <a:pPr>
                        <a:lnSpc>
                          <a:spcPct val="107000"/>
                        </a:lnSpc>
                        <a:spcAft>
                          <a:spcPts val="800"/>
                        </a:spcAft>
                      </a:pPr>
                      <a:r>
                        <a:rPr lang="en-US" sz="1100" kern="100">
                          <a:effectLst/>
                        </a:rPr>
                        <a:t>Affirmative </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a:effectLst/>
                        </a:rPr>
                        <a:t> question</a:t>
                      </a:r>
                      <a:endParaRPr lang="fr-FR"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3131040"/>
                  </a:ext>
                </a:extLst>
              </a:tr>
              <a:tr h="999581">
                <a:tc>
                  <a:txBody>
                    <a:bodyPr/>
                    <a:lstStyle/>
                    <a:p>
                      <a:pPr>
                        <a:lnSpc>
                          <a:spcPct val="107000"/>
                        </a:lnSpc>
                        <a:spcAft>
                          <a:spcPts val="800"/>
                        </a:spcAft>
                      </a:pPr>
                      <a:r>
                        <a:rPr lang="en-US" sz="1100" kern="100" dirty="0">
                          <a:effectLst/>
                        </a:rPr>
                        <a:t>She is driving </a:t>
                      </a:r>
                      <a:endParaRPr lang="fr-FR" sz="1100" kern="100" dirty="0">
                        <a:effectLst/>
                      </a:endParaRPr>
                    </a:p>
                    <a:p>
                      <a:pPr>
                        <a:lnSpc>
                          <a:spcPct val="107000"/>
                        </a:lnSpc>
                        <a:spcAft>
                          <a:spcPts val="800"/>
                        </a:spcAft>
                      </a:pPr>
                      <a:r>
                        <a:rPr lang="en-US" sz="1100" kern="100" dirty="0">
                          <a:effectLst/>
                        </a:rPr>
                        <a:t>They are watching a match</a:t>
                      </a:r>
                      <a:endParaRPr lang="fr-FR" sz="1100" kern="100" dirty="0">
                        <a:effectLst/>
                      </a:endParaRPr>
                    </a:p>
                    <a:p>
                      <a:pPr>
                        <a:lnSpc>
                          <a:spcPct val="107000"/>
                        </a:lnSpc>
                        <a:spcAft>
                          <a:spcPts val="800"/>
                        </a:spcAft>
                      </a:pPr>
                      <a:r>
                        <a:rPr lang="en-US" sz="1100" kern="100" dirty="0">
                          <a:effectLst/>
                        </a:rPr>
                        <a:t>She can read</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100" kern="100" dirty="0">
                          <a:effectLst/>
                        </a:rPr>
                        <a:t>Is she driving ?</a:t>
                      </a:r>
                      <a:endParaRPr lang="fr-FR" sz="1100" kern="100" dirty="0">
                        <a:effectLst/>
                      </a:endParaRPr>
                    </a:p>
                    <a:p>
                      <a:pPr>
                        <a:lnSpc>
                          <a:spcPct val="107000"/>
                        </a:lnSpc>
                        <a:spcAft>
                          <a:spcPts val="800"/>
                        </a:spcAft>
                      </a:pPr>
                      <a:r>
                        <a:rPr lang="en-US" sz="1100" kern="100" dirty="0">
                          <a:effectLst/>
                        </a:rPr>
                        <a:t>What are they watching ?</a:t>
                      </a:r>
                      <a:endParaRPr lang="fr-FR" sz="1100" kern="100" dirty="0">
                        <a:effectLst/>
                      </a:endParaRPr>
                    </a:p>
                    <a:p>
                      <a:pPr>
                        <a:lnSpc>
                          <a:spcPct val="107000"/>
                        </a:lnSpc>
                        <a:spcAft>
                          <a:spcPts val="800"/>
                        </a:spcAft>
                      </a:pPr>
                      <a:r>
                        <a:rPr lang="en-US" sz="1100" kern="100" dirty="0">
                          <a:effectLst/>
                        </a:rPr>
                        <a:t>Can she read?</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49350300"/>
                  </a:ext>
                </a:extLst>
              </a:tr>
            </a:tbl>
          </a:graphicData>
        </a:graphic>
      </p:graphicFrame>
    </p:spTree>
    <p:extLst>
      <p:ext uri="{BB962C8B-B14F-4D97-AF65-F5344CB8AC3E}">
        <p14:creationId xmlns:p14="http://schemas.microsoft.com/office/powerpoint/2010/main" val="69092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32093-AC4A-C6F3-7DD9-16339099148A}"/>
              </a:ext>
            </a:extLst>
          </p:cNvPr>
          <p:cNvSpPr>
            <a:spLocks noGrp="1"/>
          </p:cNvSpPr>
          <p:nvPr>
            <p:ph type="title"/>
          </p:nvPr>
        </p:nvSpPr>
        <p:spPr/>
        <p:txBody>
          <a:bodyPr/>
          <a:lstStyle/>
          <a:p>
            <a:r>
              <a:rPr lang="fr-FR" dirty="0"/>
              <a:t>Questions </a:t>
            </a:r>
          </a:p>
        </p:txBody>
      </p:sp>
      <p:sp>
        <p:nvSpPr>
          <p:cNvPr id="3" name="Espace réservé du contenu 2">
            <a:extLst>
              <a:ext uri="{FF2B5EF4-FFF2-40B4-BE49-F238E27FC236}">
                <a16:creationId xmlns:a16="http://schemas.microsoft.com/office/drawing/2014/main" id="{C4E57048-5FFF-ACDA-9AC2-1841A4DE540B}"/>
              </a:ext>
            </a:extLst>
          </p:cNvPr>
          <p:cNvSpPr>
            <a:spLocks noGrp="1"/>
          </p:cNvSpPr>
          <p:nvPr>
            <p:ph idx="1"/>
          </p:nvPr>
        </p:nvSpPr>
        <p:spPr/>
        <p:txBody>
          <a:bodyPr>
            <a:normAutofit lnSpcReduction="10000"/>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Verb form with no auxiliary verb</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In the  present simple and the past simple there is no auxiliary verb in the affirmative.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They live in Rome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He arrived yesterday</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Do/ does/ did is used in the question</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Do they live in Rome.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When did he arrive?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14450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C55D1-16C8-8917-33E0-254665CEF19A}"/>
              </a:ext>
            </a:extLst>
          </p:cNvPr>
          <p:cNvSpPr>
            <a:spLocks noGrp="1"/>
          </p:cNvSpPr>
          <p:nvPr>
            <p:ph type="title"/>
          </p:nvPr>
        </p:nvSpPr>
        <p:spPr/>
        <p:txBody>
          <a:bodyPr/>
          <a:lstStyle/>
          <a:p>
            <a:r>
              <a:rPr lang="fr-FR" dirty="0"/>
              <a:t>Unit plan</a:t>
            </a:r>
          </a:p>
        </p:txBody>
      </p:sp>
      <p:sp>
        <p:nvSpPr>
          <p:cNvPr id="3" name="Espace réservé du contenu 2">
            <a:extLst>
              <a:ext uri="{FF2B5EF4-FFF2-40B4-BE49-F238E27FC236}">
                <a16:creationId xmlns:a16="http://schemas.microsoft.com/office/drawing/2014/main" id="{3ACEDEA8-E595-F19D-F934-876C549F18F5}"/>
              </a:ext>
            </a:extLst>
          </p:cNvPr>
          <p:cNvSpPr>
            <a:spLocks noGrp="1"/>
          </p:cNvSpPr>
          <p:nvPr>
            <p:ph idx="1"/>
          </p:nvPr>
        </p:nvSpPr>
        <p:spPr/>
        <p:txBody>
          <a:bodyPr/>
          <a:lstStyle/>
          <a:p>
            <a:r>
              <a:rPr lang="fr-FR" dirty="0" err="1"/>
              <a:t>Listening</a:t>
            </a:r>
            <a:r>
              <a:rPr lang="fr-FR" dirty="0"/>
              <a:t> and </a:t>
            </a:r>
            <a:r>
              <a:rPr lang="fr-FR" dirty="0" err="1"/>
              <a:t>learning</a:t>
            </a:r>
            <a:r>
              <a:rPr lang="fr-FR" dirty="0"/>
              <a:t> </a:t>
            </a:r>
          </a:p>
          <a:p>
            <a:r>
              <a:rPr lang="fr-FR" dirty="0"/>
              <a:t>Reading </a:t>
            </a:r>
          </a:p>
          <a:p>
            <a:r>
              <a:rPr lang="fr-FR" dirty="0" err="1"/>
              <a:t>Writing</a:t>
            </a:r>
            <a:r>
              <a:rPr lang="fr-FR" dirty="0"/>
              <a:t> </a:t>
            </a:r>
          </a:p>
          <a:p>
            <a:r>
              <a:rPr lang="fr-FR" dirty="0"/>
              <a:t>Key </a:t>
            </a:r>
            <a:r>
              <a:rPr lang="fr-FR" dirty="0" err="1"/>
              <a:t>answers</a:t>
            </a:r>
            <a:endParaRPr lang="fr-FR" dirty="0"/>
          </a:p>
        </p:txBody>
      </p:sp>
    </p:spTree>
    <p:extLst>
      <p:ext uri="{BB962C8B-B14F-4D97-AF65-F5344CB8AC3E}">
        <p14:creationId xmlns:p14="http://schemas.microsoft.com/office/powerpoint/2010/main" val="165277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AA28D-DB05-B8FD-8369-1DD506ECABFF}"/>
              </a:ext>
            </a:extLst>
          </p:cNvPr>
          <p:cNvSpPr>
            <a:spLocks noGrp="1"/>
          </p:cNvSpPr>
          <p:nvPr>
            <p:ph type="title"/>
          </p:nvPr>
        </p:nvSpPr>
        <p:spPr/>
        <p:txBody>
          <a:bodyPr/>
          <a:lstStyle/>
          <a:p>
            <a:r>
              <a:rPr lang="fr-FR" dirty="0"/>
              <a:t>Key </a:t>
            </a:r>
            <a:r>
              <a:rPr lang="fr-FR" dirty="0" err="1"/>
              <a:t>Answers</a:t>
            </a:r>
            <a:r>
              <a:rPr lang="fr-FR" dirty="0"/>
              <a:t>:</a:t>
            </a:r>
          </a:p>
        </p:txBody>
      </p:sp>
      <p:sp>
        <p:nvSpPr>
          <p:cNvPr id="3" name="Espace réservé du contenu 2">
            <a:extLst>
              <a:ext uri="{FF2B5EF4-FFF2-40B4-BE49-F238E27FC236}">
                <a16:creationId xmlns:a16="http://schemas.microsoft.com/office/drawing/2014/main" id="{027FC2A5-65EB-7BA7-611E-9E0EC2BEF8B4}"/>
              </a:ext>
            </a:extLst>
          </p:cNvPr>
          <p:cNvSpPr>
            <a:spLocks noGrp="1"/>
          </p:cNvSpPr>
          <p:nvPr>
            <p:ph idx="1"/>
          </p:nvPr>
        </p:nvSpPr>
        <p:spPr/>
        <p:txBody>
          <a:bodyPr>
            <a:normAutofit fontScale="70000" lnSpcReduction="20000"/>
          </a:bodyPr>
          <a:lstStyle/>
          <a:p>
            <a:r>
              <a:rPr lang="fr-FR" dirty="0" err="1"/>
              <a:t>Listening</a:t>
            </a:r>
            <a:r>
              <a:rPr lang="fr-FR" dirty="0"/>
              <a:t> and </a:t>
            </a:r>
            <a:r>
              <a:rPr lang="fr-FR" dirty="0" err="1"/>
              <a:t>learning</a:t>
            </a:r>
            <a:endParaRPr lang="fr-FR" dirty="0"/>
          </a:p>
          <a:p>
            <a:pPr marL="0" indent="0">
              <a:buNone/>
            </a:pPr>
            <a:r>
              <a:rPr lang="fr-FR" dirty="0"/>
              <a:t>Activity one :</a:t>
            </a:r>
          </a:p>
          <a:p>
            <a:pPr marL="0" indent="0">
              <a:buNone/>
            </a:pPr>
            <a:r>
              <a:rPr lang="fr-FR" dirty="0"/>
              <a:t>1/’m </a:t>
            </a:r>
            <a:r>
              <a:rPr lang="fr-FR" dirty="0" err="1"/>
              <a:t>studying</a:t>
            </a:r>
            <a:r>
              <a:rPr lang="fr-FR" dirty="0"/>
              <a:t> – 2/‘m </a:t>
            </a:r>
            <a:r>
              <a:rPr lang="fr-FR" dirty="0" err="1"/>
              <a:t>enjoying</a:t>
            </a:r>
            <a:r>
              <a:rPr lang="fr-FR" dirty="0"/>
              <a:t> – 3/ </a:t>
            </a:r>
            <a:r>
              <a:rPr lang="fr-FR" dirty="0" err="1"/>
              <a:t>started</a:t>
            </a:r>
            <a:r>
              <a:rPr lang="fr-FR" dirty="0"/>
              <a:t> – 4/  live-  5/ </a:t>
            </a:r>
            <a:r>
              <a:rPr lang="fr-FR" dirty="0" err="1"/>
              <a:t>went</a:t>
            </a:r>
            <a:r>
              <a:rPr lang="fr-FR" dirty="0"/>
              <a:t> – 6/ </a:t>
            </a:r>
            <a:r>
              <a:rPr lang="fr-FR" dirty="0" err="1"/>
              <a:t>am</a:t>
            </a:r>
            <a:r>
              <a:rPr lang="fr-FR" dirty="0"/>
              <a:t> </a:t>
            </a:r>
            <a:r>
              <a:rPr lang="fr-FR" dirty="0" err="1"/>
              <a:t>going</a:t>
            </a:r>
            <a:r>
              <a:rPr lang="fr-FR" dirty="0"/>
              <a:t> to</a:t>
            </a:r>
          </a:p>
          <a:p>
            <a:pPr marL="0" indent="0">
              <a:buNone/>
            </a:pPr>
            <a:r>
              <a:rPr lang="fr-FR" dirty="0"/>
              <a:t> Activity </a:t>
            </a:r>
            <a:r>
              <a:rPr lang="fr-FR" dirty="0" err="1"/>
              <a:t>two</a:t>
            </a:r>
            <a:r>
              <a:rPr lang="fr-FR" dirty="0"/>
              <a:t>:</a:t>
            </a:r>
          </a:p>
          <a:p>
            <a:pPr marL="0" indent="0">
              <a:buNone/>
            </a:pPr>
            <a:r>
              <a:rPr lang="fr-FR" dirty="0"/>
              <a:t>1- </a:t>
            </a:r>
            <a:r>
              <a:rPr lang="fr-FR" dirty="0" err="1"/>
              <a:t>Who</a:t>
            </a:r>
            <a:r>
              <a:rPr lang="fr-FR" dirty="0"/>
              <a:t> </a:t>
            </a:r>
            <a:r>
              <a:rPr lang="fr-FR" dirty="0" err="1"/>
              <a:t>were</a:t>
            </a:r>
            <a:r>
              <a:rPr lang="fr-FR" dirty="0"/>
              <a:t> </a:t>
            </a:r>
            <a:r>
              <a:rPr lang="fr-FR" dirty="0" err="1"/>
              <a:t>you</a:t>
            </a:r>
            <a:r>
              <a:rPr lang="fr-FR" dirty="0"/>
              <a:t> </a:t>
            </a:r>
            <a:r>
              <a:rPr lang="fr-FR" dirty="0" err="1"/>
              <a:t>talking</a:t>
            </a:r>
            <a:r>
              <a:rPr lang="fr-FR" dirty="0"/>
              <a:t> to ?</a:t>
            </a:r>
          </a:p>
          <a:p>
            <a:pPr marL="0" indent="0">
              <a:buNone/>
            </a:pPr>
            <a:r>
              <a:rPr lang="fr-FR" dirty="0"/>
              <a:t>2-What are </a:t>
            </a:r>
            <a:r>
              <a:rPr lang="fr-FR" dirty="0" err="1"/>
              <a:t>they</a:t>
            </a:r>
            <a:r>
              <a:rPr lang="fr-FR" dirty="0"/>
              <a:t> </a:t>
            </a:r>
            <a:r>
              <a:rPr lang="fr-FR" dirty="0" err="1"/>
              <a:t>looking</a:t>
            </a:r>
            <a:r>
              <a:rPr lang="fr-FR" dirty="0"/>
              <a:t> at?</a:t>
            </a:r>
          </a:p>
          <a:p>
            <a:pPr marL="0" indent="0">
              <a:buNone/>
            </a:pPr>
            <a:r>
              <a:rPr lang="fr-FR" dirty="0"/>
              <a:t>3-Could </a:t>
            </a:r>
            <a:r>
              <a:rPr lang="fr-FR" dirty="0" err="1"/>
              <a:t>you</a:t>
            </a:r>
            <a:r>
              <a:rPr lang="fr-FR" dirty="0"/>
              <a:t> </a:t>
            </a:r>
            <a:r>
              <a:rPr lang="fr-FR" dirty="0" err="1"/>
              <a:t>turn</a:t>
            </a:r>
            <a:r>
              <a:rPr lang="fr-FR" dirty="0"/>
              <a:t> down the music ?</a:t>
            </a:r>
          </a:p>
          <a:p>
            <a:pPr marL="0" indent="0">
              <a:buNone/>
            </a:pPr>
            <a:r>
              <a:rPr lang="fr-FR" dirty="0"/>
              <a:t>4- </a:t>
            </a:r>
            <a:r>
              <a:rPr lang="fr-FR" dirty="0" err="1"/>
              <a:t>Who</a:t>
            </a:r>
            <a:r>
              <a:rPr lang="fr-FR" dirty="0"/>
              <a:t> </a:t>
            </a:r>
            <a:r>
              <a:rPr lang="fr-FR" dirty="0" err="1"/>
              <a:t>took</a:t>
            </a:r>
            <a:r>
              <a:rPr lang="fr-FR" dirty="0"/>
              <a:t> </a:t>
            </a:r>
            <a:r>
              <a:rPr lang="fr-FR" dirty="0" err="1"/>
              <a:t>that</a:t>
            </a:r>
            <a:r>
              <a:rPr lang="fr-FR" dirty="0"/>
              <a:t> photo?</a:t>
            </a:r>
          </a:p>
          <a:p>
            <a:pPr marL="0" indent="0">
              <a:buNone/>
            </a:pPr>
            <a:r>
              <a:rPr lang="fr-FR" dirty="0"/>
              <a:t>5-What time </a:t>
            </a:r>
            <a:r>
              <a:rPr lang="fr-FR" dirty="0" err="1"/>
              <a:t>does</a:t>
            </a:r>
            <a:r>
              <a:rPr lang="fr-FR" dirty="0"/>
              <a:t> the match start?</a:t>
            </a:r>
          </a:p>
          <a:p>
            <a:pPr marL="0" indent="0">
              <a:buNone/>
            </a:pPr>
            <a:r>
              <a:rPr lang="fr-FR" dirty="0"/>
              <a:t>6-How </a:t>
            </a:r>
            <a:r>
              <a:rPr lang="fr-FR" dirty="0" err="1"/>
              <a:t>often</a:t>
            </a:r>
            <a:r>
              <a:rPr lang="fr-FR" dirty="0"/>
              <a:t> do </a:t>
            </a:r>
            <a:r>
              <a:rPr lang="fr-FR" dirty="0" err="1"/>
              <a:t>you</a:t>
            </a:r>
            <a:r>
              <a:rPr lang="fr-FR" dirty="0"/>
              <a:t> clean </a:t>
            </a:r>
            <a:r>
              <a:rPr lang="fr-FR" dirty="0" err="1"/>
              <a:t>your</a:t>
            </a:r>
            <a:r>
              <a:rPr lang="fr-FR" dirty="0"/>
              <a:t> </a:t>
            </a:r>
            <a:r>
              <a:rPr lang="fr-FR" dirty="0" err="1"/>
              <a:t>teeth</a:t>
            </a:r>
            <a:r>
              <a:rPr lang="fr-FR" dirty="0"/>
              <a:t>?</a:t>
            </a:r>
          </a:p>
          <a:p>
            <a:pPr marL="0" indent="0">
              <a:buNone/>
            </a:pPr>
            <a:endParaRPr lang="fr-FR" dirty="0"/>
          </a:p>
        </p:txBody>
      </p:sp>
    </p:spTree>
    <p:extLst>
      <p:ext uri="{BB962C8B-B14F-4D97-AF65-F5344CB8AC3E}">
        <p14:creationId xmlns:p14="http://schemas.microsoft.com/office/powerpoint/2010/main" val="61708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51A43-7FFA-0044-606E-0D58996D68A9}"/>
              </a:ext>
            </a:extLst>
          </p:cNvPr>
          <p:cNvSpPr>
            <a:spLocks noGrp="1"/>
          </p:cNvSpPr>
          <p:nvPr>
            <p:ph type="title"/>
          </p:nvPr>
        </p:nvSpPr>
        <p:spPr/>
        <p:txBody>
          <a:bodyPr/>
          <a:lstStyle/>
          <a:p>
            <a:r>
              <a:rPr lang="fr-FR" dirty="0"/>
              <a:t> key ANSWERS</a:t>
            </a:r>
          </a:p>
        </p:txBody>
      </p:sp>
      <p:sp>
        <p:nvSpPr>
          <p:cNvPr id="3" name="Espace réservé du contenu 2">
            <a:extLst>
              <a:ext uri="{FF2B5EF4-FFF2-40B4-BE49-F238E27FC236}">
                <a16:creationId xmlns:a16="http://schemas.microsoft.com/office/drawing/2014/main" id="{63D09789-557A-6933-20D6-B0BFB7E5C018}"/>
              </a:ext>
            </a:extLst>
          </p:cNvPr>
          <p:cNvSpPr>
            <a:spLocks noGrp="1"/>
          </p:cNvSpPr>
          <p:nvPr>
            <p:ph idx="1"/>
          </p:nvPr>
        </p:nvSpPr>
        <p:spPr/>
        <p:txBody>
          <a:bodyPr/>
          <a:lstStyle/>
          <a:p>
            <a:r>
              <a:rPr lang="fr-FR" dirty="0"/>
              <a:t>ACTIVITY 3:</a:t>
            </a:r>
          </a:p>
          <a:p>
            <a:pPr marL="0" indent="0">
              <a:buNone/>
            </a:pPr>
            <a:r>
              <a:rPr lang="en-US" dirty="0"/>
              <a:t>a. looks b. has written c. are d. are e. says f. are g. say</a:t>
            </a:r>
            <a:endParaRPr lang="fr-FR" dirty="0"/>
          </a:p>
        </p:txBody>
      </p:sp>
    </p:spTree>
    <p:extLst>
      <p:ext uri="{BB962C8B-B14F-4D97-AF65-F5344CB8AC3E}">
        <p14:creationId xmlns:p14="http://schemas.microsoft.com/office/powerpoint/2010/main" val="177759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B4FA4-6EEF-76C6-EDD0-9BA40D819E18}"/>
              </a:ext>
            </a:extLst>
          </p:cNvPr>
          <p:cNvSpPr>
            <a:spLocks noGrp="1"/>
          </p:cNvSpPr>
          <p:nvPr>
            <p:ph type="title"/>
          </p:nvPr>
        </p:nvSpPr>
        <p:spPr/>
        <p:txBody>
          <a:bodyPr>
            <a:normAutofit fontScale="90000"/>
          </a:bodyPr>
          <a:lstStyle/>
          <a:p>
            <a:r>
              <a:rPr lang="fr-FR" dirty="0"/>
              <a:t>Reading :</a:t>
            </a:r>
            <a:br>
              <a:rPr lang="fr-FR" dirty="0"/>
            </a:br>
            <a:r>
              <a:rPr lang="fr-FR" dirty="0"/>
              <a:t> key </a:t>
            </a:r>
            <a:r>
              <a:rPr lang="fr-FR" dirty="0" err="1"/>
              <a:t>answers</a:t>
            </a:r>
            <a:br>
              <a:rPr lang="fr-FR" dirty="0"/>
            </a:br>
            <a:endParaRPr lang="fr-FR" dirty="0"/>
          </a:p>
        </p:txBody>
      </p:sp>
      <p:sp>
        <p:nvSpPr>
          <p:cNvPr id="3" name="Espace réservé du contenu 2">
            <a:extLst>
              <a:ext uri="{FF2B5EF4-FFF2-40B4-BE49-F238E27FC236}">
                <a16:creationId xmlns:a16="http://schemas.microsoft.com/office/drawing/2014/main" id="{401F238B-2167-2B7B-C4EF-F6B384A8BCE4}"/>
              </a:ext>
            </a:extLst>
          </p:cNvPr>
          <p:cNvSpPr>
            <a:spLocks noGrp="1"/>
          </p:cNvSpPr>
          <p:nvPr>
            <p:ph idx="1"/>
          </p:nvPr>
        </p:nvSpPr>
        <p:spPr/>
        <p:txBody>
          <a:bodyPr>
            <a:normAutofit fontScale="55000" lnSpcReduction="20000"/>
          </a:bodyPr>
          <a:lstStyle/>
          <a:p>
            <a:r>
              <a:rPr lang="en-US" sz="2000" kern="100" dirty="0">
                <a:effectLst/>
                <a:latin typeface="Calibri" panose="020F0502020204030204" pitchFamily="34" charset="0"/>
                <a:ea typeface="Calibri" panose="020F0502020204030204" pitchFamily="34" charset="0"/>
                <a:cs typeface="Arial" panose="020B0604020202020204" pitchFamily="34" charset="0"/>
              </a:rPr>
              <a:t>Complete the following summary using words from the passage.</a:t>
            </a:r>
          </a:p>
          <a:p>
            <a:r>
              <a:rPr lang="en-US" kern="100" dirty="0">
                <a:latin typeface="Calibri" panose="020F0502020204030204" pitchFamily="34" charset="0"/>
                <a:cs typeface="Arial" panose="020B0604020202020204" pitchFamily="34" charset="0"/>
              </a:rPr>
              <a:t>1-own voices</a:t>
            </a:r>
          </a:p>
          <a:p>
            <a:r>
              <a:rPr lang="en-US" kern="100" dirty="0">
                <a:latin typeface="Calibri" panose="020F0502020204030204" pitchFamily="34" charset="0"/>
                <a:cs typeface="Arial" panose="020B0604020202020204" pitchFamily="34" charset="0"/>
              </a:rPr>
              <a:t>2- lipreading</a:t>
            </a:r>
          </a:p>
          <a:p>
            <a:r>
              <a:rPr lang="en-US" kern="100" dirty="0">
                <a:latin typeface="Calibri" panose="020F0502020204030204" pitchFamily="34" charset="0"/>
                <a:cs typeface="Arial" panose="020B0604020202020204" pitchFamily="34" charset="0"/>
              </a:rPr>
              <a:t>3- sign language</a:t>
            </a:r>
          </a:p>
          <a:p>
            <a:r>
              <a:rPr lang="en-US" kern="100" dirty="0">
                <a:latin typeface="Calibri" panose="020F0502020204030204" pitchFamily="34" charset="0"/>
                <a:cs typeface="Arial" panose="020B0604020202020204" pitchFamily="34" charset="0"/>
              </a:rPr>
              <a:t>4- word</a:t>
            </a:r>
          </a:p>
          <a:p>
            <a:r>
              <a:rPr lang="en-US" kern="100" dirty="0">
                <a:latin typeface="Calibri" panose="020F0502020204030204" pitchFamily="34" charset="0"/>
                <a:cs typeface="Arial" panose="020B0604020202020204" pitchFamily="34" charset="0"/>
              </a:rPr>
              <a:t>5- language </a:t>
            </a:r>
          </a:p>
          <a:p>
            <a:r>
              <a:rPr lang="en-US" kern="100" dirty="0">
                <a:latin typeface="Calibri" panose="020F0502020204030204" pitchFamily="34" charset="0"/>
                <a:cs typeface="Arial" panose="020B0604020202020204" pitchFamily="34" charset="0"/>
              </a:rPr>
              <a:t>6-hit </a:t>
            </a:r>
          </a:p>
          <a:p>
            <a:r>
              <a:rPr lang="en-US" kern="100" dirty="0">
                <a:latin typeface="Calibri" panose="020F0502020204030204" pitchFamily="34" charset="0"/>
                <a:cs typeface="Arial" panose="020B0604020202020204" pitchFamily="34" charset="0"/>
              </a:rPr>
              <a:t>7- actions</a:t>
            </a:r>
          </a:p>
          <a:p>
            <a:r>
              <a:rPr lang="en-US" kern="100" dirty="0">
                <a:latin typeface="Calibri" panose="020F0502020204030204" pitchFamily="34" charset="0"/>
                <a:cs typeface="Arial" panose="020B0604020202020204" pitchFamily="34" charset="0"/>
              </a:rPr>
              <a:t>8- introductory classes </a:t>
            </a:r>
          </a:p>
          <a:p>
            <a:r>
              <a:rPr lang="en-US" kern="100" dirty="0">
                <a:latin typeface="Calibri" panose="020F0502020204030204" pitchFamily="34" charset="0"/>
                <a:cs typeface="Arial" panose="020B0604020202020204" pitchFamily="34" charset="0"/>
              </a:rPr>
              <a:t>9-read books</a:t>
            </a:r>
          </a:p>
          <a:p>
            <a:r>
              <a:rPr lang="en-US" kern="100" dirty="0">
                <a:latin typeface="Calibri" panose="020F0502020204030204" pitchFamily="34" charset="0"/>
                <a:cs typeface="Arial" panose="020B0604020202020204" pitchFamily="34" charset="0"/>
              </a:rPr>
              <a:t>10- instructional video</a:t>
            </a:r>
          </a:p>
          <a:p>
            <a:endParaRPr lang="fr-FR" dirty="0"/>
          </a:p>
        </p:txBody>
      </p:sp>
    </p:spTree>
    <p:extLst>
      <p:ext uri="{BB962C8B-B14F-4D97-AF65-F5344CB8AC3E}">
        <p14:creationId xmlns:p14="http://schemas.microsoft.com/office/powerpoint/2010/main" val="2825746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D3A2F-518C-A568-2357-C8C9E419524A}"/>
              </a:ext>
            </a:extLst>
          </p:cNvPr>
          <p:cNvSpPr>
            <a:spLocks noGrp="1"/>
          </p:cNvSpPr>
          <p:nvPr>
            <p:ph type="title"/>
          </p:nvPr>
        </p:nvSpPr>
        <p:spPr/>
        <p:txBody>
          <a:bodyPr/>
          <a:lstStyle/>
          <a:p>
            <a:r>
              <a:rPr lang="fr-FR" dirty="0"/>
              <a:t>Reading :</a:t>
            </a:r>
            <a:br>
              <a:rPr lang="fr-FR" dirty="0"/>
            </a:br>
            <a:r>
              <a:rPr lang="fr-FR" dirty="0" err="1"/>
              <a:t>answers</a:t>
            </a:r>
            <a:endParaRPr lang="fr-FR" dirty="0"/>
          </a:p>
        </p:txBody>
      </p:sp>
      <p:sp>
        <p:nvSpPr>
          <p:cNvPr id="3" name="Espace réservé du contenu 2">
            <a:extLst>
              <a:ext uri="{FF2B5EF4-FFF2-40B4-BE49-F238E27FC236}">
                <a16:creationId xmlns:a16="http://schemas.microsoft.com/office/drawing/2014/main" id="{742CE781-E77F-66DC-0907-CF0B34EF4EC7}"/>
              </a:ext>
            </a:extLst>
          </p:cNvPr>
          <p:cNvSpPr>
            <a:spLocks noGrp="1"/>
          </p:cNvSpPr>
          <p:nvPr>
            <p:ph idx="1"/>
          </p:nvPr>
        </p:nvSpPr>
        <p:spPr/>
        <p:txBody>
          <a:bodyPr/>
          <a:lstStyle/>
          <a:p>
            <a:r>
              <a:rPr lang="en-US" sz="2000" kern="100" dirty="0">
                <a:effectLst/>
                <a:latin typeface="Calibri" panose="020F0502020204030204" pitchFamily="34" charset="0"/>
                <a:ea typeface="Calibri" panose="020F0502020204030204" pitchFamily="34" charset="0"/>
                <a:cs typeface="Arial" panose="020B0604020202020204" pitchFamily="34" charset="0"/>
              </a:rPr>
              <a:t>Read the following sentences. Check (</a:t>
            </a:r>
            <a:r>
              <a:rPr lang="en-US" sz="2000" kern="100"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2000" kern="100" dirty="0">
                <a:effectLst/>
                <a:latin typeface="Calibri" panose="020F0502020204030204" pitchFamily="34" charset="0"/>
                <a:ea typeface="Calibri" panose="020F0502020204030204" pitchFamily="34" charset="0"/>
                <a:cs typeface="Arial" panose="020B0604020202020204" pitchFamily="34" charset="0"/>
              </a:rPr>
              <a:t>) true (T) or false (F) or Not Given (NG). </a:t>
            </a:r>
          </a:p>
          <a:p>
            <a:r>
              <a:rPr lang="en-US" kern="100" dirty="0">
                <a:latin typeface="Calibri" panose="020F0502020204030204" pitchFamily="34" charset="0"/>
                <a:cs typeface="Arial" panose="020B0604020202020204" pitchFamily="34" charset="0"/>
              </a:rPr>
              <a:t>1- N G</a:t>
            </a:r>
          </a:p>
          <a:p>
            <a:r>
              <a:rPr lang="en-US" kern="100" dirty="0">
                <a:latin typeface="Calibri" panose="020F0502020204030204" pitchFamily="34" charset="0"/>
                <a:cs typeface="Arial" panose="020B0604020202020204" pitchFamily="34" charset="0"/>
              </a:rPr>
              <a:t>2- T</a:t>
            </a:r>
          </a:p>
          <a:p>
            <a:r>
              <a:rPr lang="en-US" kern="100" dirty="0">
                <a:latin typeface="Calibri" panose="020F0502020204030204" pitchFamily="34" charset="0"/>
                <a:cs typeface="Arial" panose="020B0604020202020204" pitchFamily="34" charset="0"/>
              </a:rPr>
              <a:t>3- T</a:t>
            </a:r>
          </a:p>
          <a:p>
            <a:r>
              <a:rPr lang="en-US" kern="100" dirty="0">
                <a:latin typeface="Calibri" panose="020F0502020204030204" pitchFamily="34" charset="0"/>
                <a:cs typeface="Arial" panose="020B0604020202020204" pitchFamily="34" charset="0"/>
              </a:rPr>
              <a:t>4- F</a:t>
            </a:r>
            <a:endParaRPr lang="fr-FR" dirty="0"/>
          </a:p>
        </p:txBody>
      </p:sp>
    </p:spTree>
    <p:extLst>
      <p:ext uri="{BB962C8B-B14F-4D97-AF65-F5344CB8AC3E}">
        <p14:creationId xmlns:p14="http://schemas.microsoft.com/office/powerpoint/2010/main" val="275842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B432A-6FA4-0B83-E495-E7BFBF9FF8FA}"/>
              </a:ext>
            </a:extLst>
          </p:cNvPr>
          <p:cNvSpPr>
            <a:spLocks noGrp="1"/>
          </p:cNvSpPr>
          <p:nvPr>
            <p:ph type="title"/>
          </p:nvPr>
        </p:nvSpPr>
        <p:spPr/>
        <p:txBody>
          <a:bodyPr/>
          <a:lstStyle/>
          <a:p>
            <a:r>
              <a:rPr lang="fr-FR" dirty="0"/>
              <a:t>Email-</a:t>
            </a:r>
            <a:r>
              <a:rPr lang="fr-FR" dirty="0" err="1"/>
              <a:t>writing</a:t>
            </a:r>
            <a:br>
              <a:rPr lang="fr-FR" dirty="0"/>
            </a:br>
            <a:r>
              <a:rPr lang="fr-FR" dirty="0"/>
              <a:t>key </a:t>
            </a:r>
            <a:r>
              <a:rPr lang="fr-FR" dirty="0" err="1"/>
              <a:t>answers</a:t>
            </a:r>
            <a:r>
              <a:rPr lang="fr-FR" dirty="0"/>
              <a:t> </a:t>
            </a:r>
          </a:p>
        </p:txBody>
      </p:sp>
      <p:sp>
        <p:nvSpPr>
          <p:cNvPr id="3" name="Espace réservé du contenu 2">
            <a:extLst>
              <a:ext uri="{FF2B5EF4-FFF2-40B4-BE49-F238E27FC236}">
                <a16:creationId xmlns:a16="http://schemas.microsoft.com/office/drawing/2014/main" id="{782EB501-53FA-F5EC-A0F6-9F11D08A0319}"/>
              </a:ext>
            </a:extLst>
          </p:cNvPr>
          <p:cNvSpPr>
            <a:spLocks noGrp="1"/>
          </p:cNvSpPr>
          <p:nvPr>
            <p:ph idx="1"/>
          </p:nvPr>
        </p:nvSpPr>
        <p:spPr/>
        <p:txBody>
          <a:bodyPr>
            <a:normAutofit fontScale="92500" lnSpcReduction="10000"/>
          </a:bodyPr>
          <a:lstStyle/>
          <a:p>
            <a:r>
              <a:rPr lang="en-US" sz="2000" kern="100" dirty="0">
                <a:effectLst/>
                <a:latin typeface="Calibri" panose="020F0502020204030204" pitchFamily="34" charset="0"/>
                <a:ea typeface="Calibri" panose="020F0502020204030204" pitchFamily="34" charset="0"/>
                <a:cs typeface="Arial" panose="020B0604020202020204" pitchFamily="34" charset="0"/>
              </a:rPr>
              <a:t>Put these sentences in the right order  to make  a paragraph- underline  all adverbs of frequency and time expressions in the sentences,</a:t>
            </a:r>
          </a:p>
          <a:p>
            <a:r>
              <a:rPr lang="en-US" kern="100" dirty="0">
                <a:latin typeface="Calibri" panose="020F0502020204030204" pitchFamily="34" charset="0"/>
                <a:ea typeface="Calibri" panose="020F0502020204030204" pitchFamily="34" charset="0"/>
                <a:cs typeface="Arial" panose="020B0604020202020204" pitchFamily="34" charset="0"/>
              </a:rPr>
              <a:t>B- weekend/ never</a:t>
            </a:r>
          </a:p>
          <a:p>
            <a:r>
              <a:rPr lang="en-US" sz="2000" kern="100" dirty="0">
                <a:effectLst/>
                <a:latin typeface="Calibri" panose="020F0502020204030204" pitchFamily="34" charset="0"/>
                <a:ea typeface="Calibri" panose="020F0502020204030204" pitchFamily="34" charset="0"/>
                <a:cs typeface="Arial" panose="020B0604020202020204" pitchFamily="34" charset="0"/>
              </a:rPr>
              <a:t>C- always / Fridays</a:t>
            </a:r>
          </a:p>
          <a:p>
            <a:r>
              <a:rPr lang="en-US" kern="100" dirty="0">
                <a:latin typeface="Calibri" panose="020F0502020204030204" pitchFamily="34" charset="0"/>
                <a:ea typeface="Calibri" panose="020F0502020204030204" pitchFamily="34" charset="0"/>
                <a:cs typeface="Arial" panose="020B0604020202020204" pitchFamily="34" charset="0"/>
              </a:rPr>
              <a:t>D- often</a:t>
            </a:r>
          </a:p>
          <a:p>
            <a:r>
              <a:rPr lang="en-US" sz="2000" kern="100" dirty="0">
                <a:effectLst/>
                <a:latin typeface="Calibri" panose="020F0502020204030204" pitchFamily="34" charset="0"/>
                <a:ea typeface="Calibri" panose="020F0502020204030204" pitchFamily="34" charset="0"/>
                <a:cs typeface="Arial" panose="020B0604020202020204" pitchFamily="34" charset="0"/>
              </a:rPr>
              <a:t>E- Saturdays / always </a:t>
            </a:r>
          </a:p>
          <a:p>
            <a:r>
              <a:rPr lang="en-US" kern="100" dirty="0">
                <a:latin typeface="Calibri" panose="020F0502020204030204" pitchFamily="34" charset="0"/>
                <a:ea typeface="Calibri" panose="020F0502020204030204" pitchFamily="34" charset="0"/>
                <a:cs typeface="Arial" panose="020B0604020202020204" pitchFamily="34" charset="0"/>
              </a:rPr>
              <a:t>A- usually- sometimes </a:t>
            </a:r>
          </a:p>
          <a:p>
            <a:r>
              <a:rPr lang="en-US" sz="2000" kern="100" dirty="0">
                <a:effectLst/>
                <a:latin typeface="Calibri" panose="020F0502020204030204" pitchFamily="34" charset="0"/>
                <a:ea typeface="Calibri" panose="020F0502020204030204" pitchFamily="34" charset="0"/>
                <a:cs typeface="Arial" panose="020B0604020202020204" pitchFamily="34" charset="0"/>
              </a:rPr>
              <a:t>F- rarely</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489339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E01F9-4F21-1D17-6056-1D7F223F1A9D}"/>
              </a:ext>
            </a:extLst>
          </p:cNvPr>
          <p:cNvSpPr>
            <a:spLocks noGrp="1"/>
          </p:cNvSpPr>
          <p:nvPr>
            <p:ph type="title"/>
          </p:nvPr>
        </p:nvSpPr>
        <p:spPr/>
        <p:txBody>
          <a:bodyPr/>
          <a:lstStyle/>
          <a:p>
            <a:r>
              <a:rPr lang="fr-FR" dirty="0"/>
              <a:t>Email- </a:t>
            </a:r>
            <a:r>
              <a:rPr lang="fr-FR" dirty="0" err="1"/>
              <a:t>writing</a:t>
            </a:r>
            <a:r>
              <a:rPr lang="fr-FR" dirty="0"/>
              <a:t> </a:t>
            </a:r>
          </a:p>
        </p:txBody>
      </p:sp>
      <p:sp>
        <p:nvSpPr>
          <p:cNvPr id="3" name="Espace réservé du contenu 2">
            <a:extLst>
              <a:ext uri="{FF2B5EF4-FFF2-40B4-BE49-F238E27FC236}">
                <a16:creationId xmlns:a16="http://schemas.microsoft.com/office/drawing/2014/main" id="{312EBA51-AF0E-B9C9-1876-EC133F497819}"/>
              </a:ext>
            </a:extLst>
          </p:cNvPr>
          <p:cNvSpPr>
            <a:spLocks noGrp="1"/>
          </p:cNvSpPr>
          <p:nvPr>
            <p:ph idx="1"/>
          </p:nvPr>
        </p:nvSpPr>
        <p:spPr/>
        <p:txBody>
          <a:bodyPr>
            <a:normAutofit fontScale="77500" lnSpcReduction="20000"/>
          </a:bodyPr>
          <a:lstStyle/>
          <a:p>
            <a:r>
              <a:rPr lang="fr-FR" dirty="0"/>
              <a:t>Mail Example for correction:</a:t>
            </a: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Hi there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My name is Samantha and I’m twenty ears old. I’m tall and I’ve got short fair hair  and blue eyes. I’m English and I live in London with my parents and my sister Kay. She’s  eight and she’s very naughty! My mum is a teacher and my dad makes websites. He’s very creative.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I’ve got a lots of friends, but my best friend is Jamie. We’re in the same university and we spend a lot of time together. She’s very kind and she’s funny too! We usually  go shopping on Saturdays, and we sometimes stay the night at each other’s houses.</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 I love swimming! I’m in the university  swimming team. We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practise</a:t>
            </a:r>
            <a:r>
              <a:rPr lang="en-US" sz="1800" kern="100" dirty="0">
                <a:effectLst/>
                <a:latin typeface="Calibri" panose="020F0502020204030204" pitchFamily="34" charset="0"/>
                <a:ea typeface="Calibri" panose="020F0502020204030204" pitchFamily="34" charset="0"/>
                <a:cs typeface="Arial" panose="020B0604020202020204" pitchFamily="34" charset="0"/>
              </a:rPr>
              <a:t> everyday, and  we often have competitions at the weekends. We rarely win, but it doesn’t matter. We keep fit and we always have a lots of fun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What about you tell me all about  yourself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Bye for now,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Samantha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95154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C5270-A87C-B195-BF51-3770A22253F2}"/>
              </a:ext>
            </a:extLst>
          </p:cNvPr>
          <p:cNvSpPr>
            <a:spLocks noGrp="1"/>
          </p:cNvSpPr>
          <p:nvPr>
            <p:ph type="title"/>
          </p:nvPr>
        </p:nvSpPr>
        <p:spPr/>
        <p:txBody>
          <a:bodyPr/>
          <a:lstStyle/>
          <a:p>
            <a:r>
              <a:rPr lang="fr-FR" dirty="0"/>
              <a:t>Learning objective- for unit one</a:t>
            </a:r>
          </a:p>
        </p:txBody>
      </p:sp>
      <p:sp>
        <p:nvSpPr>
          <p:cNvPr id="3" name="Espace réservé du contenu 2">
            <a:extLst>
              <a:ext uri="{FF2B5EF4-FFF2-40B4-BE49-F238E27FC236}">
                <a16:creationId xmlns:a16="http://schemas.microsoft.com/office/drawing/2014/main" id="{21B3A234-C8D0-EDEC-BE03-11EE327122B2}"/>
              </a:ext>
            </a:extLst>
          </p:cNvPr>
          <p:cNvSpPr>
            <a:spLocks noGrp="1"/>
          </p:cNvSpPr>
          <p:nvPr>
            <p:ph idx="1"/>
          </p:nvPr>
        </p:nvSpPr>
        <p:spPr/>
        <p:txBody>
          <a:bodyPr/>
          <a:lstStyle/>
          <a:p>
            <a:pPr marL="0" indent="0">
              <a:buNone/>
            </a:pPr>
            <a:endParaRPr lang="fr-FR" dirty="0"/>
          </a:p>
          <a:p>
            <a:r>
              <a:rPr lang="en-US" dirty="0"/>
              <a:t>a-to enable the learner to communicate effectively and appropriately in real life situation: b-to use English effectively for study purpose across the lessons; </a:t>
            </a:r>
          </a:p>
          <a:p>
            <a:r>
              <a:rPr lang="en-US" dirty="0"/>
              <a:t>c.to develop interest in and appreciation of the content; </a:t>
            </a:r>
          </a:p>
          <a:p>
            <a:r>
              <a:rPr lang="en-US" dirty="0"/>
              <a:t>d.to develop and integrate the use of the four language skills i.e. Reading, Listening, Speaking and Writing; </a:t>
            </a:r>
          </a:p>
          <a:p>
            <a:r>
              <a:rPr lang="en-US" dirty="0"/>
              <a:t>e.to revise and reinforce structure already learnt.</a:t>
            </a:r>
            <a:r>
              <a:rPr lang="fr-FR" dirty="0"/>
              <a:t>-</a:t>
            </a:r>
          </a:p>
        </p:txBody>
      </p:sp>
    </p:spTree>
    <p:extLst>
      <p:ext uri="{BB962C8B-B14F-4D97-AF65-F5344CB8AC3E}">
        <p14:creationId xmlns:p14="http://schemas.microsoft.com/office/powerpoint/2010/main" val="246095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59230-E7F7-B87C-61B7-F5541B8745DC}"/>
              </a:ext>
            </a:extLst>
          </p:cNvPr>
          <p:cNvSpPr>
            <a:spLocks noGrp="1"/>
          </p:cNvSpPr>
          <p:nvPr>
            <p:ph type="title"/>
          </p:nvPr>
        </p:nvSpPr>
        <p:spPr/>
        <p:txBody>
          <a:bodyPr/>
          <a:lstStyle/>
          <a:p>
            <a:r>
              <a:rPr lang="fr-FR" dirty="0" err="1"/>
              <a:t>Listening</a:t>
            </a:r>
            <a:r>
              <a:rPr lang="fr-FR" dirty="0"/>
              <a:t> and </a:t>
            </a:r>
            <a:r>
              <a:rPr lang="fr-FR" dirty="0" err="1"/>
              <a:t>learning</a:t>
            </a:r>
            <a:r>
              <a:rPr lang="fr-FR" dirty="0"/>
              <a:t> </a:t>
            </a:r>
          </a:p>
        </p:txBody>
      </p:sp>
      <p:sp>
        <p:nvSpPr>
          <p:cNvPr id="3" name="Espace réservé du contenu 2">
            <a:extLst>
              <a:ext uri="{FF2B5EF4-FFF2-40B4-BE49-F238E27FC236}">
                <a16:creationId xmlns:a16="http://schemas.microsoft.com/office/drawing/2014/main" id="{8A990DD7-EC26-972E-D917-4068DE06CA3D}"/>
              </a:ext>
            </a:extLst>
          </p:cNvPr>
          <p:cNvSpPr>
            <a:spLocks noGrp="1"/>
          </p:cNvSpPr>
          <p:nvPr>
            <p:ph idx="1"/>
          </p:nvPr>
        </p:nvSpPr>
        <p:spPr/>
        <p:txBody>
          <a:bodyPr>
            <a:normAutofit lnSpcReduction="10000"/>
          </a:bodyPr>
          <a:lstStyle/>
          <a:p>
            <a:r>
              <a:rPr lang="en-US" dirty="0"/>
              <a:t>Read and listen to Angela, then complete the text using the verbs below:</a:t>
            </a:r>
          </a:p>
          <a:p>
            <a:r>
              <a:rPr lang="en-US" dirty="0"/>
              <a:t>‘m enjoying – ‘m studying – ‘m going to work- come- live- can speak- started – went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Text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My name’s  Angela Clark. I </a:t>
            </a:r>
            <a:r>
              <a:rPr lang="en-US" sz="1800" i="1" kern="100" dirty="0">
                <a:effectLst/>
                <a:latin typeface="Calibri" panose="020F0502020204030204" pitchFamily="34" charset="0"/>
                <a:ea typeface="Calibri" panose="020F0502020204030204" pitchFamily="34" charset="0"/>
                <a:cs typeface="Arial" panose="020B0604020202020204" pitchFamily="34" charset="0"/>
              </a:rPr>
              <a:t>come</a:t>
            </a:r>
            <a:r>
              <a:rPr lang="en-US" sz="1800" kern="100" dirty="0">
                <a:effectLst/>
                <a:latin typeface="Calibri" panose="020F0502020204030204" pitchFamily="34" charset="0"/>
                <a:ea typeface="Calibri" panose="020F0502020204030204" pitchFamily="34" charset="0"/>
                <a:cs typeface="Arial" panose="020B0604020202020204" pitchFamily="34" charset="0"/>
              </a:rPr>
              <a:t> from Rome, the capital of Italy. I’m a student at the university of Sapienza .  I ……1……….modern languages- English and French . I also know  a little Spanish, so I …2.. four languages . I ……3……. the program a lot, but it’s really hard work. I …4.. college  three years ago.</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 …5 at home with my parents and my sister. My brother ….4. to work in the United States last year. After I graduate, I ……6… as  a translator. I hope so, anyway .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4" name="Image 3">
            <a:extLst>
              <a:ext uri="{FF2B5EF4-FFF2-40B4-BE49-F238E27FC236}">
                <a16:creationId xmlns:a16="http://schemas.microsoft.com/office/drawing/2014/main" id="{359A460D-8486-C5A9-198E-9DBB189C8486}"/>
              </a:ext>
            </a:extLst>
          </p:cNvPr>
          <p:cNvPicPr>
            <a:picLocks noChangeAspect="1"/>
          </p:cNvPicPr>
          <p:nvPr/>
        </p:nvPicPr>
        <p:blipFill>
          <a:blip r:embed="rId2"/>
          <a:stretch>
            <a:fillRect/>
          </a:stretch>
        </p:blipFill>
        <p:spPr>
          <a:xfrm>
            <a:off x="9430733" y="654019"/>
            <a:ext cx="2619375" cy="1743075"/>
          </a:xfrm>
          <a:prstGeom prst="rect">
            <a:avLst/>
          </a:prstGeom>
        </p:spPr>
      </p:pic>
      <p:pic>
        <p:nvPicPr>
          <p:cNvPr id="5" name="Image 4">
            <a:extLst>
              <a:ext uri="{FF2B5EF4-FFF2-40B4-BE49-F238E27FC236}">
                <a16:creationId xmlns:a16="http://schemas.microsoft.com/office/drawing/2014/main" id="{42CE4FF3-5F59-D6F9-F5A0-FC458B1EE67F}"/>
              </a:ext>
            </a:extLst>
          </p:cNvPr>
          <p:cNvPicPr>
            <a:picLocks noChangeAspect="1"/>
          </p:cNvPicPr>
          <p:nvPr/>
        </p:nvPicPr>
        <p:blipFill>
          <a:blip r:embed="rId3"/>
          <a:stretch>
            <a:fillRect/>
          </a:stretch>
        </p:blipFill>
        <p:spPr>
          <a:xfrm>
            <a:off x="0" y="5319952"/>
            <a:ext cx="12191999" cy="1538048"/>
          </a:xfrm>
          <a:prstGeom prst="rect">
            <a:avLst/>
          </a:prstGeom>
        </p:spPr>
      </p:pic>
    </p:spTree>
    <p:extLst>
      <p:ext uri="{BB962C8B-B14F-4D97-AF65-F5344CB8AC3E}">
        <p14:creationId xmlns:p14="http://schemas.microsoft.com/office/powerpoint/2010/main" val="228288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4C2DA6-3B50-CAA1-146B-B9C36A13B140}"/>
              </a:ext>
            </a:extLst>
          </p:cNvPr>
          <p:cNvSpPr>
            <a:spLocks noGrp="1"/>
          </p:cNvSpPr>
          <p:nvPr>
            <p:ph type="title"/>
          </p:nvPr>
        </p:nvSpPr>
        <p:spPr/>
        <p:txBody>
          <a:bodyPr>
            <a:normAutofit fontScale="90000"/>
          </a:bodyPr>
          <a:lstStyle/>
          <a:p>
            <a:r>
              <a:rPr lang="en-US" dirty="0"/>
              <a:t>Check your grammar: word 2 word – question words ( read the grammar check list)</a:t>
            </a:r>
            <a:endParaRPr lang="fr-FR" dirty="0"/>
          </a:p>
        </p:txBody>
      </p:sp>
      <p:sp>
        <p:nvSpPr>
          <p:cNvPr id="3" name="Espace réservé du contenu 2">
            <a:extLst>
              <a:ext uri="{FF2B5EF4-FFF2-40B4-BE49-F238E27FC236}">
                <a16:creationId xmlns:a16="http://schemas.microsoft.com/office/drawing/2014/main" id="{C4FAF3C7-10CD-E9B2-7D86-5714D68347F1}"/>
              </a:ext>
            </a:extLst>
          </p:cNvPr>
          <p:cNvSpPr>
            <a:spLocks noGrp="1"/>
          </p:cNvSpPr>
          <p:nvPr>
            <p:ph idx="1"/>
          </p:nvPr>
        </p:nvSpPr>
        <p:spPr/>
        <p:txBody>
          <a:bodyPr>
            <a:normAutofit/>
          </a:bodyPr>
          <a:lstStyle/>
          <a:p>
            <a:pPr marL="0" indent="0">
              <a:buNone/>
            </a:pPr>
            <a:r>
              <a:rPr lang="en-US" dirty="0"/>
              <a:t>Write the words in the correct order to make sentences.</a:t>
            </a:r>
          </a:p>
          <a:p>
            <a:pPr marL="0" indent="0">
              <a:buNone/>
            </a:pPr>
            <a:r>
              <a:rPr lang="en-US" dirty="0"/>
              <a:t>1. to          Who          were          you          ?          talking </a:t>
            </a:r>
          </a:p>
          <a:p>
            <a:pPr marL="0" indent="0">
              <a:buNone/>
            </a:pPr>
            <a:r>
              <a:rPr lang="en-US" dirty="0"/>
              <a:t>2. are          at         they         ?         looking         What  </a:t>
            </a:r>
          </a:p>
          <a:p>
            <a:pPr marL="0" indent="0">
              <a:buNone/>
            </a:pPr>
            <a:r>
              <a:rPr lang="en-US" dirty="0"/>
              <a:t>3. music          ?          down          the          you          Could          turn</a:t>
            </a:r>
          </a:p>
          <a:p>
            <a:pPr marL="0" indent="0">
              <a:buNone/>
            </a:pPr>
            <a:r>
              <a:rPr lang="en-US" dirty="0"/>
              <a:t>4. Who          that          photo          ?          took  </a:t>
            </a:r>
          </a:p>
          <a:p>
            <a:pPr marL="0" indent="0">
              <a:buNone/>
            </a:pPr>
            <a:r>
              <a:rPr lang="en-US" dirty="0"/>
              <a:t>5. match          time          does          ?           the            start         What  </a:t>
            </a:r>
          </a:p>
          <a:p>
            <a:pPr marL="0" indent="0">
              <a:buNone/>
            </a:pPr>
            <a:r>
              <a:rPr lang="en-US" dirty="0"/>
              <a:t>6. you          How           clean          often          ?           do          teeth          your  </a:t>
            </a:r>
          </a:p>
        </p:txBody>
      </p:sp>
      <p:pic>
        <p:nvPicPr>
          <p:cNvPr id="4" name="Image 3">
            <a:extLst>
              <a:ext uri="{FF2B5EF4-FFF2-40B4-BE49-F238E27FC236}">
                <a16:creationId xmlns:a16="http://schemas.microsoft.com/office/drawing/2014/main" id="{D06181D1-D5FF-F27D-F736-92641917B6C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9089955" y="1853754"/>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811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B4A4-ADAA-FA8D-F46C-80FCA561AAF8}"/>
              </a:ext>
            </a:extLst>
          </p:cNvPr>
          <p:cNvSpPr>
            <a:spLocks noGrp="1"/>
          </p:cNvSpPr>
          <p:nvPr>
            <p:ph type="title"/>
          </p:nvPr>
        </p:nvSpPr>
        <p:spPr/>
        <p:txBody>
          <a:bodyPr/>
          <a:lstStyle/>
          <a:p>
            <a:r>
              <a:rPr lang="en-US" dirty="0"/>
              <a:t>Complete the dialogue with correct tenses – read the grammar check list </a:t>
            </a:r>
            <a:endParaRPr lang="fr-FR" dirty="0"/>
          </a:p>
        </p:txBody>
      </p:sp>
      <p:sp>
        <p:nvSpPr>
          <p:cNvPr id="3" name="Espace réservé du contenu 2">
            <a:extLst>
              <a:ext uri="{FF2B5EF4-FFF2-40B4-BE49-F238E27FC236}">
                <a16:creationId xmlns:a16="http://schemas.microsoft.com/office/drawing/2014/main" id="{D49578F3-4556-F533-9F52-0752BCC40833}"/>
              </a:ext>
            </a:extLst>
          </p:cNvPr>
          <p:cNvSpPr>
            <a:spLocks noGrp="1"/>
          </p:cNvSpPr>
          <p:nvPr>
            <p:ph idx="1"/>
          </p:nvPr>
        </p:nvSpPr>
        <p:spPr/>
        <p:txBody>
          <a:bodyPr>
            <a:normAutofit/>
          </a:bodyPr>
          <a:lstStyle/>
          <a:p>
            <a:pPr marL="0" indent="0">
              <a:buNone/>
            </a:pPr>
            <a:r>
              <a:rPr lang="en-US" dirty="0"/>
              <a:t>Rashid: Rahul! Your friend Manas has sent you a postcard. It’s from Kerala. It ____ (look) nice. Rahul: I bet it does! Rashid: He ____ (write) that it’s very hot there. There ___ (be) a lot of tourists. The hotels ____ (be) full. He ____ (say) the restaurants ____ (be) always full! Rahul: Yes. I’m sure it is. The papers____ (say) that the temperature there is 30C. Rashid: Then he ___ (write) that he has learnt a bit of Malayalam, and that he ____ (get on) well with the people there, especially the women! Rashid: Look, didn’t the newspaper ____ (say) that there’s another strike in Kerala. Rahul: Yes, it did Manas won’t mind having to stay in Kerala longer! </a:t>
            </a:r>
            <a:endParaRPr lang="fr-FR" dirty="0"/>
          </a:p>
        </p:txBody>
      </p:sp>
    </p:spTree>
    <p:extLst>
      <p:ext uri="{BB962C8B-B14F-4D97-AF65-F5344CB8AC3E}">
        <p14:creationId xmlns:p14="http://schemas.microsoft.com/office/powerpoint/2010/main" val="163142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D4F38-ABB0-6CB1-161E-0CC62D99485E}"/>
              </a:ext>
            </a:extLst>
          </p:cNvPr>
          <p:cNvSpPr>
            <a:spLocks noGrp="1"/>
          </p:cNvSpPr>
          <p:nvPr>
            <p:ph type="title"/>
          </p:nvPr>
        </p:nvSpPr>
        <p:spPr/>
        <p:txBody>
          <a:bodyPr>
            <a:normAutofit/>
          </a:bodyPr>
          <a:lstStyle/>
          <a:p>
            <a:r>
              <a:rPr lang="fr-FR" dirty="0"/>
              <a:t>Reading</a:t>
            </a:r>
            <a:br>
              <a:rPr lang="fr-FR" dirty="0"/>
            </a:br>
            <a:r>
              <a:rPr lang="fr-FR" dirty="0"/>
              <a:t> </a:t>
            </a:r>
            <a:r>
              <a:rPr lang="fr-FR" sz="2000" dirty="0" err="1"/>
              <a:t>read</a:t>
            </a:r>
            <a:r>
              <a:rPr lang="fr-FR" sz="2000" dirty="0"/>
              <a:t> the </a:t>
            </a:r>
            <a:r>
              <a:rPr lang="fr-FR" sz="2000" dirty="0" err="1"/>
              <a:t>text</a:t>
            </a:r>
            <a:r>
              <a:rPr lang="fr-FR" sz="2000" dirty="0"/>
              <a:t> and </a:t>
            </a:r>
            <a:r>
              <a:rPr lang="en-US" sz="2000" dirty="0"/>
              <a:t>answer</a:t>
            </a:r>
            <a:r>
              <a:rPr lang="fr-FR" sz="2000" dirty="0"/>
              <a:t> the questions </a:t>
            </a:r>
            <a:r>
              <a:rPr lang="en-US" sz="2000" dirty="0"/>
              <a:t>below</a:t>
            </a:r>
          </a:p>
        </p:txBody>
      </p:sp>
      <p:sp>
        <p:nvSpPr>
          <p:cNvPr id="3" name="Espace réservé du contenu 2">
            <a:extLst>
              <a:ext uri="{FF2B5EF4-FFF2-40B4-BE49-F238E27FC236}">
                <a16:creationId xmlns:a16="http://schemas.microsoft.com/office/drawing/2014/main" id="{D59B7F4B-ECE0-C450-7B32-C51DD318D50E}"/>
              </a:ext>
            </a:extLst>
          </p:cNvPr>
          <p:cNvSpPr>
            <a:spLocks noGrp="1"/>
          </p:cNvSpPr>
          <p:nvPr>
            <p:ph idx="1"/>
          </p:nvPr>
        </p:nvSpPr>
        <p:spPr/>
        <p:txBody>
          <a:bodyPr>
            <a:normAutofit fontScale="62500" lnSpcReduction="20000"/>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Because deaf people cannot hear, they have special ways of </a:t>
            </a:r>
            <a:r>
              <a:rPr lang="en-US" sz="1800" u="sng" kern="100" dirty="0">
                <a:effectLst/>
                <a:latin typeface="Calibri" panose="020F0502020204030204" pitchFamily="34" charset="0"/>
                <a:ea typeface="Calibri" panose="020F0502020204030204" pitchFamily="34" charset="0"/>
                <a:cs typeface="Arial" panose="020B0604020202020204" pitchFamily="34" charset="0"/>
              </a:rPr>
              <a:t>communicating</a:t>
            </a:r>
            <a:r>
              <a:rPr lang="en-US" sz="1800" kern="100" dirty="0">
                <a:effectLst/>
                <a:latin typeface="Calibri" panose="020F0502020204030204" pitchFamily="34" charset="0"/>
                <a:ea typeface="Calibri" panose="020F0502020204030204" pitchFamily="34" charset="0"/>
                <a:cs typeface="Arial" panose="020B0604020202020204" pitchFamily="34" charset="0"/>
              </a:rPr>
              <a:t>. For example, they can learn to understand what someone is saying by looking at the mouth of the speaker. This is called lipreading. Also, speaking is very difficult for the deaf, because they cannot hear their own voices. However, it is possible with special training. According to many deaf people all around the world, the most </a:t>
            </a:r>
            <a:r>
              <a:rPr lang="en-US" sz="1800" u="sng" kern="100" dirty="0">
                <a:effectLst/>
                <a:latin typeface="Calibri" panose="020F0502020204030204" pitchFamily="34" charset="0"/>
                <a:ea typeface="Calibri" panose="020F0502020204030204" pitchFamily="34" charset="0"/>
                <a:cs typeface="Arial" panose="020B0604020202020204" pitchFamily="34" charset="0"/>
              </a:rPr>
              <a:t>practical</a:t>
            </a:r>
            <a:r>
              <a:rPr lang="en-US" sz="1800" kern="100" dirty="0">
                <a:effectLst/>
                <a:latin typeface="Calibri" panose="020F0502020204030204" pitchFamily="34" charset="0"/>
                <a:ea typeface="Calibri" panose="020F0502020204030204" pitchFamily="34" charset="0"/>
                <a:cs typeface="Arial" panose="020B0604020202020204" pitchFamily="34" charset="0"/>
              </a:rPr>
              <a:t> and popular way of communicating is with sign language.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 many ways, sign language is </a:t>
            </a:r>
            <a:r>
              <a:rPr lang="en-US" sz="1800" u="sng" kern="100" dirty="0">
                <a:effectLst/>
                <a:latin typeface="Calibri" panose="020F0502020204030204" pitchFamily="34" charset="0"/>
                <a:ea typeface="Calibri" panose="020F0502020204030204" pitchFamily="34" charset="0"/>
                <a:cs typeface="Arial" panose="020B0604020202020204" pitchFamily="34" charset="0"/>
              </a:rPr>
              <a:t>similar</a:t>
            </a:r>
            <a:r>
              <a:rPr lang="en-US" sz="1800" kern="100" dirty="0">
                <a:effectLst/>
                <a:latin typeface="Calibri" panose="020F0502020204030204" pitchFamily="34" charset="0"/>
                <a:ea typeface="Calibri" panose="020F0502020204030204" pitchFamily="34" charset="0"/>
                <a:cs typeface="Arial" panose="020B0604020202020204" pitchFamily="34" charset="0"/>
              </a:rPr>
              <a:t> to spoken language. The words of sign language are made with signs, which are formed with movements of the hands, face, and body. As with words, each sign has a different meaning and can be combined to form sentences. Signed languages also have their own grammar. The alphabet of sign language is special hand signs that </a:t>
            </a:r>
            <a:r>
              <a:rPr lang="en-US" sz="1800" u="sng" kern="100" dirty="0">
                <a:effectLst/>
                <a:latin typeface="Calibri" panose="020F0502020204030204" pitchFamily="34" charset="0"/>
                <a:ea typeface="Calibri" panose="020F0502020204030204" pitchFamily="34" charset="0"/>
                <a:cs typeface="Arial" panose="020B0604020202020204" pitchFamily="34" charset="0"/>
              </a:rPr>
              <a:t>stand for</a:t>
            </a:r>
            <a:r>
              <a:rPr lang="en-US" sz="1800" kern="100" dirty="0">
                <a:effectLst/>
                <a:latin typeface="Calibri" panose="020F0502020204030204" pitchFamily="34" charset="0"/>
                <a:ea typeface="Calibri" panose="020F0502020204030204" pitchFamily="34" charset="0"/>
                <a:cs typeface="Arial" panose="020B0604020202020204" pitchFamily="34" charset="0"/>
              </a:rPr>
              <a:t> letters; they make spelling possible. The signs combine to form a rich language that can express the same thoughts, feelings, and ideas as any spoken language. And just as people from different countries speak different languages, most countries have their own variety of sign language.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 addition to knowing sign language, it is also helpful to know something about how deaf people communicate. Since they rely so much on actions, deaf people are generally not very </a:t>
            </a:r>
            <a:r>
              <a:rPr lang="en-US" sz="1800" u="sng" kern="100" dirty="0">
                <a:effectLst/>
                <a:latin typeface="Calibri" panose="020F0502020204030204" pitchFamily="34" charset="0"/>
                <a:ea typeface="Calibri" panose="020F0502020204030204" pitchFamily="34" charset="0"/>
                <a:cs typeface="Arial" panose="020B0604020202020204" pitchFamily="34" charset="0"/>
              </a:rPr>
              <a:t>formal</a:t>
            </a:r>
            <a:r>
              <a:rPr lang="en-US" sz="1800" kern="100" dirty="0">
                <a:effectLst/>
                <a:latin typeface="Calibri" panose="020F0502020204030204" pitchFamily="34" charset="0"/>
                <a:ea typeface="Calibri" panose="020F0502020204030204" pitchFamily="34" charset="0"/>
                <a:cs typeface="Arial" panose="020B0604020202020204" pitchFamily="34" charset="0"/>
              </a:rPr>
              <a:t> when they “talk,” and may touch your arm or shoulder a lot to make sure you know what they’re saying. It is not seen as rude among deaf people to lightly touch someone you do not know to get their attention. It’s also okay to wave your hands or hit the table or floor. Also, lots of eye contact1 is necessary.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There are many ways to learn a few signs. Community colleges often teach </a:t>
            </a:r>
            <a:r>
              <a:rPr lang="en-US" sz="1800" u="sng" kern="100" dirty="0">
                <a:effectLst/>
                <a:latin typeface="Calibri" panose="020F0502020204030204" pitchFamily="34" charset="0"/>
                <a:ea typeface="Calibri" panose="020F0502020204030204" pitchFamily="34" charset="0"/>
                <a:cs typeface="Arial" panose="020B0604020202020204" pitchFamily="34" charset="0"/>
              </a:rPr>
              <a:t>introductory</a:t>
            </a:r>
            <a:r>
              <a:rPr lang="en-US" sz="1800" kern="100" dirty="0">
                <a:effectLst/>
                <a:latin typeface="Calibri" panose="020F0502020204030204" pitchFamily="34" charset="0"/>
                <a:ea typeface="Calibri" panose="020F0502020204030204" pitchFamily="34" charset="0"/>
                <a:cs typeface="Arial" panose="020B0604020202020204" pitchFamily="34" charset="0"/>
              </a:rPr>
              <a:t> classes. For self-learners, bookstores and libraries have books for learning sign language. There are also instructional videos on the Internet, with actors </a:t>
            </a:r>
            <a:r>
              <a:rPr lang="en-US" sz="1800" u="sng" kern="100" dirty="0">
                <a:effectLst/>
                <a:latin typeface="Calibri" panose="020F0502020204030204" pitchFamily="34" charset="0"/>
                <a:ea typeface="Calibri" panose="020F0502020204030204" pitchFamily="34" charset="0"/>
                <a:cs typeface="Arial" panose="020B0604020202020204" pitchFamily="34" charset="0"/>
              </a:rPr>
              <a:t>demonstrating</a:t>
            </a:r>
            <a:r>
              <a:rPr lang="en-US" sz="1800" kern="100" dirty="0">
                <a:effectLst/>
                <a:latin typeface="Calibri" panose="020F0502020204030204" pitchFamily="34" charset="0"/>
                <a:ea typeface="Calibri" panose="020F0502020204030204" pitchFamily="34" charset="0"/>
                <a:cs typeface="Arial" panose="020B0604020202020204" pitchFamily="34" charset="0"/>
              </a:rPr>
              <a:t> signs and performing interesting stories and conversations for you to see. With practice, you’ll soon </a:t>
            </a:r>
            <a:r>
              <a:rPr lang="en-US" sz="1800" u="sng" kern="100" dirty="0">
                <a:effectLst/>
                <a:latin typeface="Calibri" panose="020F0502020204030204" pitchFamily="34" charset="0"/>
                <a:ea typeface="Calibri" panose="020F0502020204030204" pitchFamily="34" charset="0"/>
                <a:cs typeface="Arial" panose="020B0604020202020204" pitchFamily="34" charset="0"/>
              </a:rPr>
              <a:t>get the hang of</a:t>
            </a:r>
            <a:r>
              <a:rPr lang="en-US" sz="1800" kern="100" dirty="0">
                <a:effectLst/>
                <a:latin typeface="Calibri" panose="020F0502020204030204" pitchFamily="34" charset="0"/>
                <a:ea typeface="Calibri" panose="020F0502020204030204" pitchFamily="34" charset="0"/>
                <a:cs typeface="Arial" panose="020B0604020202020204" pitchFamily="34" charset="0"/>
              </a:rPr>
              <a:t> this useful method of communicating!</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4" name="Image 3">
            <a:extLst>
              <a:ext uri="{FF2B5EF4-FFF2-40B4-BE49-F238E27FC236}">
                <a16:creationId xmlns:a16="http://schemas.microsoft.com/office/drawing/2014/main" id="{54FABC8B-28F1-3FB3-B50D-14EE1185126A}"/>
              </a:ext>
            </a:extLst>
          </p:cNvPr>
          <p:cNvPicPr>
            <a:picLocks noChangeAspect="1"/>
          </p:cNvPicPr>
          <p:nvPr/>
        </p:nvPicPr>
        <p:blipFill>
          <a:blip r:embed="rId2"/>
          <a:stretch>
            <a:fillRect/>
          </a:stretch>
        </p:blipFill>
        <p:spPr>
          <a:xfrm>
            <a:off x="9155443" y="43675"/>
            <a:ext cx="2692001" cy="1728097"/>
          </a:xfrm>
          <a:prstGeom prst="rect">
            <a:avLst/>
          </a:prstGeom>
        </p:spPr>
      </p:pic>
      <p:pic>
        <p:nvPicPr>
          <p:cNvPr id="5" name="Image 4">
            <a:extLst>
              <a:ext uri="{FF2B5EF4-FFF2-40B4-BE49-F238E27FC236}">
                <a16:creationId xmlns:a16="http://schemas.microsoft.com/office/drawing/2014/main" id="{200D31B7-1C0E-F413-ED24-1252CF854D20}"/>
              </a:ext>
            </a:extLst>
          </p:cNvPr>
          <p:cNvPicPr>
            <a:picLocks noChangeAspect="1"/>
          </p:cNvPicPr>
          <p:nvPr/>
        </p:nvPicPr>
        <p:blipFill rotWithShape="1">
          <a:blip r:embed="rId3"/>
          <a:srcRect b="8027"/>
          <a:stretch/>
        </p:blipFill>
        <p:spPr>
          <a:xfrm>
            <a:off x="0" y="5135663"/>
            <a:ext cx="1736035" cy="1722337"/>
          </a:xfrm>
          <a:prstGeom prst="rect">
            <a:avLst/>
          </a:prstGeom>
        </p:spPr>
      </p:pic>
    </p:spTree>
    <p:extLst>
      <p:ext uri="{BB962C8B-B14F-4D97-AF65-F5344CB8AC3E}">
        <p14:creationId xmlns:p14="http://schemas.microsoft.com/office/powerpoint/2010/main" val="187414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4B835-F572-BDC3-EC2D-EE553AB8C7C8}"/>
              </a:ext>
            </a:extLst>
          </p:cNvPr>
          <p:cNvSpPr>
            <a:spLocks noGrp="1"/>
          </p:cNvSpPr>
          <p:nvPr>
            <p:ph type="title"/>
          </p:nvPr>
        </p:nvSpPr>
        <p:spPr/>
        <p:txBody>
          <a:bodyPr>
            <a:normAutofit/>
          </a:bodyPr>
          <a:lstStyle/>
          <a:p>
            <a:r>
              <a:rPr lang="en-US" sz="1800" b="1" kern="100" dirty="0">
                <a:effectLst/>
                <a:latin typeface="Calibri" panose="020F0502020204030204" pitchFamily="34" charset="0"/>
                <a:ea typeface="Calibri" panose="020F0502020204030204" pitchFamily="34" charset="0"/>
                <a:cs typeface="Arial" panose="020B0604020202020204" pitchFamily="34" charset="0"/>
              </a:rPr>
              <a:t>Reading comprehension:</a:t>
            </a:r>
            <a:br>
              <a:rPr lang="fr-FR" sz="1800" b="1" kern="100" dirty="0">
                <a:effectLst/>
                <a:latin typeface="Calibri" panose="020F0502020204030204" pitchFamily="34" charset="0"/>
                <a:ea typeface="Calibri" panose="020F0502020204030204" pitchFamily="34" charset="0"/>
                <a:cs typeface="Arial" panose="020B0604020202020204" pitchFamily="34" charset="0"/>
              </a:rPr>
            </a:br>
            <a:r>
              <a:rPr lang="en-US" sz="1800" kern="100" dirty="0">
                <a:effectLst/>
                <a:latin typeface="Calibri" panose="020F0502020204030204" pitchFamily="34" charset="0"/>
                <a:ea typeface="Calibri" panose="020F0502020204030204" pitchFamily="34" charset="0"/>
                <a:cs typeface="Arial" panose="020B0604020202020204" pitchFamily="34" charset="0"/>
              </a:rPr>
              <a:t>Complete the following summary using words from the passage.</a:t>
            </a:r>
            <a:endParaRPr lang="fr-FR" sz="1800" dirty="0"/>
          </a:p>
        </p:txBody>
      </p:sp>
      <p:sp>
        <p:nvSpPr>
          <p:cNvPr id="3" name="Espace réservé du contenu 2">
            <a:extLst>
              <a:ext uri="{FF2B5EF4-FFF2-40B4-BE49-F238E27FC236}">
                <a16:creationId xmlns:a16="http://schemas.microsoft.com/office/drawing/2014/main" id="{7DDBFA2B-C387-DFE1-78DF-611174401477}"/>
              </a:ext>
            </a:extLst>
          </p:cNvPr>
          <p:cNvSpPr>
            <a:spLocks noGrp="1"/>
          </p:cNvSpPr>
          <p:nvPr>
            <p:ph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Deaf people have special ways of communicating. While they can’t hear, they also find it hard to speak because they cannot hear their (1)  . Some deaf people use (2)  , where they watch the speaker’s mouth. But the most widely-used method of communication is (3)  . They use hand signs to spell letters of the (4)  , and use hand and body movements to form words and sentences. They even have their own (5)  in the same way people in different countries speak different languages. In addition to hand signs, communicating with deaf  people involves a lot of touching and making (6)  . You may also have to wave your hands or (7)  the table or floor to get their attention. There are lots of ways to learn sign language. You can go for  (8)  with trained teachers, read (9)  about it, or watch (10)  . All it takes is effort and practice!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41046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3FEC2-D2A9-D0BA-45EE-E0238B3528D5}"/>
              </a:ext>
            </a:extLst>
          </p:cNvPr>
          <p:cNvSpPr>
            <a:spLocks noGrp="1"/>
          </p:cNvSpPr>
          <p:nvPr>
            <p:ph type="title"/>
          </p:nvPr>
        </p:nvSpPr>
        <p:spPr/>
        <p:txBody>
          <a:bodyPr>
            <a:normAutofit fontScale="90000"/>
          </a:bodyPr>
          <a:lstStyle/>
          <a:p>
            <a:r>
              <a:rPr lang="en-US" sz="1800" b="1" kern="100" dirty="0">
                <a:effectLst/>
                <a:latin typeface="Calibri" panose="020F0502020204030204" pitchFamily="34" charset="0"/>
                <a:ea typeface="Calibri" panose="020F0502020204030204" pitchFamily="34" charset="0"/>
                <a:cs typeface="Arial" panose="020B0604020202020204" pitchFamily="34" charset="0"/>
              </a:rPr>
              <a:t>READING COMPREHNSION:</a:t>
            </a:r>
            <a:br>
              <a:rPr lang="en-US" sz="1800" b="1" kern="100" dirty="0">
                <a:effectLst/>
                <a:latin typeface="Calibri" panose="020F0502020204030204" pitchFamily="34" charset="0"/>
                <a:ea typeface="Calibri" panose="020F0502020204030204" pitchFamily="34" charset="0"/>
                <a:cs typeface="Arial" panose="020B0604020202020204" pitchFamily="34" charset="0"/>
              </a:rPr>
            </a:b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en-US" sz="1800" kern="100" dirty="0">
                <a:effectLst/>
                <a:latin typeface="Calibri" panose="020F0502020204030204" pitchFamily="34" charset="0"/>
                <a:ea typeface="Calibri" panose="020F0502020204030204" pitchFamily="34" charset="0"/>
                <a:cs typeface="Arial" panose="020B0604020202020204" pitchFamily="34" charset="0"/>
              </a:rPr>
              <a:t>Read the following sentences. Check (</a:t>
            </a:r>
            <a:r>
              <a:rPr lang="en-US" sz="1800" kern="100" dirty="0">
                <a:effectLst/>
                <a:latin typeface="Segoe UI Symbol" panose="020B0502040204020203" pitchFamily="34" charset="0"/>
                <a:ea typeface="Calibri" panose="020F0502020204030204" pitchFamily="34" charset="0"/>
                <a:cs typeface="Segoe UI Symbol" panose="020B0502040204020203" pitchFamily="34" charset="0"/>
              </a:rPr>
              <a:t>✓</a:t>
            </a:r>
            <a:r>
              <a:rPr lang="en-US" sz="1800" kern="100" dirty="0">
                <a:effectLst/>
                <a:latin typeface="Calibri" panose="020F0502020204030204" pitchFamily="34" charset="0"/>
                <a:ea typeface="Calibri" panose="020F0502020204030204" pitchFamily="34" charset="0"/>
                <a:cs typeface="Arial" panose="020B0604020202020204" pitchFamily="34" charset="0"/>
              </a:rPr>
              <a:t>) true (T) or false (F) or Not Given (NG). </a:t>
            </a:r>
            <a:br>
              <a:rPr lang="fr-FR" sz="1800" kern="1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8D11FE3D-6975-B138-064C-9A816B745D0D}"/>
              </a:ext>
            </a:extLst>
          </p:cNvPr>
          <p:cNvSpPr>
            <a:spLocks noGrp="1"/>
          </p:cNvSpPr>
          <p:nvPr>
            <p:ph idx="1"/>
          </p:nvPr>
        </p:nvSpPr>
        <p:spPr/>
        <p:txBody>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1-You can learn to lipread by reading a book.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2-Lots of eye contact is necessary for deaf people.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3-Sign language has letters, but no words.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4-Waving your hands at someone is considered rude by deaf people</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80482122"/>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747</TotalTime>
  <Words>2366</Words>
  <Application>Microsoft Office PowerPoint</Application>
  <PresentationFormat>Grand écran</PresentationFormat>
  <Paragraphs>200</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Gill Sans MT</vt:lpstr>
      <vt:lpstr>Segoe UI Symbol</vt:lpstr>
      <vt:lpstr>Galerie</vt:lpstr>
      <vt:lpstr>Unite One :  </vt:lpstr>
      <vt:lpstr>Unit plan</vt:lpstr>
      <vt:lpstr>Learning objective- for unit one</vt:lpstr>
      <vt:lpstr>Listening and learning </vt:lpstr>
      <vt:lpstr>Check your grammar: word 2 word – question words ( read the grammar check list)</vt:lpstr>
      <vt:lpstr>Complete the dialogue with correct tenses – read the grammar check list </vt:lpstr>
      <vt:lpstr>Reading  read the text and answer the questions below</vt:lpstr>
      <vt:lpstr>Reading comprehension: Complete the following summary using words from the passage.</vt:lpstr>
      <vt:lpstr>READING COMPREHNSION:  Read the following sentences. Check (✓) true (T) or false (F) or Not Given (NG).  </vt:lpstr>
      <vt:lpstr>Vocabulary skill When you learn a new word in English, it is helpful to also learn words that are related to it. Learning the different parts of speech that form the word family can help you expand your vocabulary.  </vt:lpstr>
      <vt:lpstr>Email  writing about yourself: When you write to someone for the first time, it is important that you tell them all about yourself : what you look like, who your friends and family are and what you do in your free time. Use the present simple tense with adverbs of frequency and time expressions to say what you do and how often you do it </vt:lpstr>
      <vt:lpstr>Writing Read this writing task and  choose six pieces of information that  you could include in your email </vt:lpstr>
      <vt:lpstr>Grammar check list  tenses</vt:lpstr>
      <vt:lpstr>tenses</vt:lpstr>
      <vt:lpstr>questions</vt:lpstr>
      <vt:lpstr>QUESTIONS</vt:lpstr>
      <vt:lpstr>QUESTIONS</vt:lpstr>
      <vt:lpstr>questions</vt:lpstr>
      <vt:lpstr>Questions </vt:lpstr>
      <vt:lpstr>Key Answers:</vt:lpstr>
      <vt:lpstr> key ANSWERS</vt:lpstr>
      <vt:lpstr>Reading :  key answers </vt:lpstr>
      <vt:lpstr>Reading : answers</vt:lpstr>
      <vt:lpstr>Email-writing key answers </vt:lpstr>
      <vt:lpstr>Email- writing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 One :  </dc:title>
  <dc:creator>BiGs Inf</dc:creator>
  <cp:lastModifiedBy>BiGs Inf</cp:lastModifiedBy>
  <cp:revision>1</cp:revision>
  <dcterms:created xsi:type="dcterms:W3CDTF">2023-07-18T20:34:33Z</dcterms:created>
  <dcterms:modified xsi:type="dcterms:W3CDTF">2023-07-19T09:01:47Z</dcterms:modified>
</cp:coreProperties>
</file>