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0" r:id="rId3"/>
    <p:sldId id="261" r:id="rId4"/>
    <p:sldId id="262" r:id="rId5"/>
    <p:sldId id="264" r:id="rId6"/>
    <p:sldId id="263" r:id="rId7"/>
    <p:sldId id="269" r:id="rId8"/>
    <p:sldId id="258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1" r:id="rId38"/>
    <p:sldId id="296" r:id="rId39"/>
    <p:sldId id="306" r:id="rId40"/>
    <p:sldId id="297" r:id="rId41"/>
    <p:sldId id="309" r:id="rId42"/>
    <p:sldId id="307" r:id="rId43"/>
    <p:sldId id="298" r:id="rId44"/>
    <p:sldId id="310" r:id="rId45"/>
    <p:sldId id="300" r:id="rId46"/>
    <p:sldId id="301" r:id="rId47"/>
    <p:sldId id="312" r:id="rId48"/>
    <p:sldId id="313" r:id="rId4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288" y="-7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46630" y="5382895"/>
            <a:ext cx="9598025" cy="1475740"/>
          </a:xfrm>
        </p:spPr>
        <p:txBody>
          <a:bodyPr>
            <a:normAutofit/>
          </a:bodyPr>
          <a:lstStyle/>
          <a:p>
            <a:r>
              <a:rPr lang="fr-FR" altLang="en-US" b="1">
                <a:solidFill>
                  <a:schemeClr val="tx1"/>
                </a:solidFill>
                <a:latin typeface="Aharoni" panose="02010803020104030203" charset="0"/>
                <a:cs typeface="Aharoni" panose="02010803020104030203" charset="0"/>
              </a:rPr>
              <a:t>    </a:t>
            </a:r>
            <a:r>
              <a:rPr lang="fr-FR" altLang="en-US" b="1">
                <a:solidFill>
                  <a:srgbClr val="FFFF00"/>
                </a:solidFill>
                <a:latin typeface="Aharoni" panose="02010803020104030203" charset="0"/>
                <a:cs typeface="Aharoni" panose="02010803020104030203" charset="0"/>
              </a:rPr>
              <a:t>CIVILTA PRIMO ANNO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09620" y="5169535"/>
            <a:ext cx="8535035" cy="1688465"/>
          </a:xfrm>
        </p:spPr>
        <p:txBody>
          <a:bodyPr>
            <a:normAutofit fontScale="25000" lnSpcReduction="20000"/>
          </a:bodyPr>
          <a:lstStyle/>
          <a:p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r>
              <a:rPr lang="fr-FR" altLang="en-US" b="1">
                <a:latin typeface="Aharoni" panose="02010803020104030203" charset="0"/>
                <a:cs typeface="Aharoni" panose="02010803020104030203" charset="0"/>
                <a:sym typeface="+mn-ea"/>
              </a:rPr>
              <a:t> </a:t>
            </a:r>
            <a:r>
              <a:rPr lang="fr-FR" altLang="en-US" b="1">
                <a:solidFill>
                  <a:schemeClr val="tx1"/>
                </a:solidFill>
                <a:latin typeface="Aharoni" panose="02010803020104030203" charset="0"/>
                <a:cs typeface="Aharoni" panose="02010803020104030203" charset="0"/>
                <a:sym typeface="+mn-ea"/>
              </a:rPr>
              <a:t>Prof: AMARNIA Naziha</a:t>
            </a:r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endParaRPr lang="fr-FR" altLang="en-US" b="1">
              <a:latin typeface="Aharoni" panose="02010803020104030203" charset="0"/>
              <a:cs typeface="Aharoni" panose="02010803020104030203" charset="0"/>
            </a:endParaRPr>
          </a:p>
          <a:p>
            <a:pPr algn="r"/>
            <a:r>
              <a:rPr lang="fr-FR" altLang="en-US" sz="12800" b="1">
                <a:latin typeface="Aharoni" panose="02010803020104030203" charset="0"/>
                <a:cs typeface="Aharoni" panose="02010803020104030203" charset="0"/>
              </a:rPr>
              <a:t> </a:t>
            </a:r>
            <a:endParaRPr lang="fr-FR" altLang="en-US" sz="12800" b="1">
              <a:solidFill>
                <a:schemeClr val="tx1"/>
              </a:solidFill>
              <a:latin typeface="Aharoni" panose="02010803020104030203" charset="0"/>
              <a:cs typeface="Aharoni" panose="0201080302010403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L’ ARCO ETRUSCO  A PERUGIA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985645"/>
            <a:ext cx="9817100" cy="18434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3585210"/>
            <a:ext cx="592328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474980"/>
            <a:ext cx="7755255" cy="11099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913255"/>
            <a:ext cx="4379595" cy="31883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595" y="2205990"/>
            <a:ext cx="3563620" cy="6699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595" y="2795270"/>
            <a:ext cx="3562985" cy="15805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215" y="4375150"/>
            <a:ext cx="5087620" cy="24828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3950" y="474980"/>
            <a:ext cx="3133725" cy="3723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45" y="152400"/>
            <a:ext cx="7949565" cy="14325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306830"/>
            <a:ext cx="2399030" cy="8655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" y="2172335"/>
            <a:ext cx="5076825" cy="43529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85" y="2172335"/>
            <a:ext cx="5290820" cy="418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960" y="1583690"/>
            <a:ext cx="9070975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90" y="1584325"/>
            <a:ext cx="9011920" cy="477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35" y="382270"/>
            <a:ext cx="9913620" cy="6475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560" y="259080"/>
            <a:ext cx="7590790" cy="1325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" y="1781175"/>
            <a:ext cx="7353300" cy="4241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COLONIA E ETICA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584325"/>
            <a:ext cx="6257925" cy="23977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4217670"/>
            <a:ext cx="7110730" cy="237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51" y="186891"/>
            <a:ext cx="7515225" cy="14522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" y="1711325"/>
            <a:ext cx="4834890" cy="23926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10" y="3930650"/>
            <a:ext cx="483489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2124075"/>
            <a:ext cx="8250555" cy="32785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940" y="382270"/>
            <a:ext cx="3019425" cy="632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065" y="258445"/>
            <a:ext cx="7679690" cy="1325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5" y="1736725"/>
            <a:ext cx="9124950" cy="42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90" y="259080"/>
            <a:ext cx="6958965" cy="20015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885" y="628015"/>
            <a:ext cx="2997835" cy="35375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520" y="4292600"/>
            <a:ext cx="2996565" cy="8318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" y="2432685"/>
            <a:ext cx="2648585" cy="30029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5" y="5436235"/>
            <a:ext cx="2648585" cy="9264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0225" y="2432685"/>
            <a:ext cx="2435225" cy="30035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0225" y="5435600"/>
            <a:ext cx="2434590" cy="92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065" y="506095"/>
            <a:ext cx="2834005" cy="39071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4413250"/>
            <a:ext cx="2834005" cy="864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165" y="711835"/>
            <a:ext cx="3238500" cy="29387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6070" y="3650615"/>
            <a:ext cx="3237230" cy="561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380" y="506095"/>
            <a:ext cx="3189605" cy="4994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665" y="5639435"/>
            <a:ext cx="3188970" cy="85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685" y="240632"/>
            <a:ext cx="5041231" cy="37779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53" y="4160018"/>
            <a:ext cx="4884821" cy="942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021" y="279555"/>
            <a:ext cx="3572309" cy="46758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271" y="5183338"/>
            <a:ext cx="3023870" cy="123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125" y="257810"/>
            <a:ext cx="6909435" cy="630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328" y="348917"/>
            <a:ext cx="10323630" cy="6160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49" y="385547"/>
            <a:ext cx="10515598" cy="6003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335" y="258445"/>
            <a:ext cx="8082915" cy="1325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863090"/>
            <a:ext cx="8083550" cy="473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065" y="258445"/>
            <a:ext cx="7388860" cy="1325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65" y="1445260"/>
            <a:ext cx="2715260" cy="777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65" y="2222500"/>
            <a:ext cx="7007860" cy="376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75" y="258445"/>
            <a:ext cx="7411085" cy="548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259080"/>
            <a:ext cx="11353800" cy="659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SECOLI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90" y="1583690"/>
            <a:ext cx="5391785" cy="1466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" y="3196590"/>
            <a:ext cx="5391785" cy="10966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" y="4439285"/>
            <a:ext cx="5391785" cy="224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595" y="464820"/>
            <a:ext cx="8422640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60" y="528648"/>
            <a:ext cx="8135592" cy="556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190" y="476250"/>
            <a:ext cx="9041130" cy="610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40" y="572770"/>
            <a:ext cx="11099800" cy="575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 BARBARI IN ITALIA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>
                <a:solidFill>
                  <a:srgbClr val="FF0000"/>
                </a:solidFill>
              </a:rPr>
              <a:t>I BARBARI E LA FINE DELL’IMPERO ROMANO </a:t>
            </a:r>
            <a:r>
              <a:rPr lang="it-IT" sz="2700" dirty="0" err="1" smtClean="0">
                <a:solidFill>
                  <a:srgbClr val="FF0000"/>
                </a:solidFill>
              </a:rPr>
              <a:t>D’OCCIDENTE</a:t>
            </a:r>
            <a:r>
              <a:rPr lang="it-IT" sz="2700" dirty="0" smtClean="0">
                <a:solidFill>
                  <a:srgbClr val="FF0000"/>
                </a:solidFill>
              </a:rPr>
              <a:t> (476 </a:t>
            </a:r>
            <a:r>
              <a:rPr lang="it-IT" sz="2700" dirty="0" err="1" smtClean="0">
                <a:solidFill>
                  <a:srgbClr val="FF0000"/>
                </a:solidFill>
              </a:rPr>
              <a:t>d.C</a:t>
            </a:r>
            <a:r>
              <a:rPr lang="it-IT" sz="2700" dirty="0" smtClean="0">
                <a:solidFill>
                  <a:srgbClr val="FF0000"/>
                </a:solidFill>
              </a:rPr>
              <a:t>.)</a:t>
            </a:r>
            <a:r>
              <a:rPr lang="it-IT" dirty="0" smtClean="0"/>
              <a:t/>
            </a:r>
            <a:br>
              <a:rPr lang="it-IT" dirty="0" smtClean="0"/>
            </a:b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576137"/>
            <a:ext cx="10096500" cy="4600826"/>
          </a:xfrm>
        </p:spPr>
        <p:txBody>
          <a:bodyPr>
            <a:normAutofit/>
          </a:bodyPr>
          <a:lstStyle/>
          <a:p>
            <a:endParaRPr lang="it-IT" b="1" dirty="0" smtClean="0"/>
          </a:p>
          <a:p>
            <a:r>
              <a:rPr lang="it-IT" b="1" dirty="0" smtClean="0"/>
              <a:t>Le popolazioni </a:t>
            </a:r>
            <a:r>
              <a:rPr lang="it-IT" b="1" dirty="0" smtClean="0">
                <a:solidFill>
                  <a:srgbClr val="FF0000"/>
                </a:solidFill>
              </a:rPr>
              <a:t>barbariche</a:t>
            </a:r>
            <a:r>
              <a:rPr lang="it-IT" b="1" dirty="0" smtClean="0"/>
              <a:t> vengono dal Nord d’Europa e si avvicinano all’Impero romano spinte da una popolazione molto forte, </a:t>
            </a:r>
            <a:r>
              <a:rPr lang="it-IT" b="1" dirty="0" smtClean="0">
                <a:solidFill>
                  <a:srgbClr val="FF0000"/>
                </a:solidFill>
              </a:rPr>
              <a:t>gli Unni.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Sono organizzate in </a:t>
            </a:r>
            <a:r>
              <a:rPr lang="it-IT" b="1" dirty="0" smtClean="0">
                <a:solidFill>
                  <a:srgbClr val="FF0000"/>
                </a:solidFill>
              </a:rPr>
              <a:t>tribù </a:t>
            </a:r>
            <a:r>
              <a:rPr lang="it-IT" b="1" dirty="0" smtClean="0"/>
              <a:t>(gruppi imparentati tra loro e guidati da un capo militare) e sono molto diversi fra loro per origine e per costumi.</a:t>
            </a:r>
          </a:p>
          <a:p>
            <a:r>
              <a:rPr lang="it-IT" b="1" dirty="0" smtClean="0"/>
              <a:t> In occasione di alleanze o di migrazioni, i popoli barbari si riunivano</a:t>
            </a:r>
          </a:p>
          <a:p>
            <a:r>
              <a:rPr lang="it-IT" b="1" dirty="0" smtClean="0"/>
              <a:t>in raggruppamenti più ampi, intorno a una</a:t>
            </a:r>
            <a:r>
              <a:rPr lang="it-IT" b="1" dirty="0" smtClean="0">
                <a:solidFill>
                  <a:srgbClr val="FF0000"/>
                </a:solidFill>
              </a:rPr>
              <a:t> tribù-guida</a:t>
            </a:r>
            <a:r>
              <a:rPr lang="it-IT" b="1" dirty="0" smtClean="0"/>
              <a:t>, scambiandosi conoscenze e usanze e creando una </a:t>
            </a:r>
            <a:r>
              <a:rPr lang="it-IT" b="1" dirty="0" smtClean="0">
                <a:solidFill>
                  <a:srgbClr val="FF0000"/>
                </a:solidFill>
              </a:rPr>
              <a:t>cultura comune</a:t>
            </a:r>
            <a:r>
              <a:rPr lang="it-IT" b="1" dirty="0" smtClean="0"/>
              <a:t>. </a:t>
            </a:r>
          </a:p>
          <a:p>
            <a:r>
              <a:rPr lang="it-IT" b="1" dirty="0" smtClean="0"/>
              <a:t>Giunti in Europa,  molti si stabiliscono in alcune zone e </a:t>
            </a:r>
            <a:r>
              <a:rPr lang="it-IT" b="1" dirty="0" smtClean="0">
                <a:solidFill>
                  <a:srgbClr val="FF0000"/>
                </a:solidFill>
              </a:rPr>
              <a:t>le conquistano </a:t>
            </a:r>
            <a:r>
              <a:rPr lang="it-IT" b="1" dirty="0" smtClean="0"/>
              <a:t>o le </a:t>
            </a:r>
            <a:r>
              <a:rPr lang="it-IT" b="1" dirty="0" smtClean="0">
                <a:solidFill>
                  <a:srgbClr val="FF0000"/>
                </a:solidFill>
              </a:rPr>
              <a:t>occupano.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632" y="240631"/>
            <a:ext cx="8157410" cy="4167689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Fin dal II-III secolo i barbari tentarono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incursioni (attacchi)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all’Impero, ma erano sempre stati respinti.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Nel IV sec. il calo demografico (della popolazione) dell’Impero romano fa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diminuire il numero di soldati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+mn-lt"/>
              </a:rPr>
              <a:t>I generali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romani arruolano i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guerrieri barbari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in cambio di terra o della cittadinanza romana.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Alcune tribù vengono accolte sui confini, per difendere i </a:t>
            </a:r>
            <a:r>
              <a:rPr lang="it-IT" b="1" dirty="0" err="1" smtClean="0">
                <a:solidFill>
                  <a:schemeClr val="tx1"/>
                </a:solidFill>
                <a:latin typeface="+mn-lt"/>
              </a:rPr>
              <a:t>limes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dagli attacchi di altri popoli.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Alla fine del IV sec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. l’esercito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dell’Impero romano d’Occidente è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composto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quasi del tutto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da barbari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: anche le cariche più elevate. 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n-lt"/>
              </a:rPr>
              <a:t>Molti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barbari 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sono già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presenti</a:t>
            </a:r>
            <a:r>
              <a:rPr lang="it-IT" b="1" dirty="0" smtClean="0">
                <a:solidFill>
                  <a:schemeClr val="tx1"/>
                </a:solidFill>
                <a:latin typeface="+mn-lt"/>
              </a:rPr>
              <a:t> sui territori dell’impero quando inizia la forte migrazione di intere popolazioni spinte dagli Unni.</a:t>
            </a:r>
          </a:p>
        </p:txBody>
      </p:sp>
      <p:pic>
        <p:nvPicPr>
          <p:cNvPr id="1026" name="Picture 2" descr="C:\Users\dell\Pictures\settimana\Sans ti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663" y="348915"/>
            <a:ext cx="3753853" cy="534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LE CAUSE  DEL CROLLO DELL’ IMPERO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974" y="1320299"/>
            <a:ext cx="895350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Queste popolazioni non si muovono per </a:t>
            </a:r>
            <a:r>
              <a:rPr lang="it-IT" b="1" dirty="0" smtClean="0">
                <a:solidFill>
                  <a:srgbClr val="FF0000"/>
                </a:solidFill>
              </a:rPr>
              <a:t>saccheggiare</a:t>
            </a:r>
            <a:r>
              <a:rPr lang="it-IT" b="1" dirty="0" smtClean="0">
                <a:solidFill>
                  <a:schemeClr val="tx1"/>
                </a:solidFill>
              </a:rPr>
              <a:t> l’Impero, ma per trovare una </a:t>
            </a:r>
            <a:r>
              <a:rPr lang="it-IT" b="1" dirty="0" smtClean="0">
                <a:solidFill>
                  <a:srgbClr val="FF0000"/>
                </a:solidFill>
              </a:rPr>
              <a:t>nuova sede</a:t>
            </a:r>
            <a:r>
              <a:rPr lang="it-IT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L’arrivo dei </a:t>
            </a:r>
            <a:r>
              <a:rPr lang="it-IT" b="1" dirty="0" smtClean="0">
                <a:solidFill>
                  <a:srgbClr val="FF0000"/>
                </a:solidFill>
              </a:rPr>
              <a:t>barbari </a:t>
            </a:r>
            <a:r>
              <a:rPr lang="it-IT" b="1" dirty="0" smtClean="0">
                <a:solidFill>
                  <a:schemeClr val="tx1"/>
                </a:solidFill>
              </a:rPr>
              <a:t>contribuisce al </a:t>
            </a:r>
            <a:r>
              <a:rPr lang="it-IT" b="1" dirty="0" smtClean="0">
                <a:solidFill>
                  <a:srgbClr val="FF0000"/>
                </a:solidFill>
              </a:rPr>
              <a:t>crollo dell’impero</a:t>
            </a:r>
            <a:r>
              <a:rPr lang="it-IT" b="1" dirty="0" smtClean="0">
                <a:solidFill>
                  <a:schemeClr val="tx1"/>
                </a:solidFill>
              </a:rPr>
              <a:t>, anche se non ne sono l’unica causa.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L’Impero d’Oriente, più ricco di uomini e di denaro, riesce a resistere all’urto; quello d’Occidente, più fragile </a:t>
            </a:r>
            <a:r>
              <a:rPr lang="it-IT" b="1" dirty="0" smtClean="0">
                <a:solidFill>
                  <a:schemeClr val="tx1"/>
                </a:solidFill>
              </a:rPr>
              <a:t>e meno popolato, ne viene travolto.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Le cause delle migrazioni barbariche sono: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1. </a:t>
            </a:r>
            <a:r>
              <a:rPr lang="it-IT" b="1" dirty="0" smtClean="0">
                <a:solidFill>
                  <a:srgbClr val="FF0000"/>
                </a:solidFill>
              </a:rPr>
              <a:t>rapidi aumenti </a:t>
            </a:r>
            <a:r>
              <a:rPr lang="it-IT" b="1" dirty="0" smtClean="0">
                <a:solidFill>
                  <a:schemeClr val="tx1"/>
                </a:solidFill>
              </a:rPr>
              <a:t>di popolazione che rendono troppo affollate le regioni di origine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2. cambiamenti di </a:t>
            </a:r>
            <a:r>
              <a:rPr lang="it-IT" b="1" dirty="0" smtClean="0">
                <a:solidFill>
                  <a:srgbClr val="FF0000"/>
                </a:solidFill>
              </a:rPr>
              <a:t>clima </a:t>
            </a:r>
            <a:r>
              <a:rPr lang="it-IT" b="1" dirty="0" smtClean="0">
                <a:solidFill>
                  <a:schemeClr val="tx1"/>
                </a:solidFill>
              </a:rPr>
              <a:t>e anni di siccità hanno reso i territori di origine troppo</a:t>
            </a:r>
            <a:r>
              <a:rPr lang="it-IT" b="1" dirty="0" smtClean="0">
                <a:solidFill>
                  <a:srgbClr val="FF0000"/>
                </a:solidFill>
              </a:rPr>
              <a:t> aridi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3. l’Impero romano è molto </a:t>
            </a:r>
            <a:r>
              <a:rPr lang="it-IT" b="1" dirty="0" smtClean="0">
                <a:solidFill>
                  <a:srgbClr val="FF0000"/>
                </a:solidFill>
              </a:rPr>
              <a:t>indebolito</a:t>
            </a:r>
            <a:r>
              <a:rPr lang="it-IT" b="1" dirty="0" smtClean="0">
                <a:solidFill>
                  <a:schemeClr val="tx1"/>
                </a:solidFill>
              </a:rPr>
              <a:t> e attira gli invasori barbarici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4. </a:t>
            </a:r>
            <a:r>
              <a:rPr lang="it-IT" b="1" dirty="0" smtClean="0">
                <a:solidFill>
                  <a:srgbClr val="FF0000"/>
                </a:solidFill>
              </a:rPr>
              <a:t>gli Unni</a:t>
            </a:r>
            <a:r>
              <a:rPr lang="it-IT" b="1" dirty="0" smtClean="0">
                <a:solidFill>
                  <a:schemeClr val="tx1"/>
                </a:solidFill>
              </a:rPr>
              <a:t>, un popolo particolarmente </a:t>
            </a:r>
            <a:r>
              <a:rPr lang="it-IT" b="1" dirty="0" smtClean="0">
                <a:solidFill>
                  <a:srgbClr val="FF0000"/>
                </a:solidFill>
              </a:rPr>
              <a:t>potente e feroce</a:t>
            </a:r>
            <a:r>
              <a:rPr lang="it-IT" b="1" dirty="0" smtClean="0">
                <a:solidFill>
                  <a:schemeClr val="tx1"/>
                </a:solidFill>
              </a:rPr>
              <a:t>, inizia ad invadere i territori degli altri barbari, spingendoli verso Ovest.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ell\Pictures\settimana\Sans ti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032" y="1335506"/>
            <a:ext cx="3035967" cy="435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129" y="306572"/>
            <a:ext cx="8150860" cy="12458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89" y="1684187"/>
            <a:ext cx="814959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5175584" cy="132556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 LONGOBARDI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825625"/>
            <a:ext cx="7666121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Nel</a:t>
            </a:r>
            <a:r>
              <a:rPr lang="it-IT" b="1" dirty="0" smtClean="0">
                <a:solidFill>
                  <a:srgbClr val="FF0000"/>
                </a:solidFill>
              </a:rPr>
              <a:t> 568 </a:t>
            </a:r>
            <a:r>
              <a:rPr lang="it-IT" b="1" dirty="0" smtClean="0"/>
              <a:t>l'Italia fu invasa dai </a:t>
            </a:r>
            <a:r>
              <a:rPr lang="it-IT" b="1" dirty="0" smtClean="0">
                <a:solidFill>
                  <a:srgbClr val="FF0000"/>
                </a:solidFill>
              </a:rPr>
              <a:t>longobardi,</a:t>
            </a:r>
            <a:r>
              <a:rPr lang="it-IT" b="1" dirty="0" smtClean="0"/>
              <a:t> sotto la guida del loro re </a:t>
            </a:r>
            <a:r>
              <a:rPr lang="it-IT" b="1" dirty="0" smtClean="0">
                <a:solidFill>
                  <a:srgbClr val="FF0000"/>
                </a:solidFill>
              </a:rPr>
              <a:t>Alboino</a:t>
            </a:r>
            <a:r>
              <a:rPr lang="it-IT" b="1" dirty="0" smtClean="0"/>
              <a:t>. 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I bizantini </a:t>
            </a:r>
            <a:r>
              <a:rPr lang="it-IT" b="1" dirty="0" smtClean="0"/>
              <a:t>non avevano un </a:t>
            </a:r>
            <a:r>
              <a:rPr lang="it-IT" b="1" dirty="0" smtClean="0">
                <a:solidFill>
                  <a:srgbClr val="FF0000"/>
                </a:solidFill>
              </a:rPr>
              <a:t>esercito</a:t>
            </a:r>
            <a:r>
              <a:rPr lang="it-IT" b="1" dirty="0" smtClean="0"/>
              <a:t> per difendersi, perciò furono costretti a </a:t>
            </a:r>
            <a:r>
              <a:rPr lang="it-IT" b="1" dirty="0" smtClean="0">
                <a:solidFill>
                  <a:srgbClr val="FF0000"/>
                </a:solidFill>
              </a:rPr>
              <a:t>rifugiarsi</a:t>
            </a:r>
            <a:r>
              <a:rPr lang="it-IT" b="1" dirty="0" smtClean="0"/>
              <a:t> nelle città, lasciando ai </a:t>
            </a:r>
            <a:r>
              <a:rPr lang="it-IT" b="1" dirty="0" smtClean="0">
                <a:solidFill>
                  <a:srgbClr val="FF0000"/>
                </a:solidFill>
              </a:rPr>
              <a:t>nemici</a:t>
            </a:r>
            <a:r>
              <a:rPr lang="it-IT" b="1" dirty="0" smtClean="0"/>
              <a:t> le </a:t>
            </a:r>
            <a:r>
              <a:rPr lang="it-IT" b="1" dirty="0" smtClean="0">
                <a:solidFill>
                  <a:srgbClr val="FF0000"/>
                </a:solidFill>
              </a:rPr>
              <a:t>campagne.</a:t>
            </a:r>
          </a:p>
          <a:p>
            <a:pPr algn="just"/>
            <a:r>
              <a:rPr lang="it-IT" b="1" dirty="0" smtClean="0"/>
              <a:t> I longobardi arrivarono con </a:t>
            </a:r>
            <a:r>
              <a:rPr lang="it-IT" b="1" dirty="0" smtClean="0">
                <a:solidFill>
                  <a:srgbClr val="FF0000"/>
                </a:solidFill>
              </a:rPr>
              <a:t>facilità </a:t>
            </a:r>
            <a:r>
              <a:rPr lang="it-IT" b="1" dirty="0" smtClean="0"/>
              <a:t>nell'Italia del nord, e dopo un lungo assedio entrarono a </a:t>
            </a:r>
            <a:r>
              <a:rPr lang="it-IT" b="1" dirty="0" smtClean="0">
                <a:solidFill>
                  <a:srgbClr val="FF0000"/>
                </a:solidFill>
              </a:rPr>
              <a:t>Pavia</a:t>
            </a:r>
            <a:r>
              <a:rPr lang="it-IT" b="1" dirty="0" smtClean="0"/>
              <a:t>, che divenne la loro </a:t>
            </a:r>
            <a:r>
              <a:rPr lang="it-IT" b="1" dirty="0" smtClean="0">
                <a:solidFill>
                  <a:srgbClr val="FF0000"/>
                </a:solidFill>
              </a:rPr>
              <a:t>capitale. </a:t>
            </a:r>
          </a:p>
          <a:p>
            <a:pPr algn="just"/>
            <a:r>
              <a:rPr lang="it-IT" b="1" dirty="0" smtClean="0"/>
              <a:t>Da lì si spostarono verso </a:t>
            </a:r>
            <a:r>
              <a:rPr lang="it-IT" b="1" dirty="0" smtClean="0">
                <a:solidFill>
                  <a:srgbClr val="FF0000"/>
                </a:solidFill>
              </a:rPr>
              <a:t>sud</a:t>
            </a:r>
            <a:r>
              <a:rPr lang="it-IT" b="1" dirty="0" smtClean="0"/>
              <a:t>, arrivando a </a:t>
            </a:r>
            <a:r>
              <a:rPr lang="it-IT" b="1" dirty="0" smtClean="0">
                <a:solidFill>
                  <a:srgbClr val="FF0000"/>
                </a:solidFill>
              </a:rPr>
              <a:t>Spoleto</a:t>
            </a:r>
            <a:r>
              <a:rPr lang="it-IT" b="1" dirty="0" smtClean="0"/>
              <a:t> e </a:t>
            </a:r>
            <a:r>
              <a:rPr lang="it-IT" b="1" dirty="0" smtClean="0">
                <a:solidFill>
                  <a:srgbClr val="FF0000"/>
                </a:solidFill>
              </a:rPr>
              <a:t>Benevento</a:t>
            </a:r>
            <a:r>
              <a:rPr lang="it-IT" b="1" dirty="0" smtClean="0"/>
              <a:t>, che divennero sede di autonomi </a:t>
            </a:r>
            <a:r>
              <a:rPr lang="it-IT" b="1" dirty="0" smtClean="0">
                <a:solidFill>
                  <a:srgbClr val="FF0000"/>
                </a:solidFill>
              </a:rPr>
              <a:t>Ducati longobardi.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ell\Pictures\settimana\German_School_-_Alboin_King_of_the_Lombards_(engraving)_-_(MeisterDrucke-10098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452" y="168442"/>
            <a:ext cx="341696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43938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082842"/>
            <a:ext cx="8351921" cy="5094121"/>
          </a:xfrm>
        </p:spPr>
        <p:txBody>
          <a:bodyPr>
            <a:normAutofit/>
          </a:bodyPr>
          <a:lstStyle/>
          <a:p>
            <a:pPr algn="just"/>
            <a:r>
              <a:rPr lang="it-IT" b="1" dirty="0" smtClean="0"/>
              <a:t>Nel frattempo, i </a:t>
            </a:r>
            <a:r>
              <a:rPr lang="it-IT" b="1" dirty="0" smtClean="0">
                <a:solidFill>
                  <a:srgbClr val="FF0000"/>
                </a:solidFill>
              </a:rPr>
              <a:t>bizantini e le popolazioni italiche organizzarono una linea difensiva, </a:t>
            </a:r>
            <a:r>
              <a:rPr lang="it-IT" b="1" dirty="0" smtClean="0"/>
              <a:t>principalmente lungo le coste ed alcune città fortificate, tra cui </a:t>
            </a:r>
            <a:r>
              <a:rPr lang="it-IT" b="1" dirty="0" smtClean="0">
                <a:solidFill>
                  <a:srgbClr val="FF0000"/>
                </a:solidFill>
              </a:rPr>
              <a:t>Roma e Ravenna. 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L'invasione </a:t>
            </a:r>
            <a:r>
              <a:rPr lang="it-IT" b="1" dirty="0" smtClean="0"/>
              <a:t>portò alla </a:t>
            </a:r>
            <a:r>
              <a:rPr lang="it-IT" b="1" dirty="0" smtClean="0">
                <a:solidFill>
                  <a:srgbClr val="FF0000"/>
                </a:solidFill>
              </a:rPr>
              <a:t>rottura</a:t>
            </a:r>
            <a:r>
              <a:rPr lang="it-IT" b="1" dirty="0" smtClean="0"/>
              <a:t> dell'unità politica e territoriale a all'</a:t>
            </a:r>
            <a:r>
              <a:rPr lang="it-IT" b="1" dirty="0" smtClean="0">
                <a:solidFill>
                  <a:srgbClr val="FF0000"/>
                </a:solidFill>
              </a:rPr>
              <a:t>impossibilità </a:t>
            </a:r>
            <a:r>
              <a:rPr lang="it-IT" b="1" dirty="0" smtClean="0"/>
              <a:t>di una </a:t>
            </a:r>
            <a:r>
              <a:rPr lang="it-IT" b="1" dirty="0" smtClean="0">
                <a:solidFill>
                  <a:srgbClr val="FF0000"/>
                </a:solidFill>
              </a:rPr>
              <a:t>collaborazione</a:t>
            </a:r>
            <a:r>
              <a:rPr lang="it-IT" b="1" dirty="0" smtClean="0"/>
              <a:t> tra vincitori e vinti. 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I longobardi </a:t>
            </a:r>
            <a:r>
              <a:rPr lang="it-IT" b="1" dirty="0" smtClean="0"/>
              <a:t>ebbero </a:t>
            </a:r>
            <a:r>
              <a:rPr lang="it-IT" b="1" dirty="0" smtClean="0">
                <a:solidFill>
                  <a:srgbClr val="FF0000"/>
                </a:solidFill>
              </a:rPr>
              <a:t>facilità</a:t>
            </a:r>
            <a:r>
              <a:rPr lang="it-IT" b="1" dirty="0" smtClean="0"/>
              <a:t> nell'imporsi come </a:t>
            </a:r>
            <a:r>
              <a:rPr lang="it-IT" b="1" dirty="0" smtClean="0">
                <a:solidFill>
                  <a:srgbClr val="FF0000"/>
                </a:solidFill>
              </a:rPr>
              <a:t>dominator</a:t>
            </a:r>
            <a:r>
              <a:rPr lang="it-IT" b="1" dirty="0" smtClean="0"/>
              <a:t>i: sottomisero i popoli e li resero </a:t>
            </a:r>
            <a:r>
              <a:rPr lang="it-IT" b="1" dirty="0" smtClean="0">
                <a:solidFill>
                  <a:srgbClr val="FF0000"/>
                </a:solidFill>
              </a:rPr>
              <a:t>servi</a:t>
            </a:r>
            <a:r>
              <a:rPr lang="it-IT" b="1" dirty="0" smtClean="0"/>
              <a:t> privi di ogni diritto.</a:t>
            </a:r>
          </a:p>
          <a:p>
            <a:pPr algn="just"/>
            <a:r>
              <a:rPr lang="it-IT" b="1" dirty="0" smtClean="0"/>
              <a:t>Giungendo in Italia, i longobardi si spartirono luoghi e popoli secondo il </a:t>
            </a:r>
            <a:r>
              <a:rPr lang="it-IT" b="1" dirty="0" smtClean="0">
                <a:solidFill>
                  <a:srgbClr val="FF0000"/>
                </a:solidFill>
              </a:rPr>
              <a:t>diritto di guerra</a:t>
            </a:r>
            <a:r>
              <a:rPr lang="it-IT" b="1" dirty="0" smtClean="0"/>
              <a:t>. Al contrario dei popoli precedenti, tuttavia, </a:t>
            </a:r>
            <a:r>
              <a:rPr lang="it-IT" b="1" dirty="0" smtClean="0">
                <a:solidFill>
                  <a:srgbClr val="FF0000"/>
                </a:solidFill>
              </a:rPr>
              <a:t>non cercano</a:t>
            </a:r>
            <a:r>
              <a:rPr lang="it-IT" b="1" dirty="0" smtClean="0"/>
              <a:t> alcuna forma di </a:t>
            </a:r>
            <a:r>
              <a:rPr lang="it-IT" b="1" dirty="0" smtClean="0">
                <a:solidFill>
                  <a:srgbClr val="FF0000"/>
                </a:solidFill>
              </a:rPr>
              <a:t>collaborazione</a:t>
            </a:r>
            <a:r>
              <a:rPr lang="it-IT" b="1" dirty="0" smtClean="0"/>
              <a:t> con la </a:t>
            </a:r>
            <a:r>
              <a:rPr lang="it-IT" b="1" dirty="0" smtClean="0">
                <a:solidFill>
                  <a:srgbClr val="FF0000"/>
                </a:solidFill>
              </a:rPr>
              <a:t>popolazione latina.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I NUMERI ROMANI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931670"/>
            <a:ext cx="9777730" cy="441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  FRANCHI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227221"/>
            <a:ext cx="8760995" cy="4949742"/>
          </a:xfrm>
        </p:spPr>
        <p:txBody>
          <a:bodyPr/>
          <a:lstStyle/>
          <a:p>
            <a:endParaRPr lang="it-IT" b="1" dirty="0" smtClean="0"/>
          </a:p>
          <a:p>
            <a:r>
              <a:rPr lang="it-IT" b="1" dirty="0" smtClean="0"/>
              <a:t>I Franchi sono una delle tante </a:t>
            </a:r>
            <a:r>
              <a:rPr lang="it-IT" b="1" dirty="0" smtClean="0">
                <a:solidFill>
                  <a:srgbClr val="FF0000"/>
                </a:solidFill>
              </a:rPr>
              <a:t>popolazioni </a:t>
            </a:r>
            <a:r>
              <a:rPr lang="it-IT" b="1" dirty="0" smtClean="0"/>
              <a:t>di origine </a:t>
            </a:r>
            <a:r>
              <a:rPr lang="it-IT" b="1" dirty="0" smtClean="0">
                <a:solidFill>
                  <a:srgbClr val="FF0000"/>
                </a:solidFill>
              </a:rPr>
              <a:t>germanica </a:t>
            </a:r>
            <a:r>
              <a:rPr lang="it-IT" b="1" dirty="0" smtClean="0"/>
              <a:t>che si insedia nei territori del decadente impero romano d’Occidente già dalla fine del IV secolo, andando a occupare </a:t>
            </a:r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 err="1" smtClean="0">
                <a:solidFill>
                  <a:srgbClr val="FF0000"/>
                </a:solidFill>
              </a:rPr>
              <a:t>Gallia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nord-orientale. </a:t>
            </a:r>
          </a:p>
          <a:p>
            <a:r>
              <a:rPr lang="it-IT" b="1" dirty="0" smtClean="0"/>
              <a:t>Oltre ai Franchi, la </a:t>
            </a:r>
            <a:r>
              <a:rPr lang="it-IT" b="1" dirty="0" err="1" smtClean="0"/>
              <a:t>Gallia</a:t>
            </a:r>
            <a:r>
              <a:rPr lang="it-IT" b="1" dirty="0" smtClean="0"/>
              <a:t> nel V secolo vede la presenza dei </a:t>
            </a:r>
            <a:r>
              <a:rPr lang="it-IT" b="1" dirty="0" smtClean="0">
                <a:solidFill>
                  <a:srgbClr val="FF0000"/>
                </a:solidFill>
              </a:rPr>
              <a:t>Bretoni,</a:t>
            </a:r>
            <a:r>
              <a:rPr lang="it-IT" b="1" dirty="0" smtClean="0"/>
              <a:t> nel nord-ovest, dei </a:t>
            </a:r>
            <a:r>
              <a:rPr lang="it-IT" b="1" dirty="0" err="1" smtClean="0">
                <a:solidFill>
                  <a:srgbClr val="FF0000"/>
                </a:solidFill>
              </a:rPr>
              <a:t>Visigoti</a:t>
            </a:r>
            <a:r>
              <a:rPr lang="it-IT" b="1" dirty="0" smtClean="0"/>
              <a:t> nel sud-ovest e dei </a:t>
            </a:r>
            <a:r>
              <a:rPr lang="it-IT" b="1" dirty="0" smtClean="0">
                <a:solidFill>
                  <a:srgbClr val="FF0000"/>
                </a:solidFill>
              </a:rPr>
              <a:t>Burgundi</a:t>
            </a:r>
            <a:r>
              <a:rPr lang="it-IT" b="1" dirty="0" smtClean="0"/>
              <a:t> nel sud-est.</a:t>
            </a:r>
          </a:p>
          <a:p>
            <a:r>
              <a:rPr lang="it-IT" b="1" dirty="0" smtClean="0"/>
              <a:t>I franchi sono divisi in tante tribù autonome, ma nel </a:t>
            </a:r>
            <a:r>
              <a:rPr lang="it-IT" b="1" dirty="0" smtClean="0">
                <a:solidFill>
                  <a:srgbClr val="FF0000"/>
                </a:solidFill>
              </a:rPr>
              <a:t>482</a:t>
            </a:r>
            <a:r>
              <a:rPr lang="it-IT" b="1" dirty="0" smtClean="0"/>
              <a:t> queste vengono </a:t>
            </a:r>
            <a:r>
              <a:rPr lang="it-IT" b="1" dirty="0" smtClean="0">
                <a:solidFill>
                  <a:srgbClr val="FF0000"/>
                </a:solidFill>
              </a:rPr>
              <a:t>riunificate</a:t>
            </a:r>
            <a:r>
              <a:rPr lang="it-IT" b="1" dirty="0" smtClean="0"/>
              <a:t> in un regno unitario da </a:t>
            </a:r>
            <a:r>
              <a:rPr lang="it-IT" b="1" dirty="0" smtClean="0">
                <a:solidFill>
                  <a:srgbClr val="FF0000"/>
                </a:solidFill>
              </a:rPr>
              <a:t>Clodoveo</a:t>
            </a:r>
            <a:r>
              <a:rPr lang="it-IT" b="1" dirty="0" smtClean="0"/>
              <a:t>, primo</a:t>
            </a:r>
            <a:r>
              <a:rPr lang="it-IT" b="1" dirty="0" smtClean="0">
                <a:solidFill>
                  <a:srgbClr val="FF0000"/>
                </a:solidFill>
              </a:rPr>
              <a:t> re </a:t>
            </a:r>
            <a:r>
              <a:rPr lang="it-IT" b="1" dirty="0" smtClean="0"/>
              <a:t>della dinastia dei </a:t>
            </a:r>
            <a:r>
              <a:rPr lang="it-IT" b="1" dirty="0" err="1" smtClean="0">
                <a:solidFill>
                  <a:srgbClr val="FF0000"/>
                </a:solidFill>
              </a:rPr>
              <a:t>merovingi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dell\Pictures\settimana\regno-franchi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522" y="336884"/>
            <a:ext cx="10844225" cy="5840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CARLO MAGNO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503947"/>
            <a:ext cx="8051132" cy="4673016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La definitiva liquidazione dei </a:t>
            </a:r>
            <a:r>
              <a:rPr lang="it-IT" b="1" dirty="0" smtClean="0">
                <a:solidFill>
                  <a:srgbClr val="FF0000"/>
                </a:solidFill>
              </a:rPr>
              <a:t>longobardi </a:t>
            </a:r>
            <a:r>
              <a:rPr lang="it-IT" b="1" dirty="0" smtClean="0"/>
              <a:t>giunge poi con il figlio di Pipino, </a:t>
            </a:r>
            <a:r>
              <a:rPr lang="it-IT" b="1" dirty="0" smtClean="0">
                <a:solidFill>
                  <a:srgbClr val="FF0000"/>
                </a:solidFill>
              </a:rPr>
              <a:t>Carlo Magno</a:t>
            </a:r>
            <a:r>
              <a:rPr lang="it-IT" b="1" dirty="0" smtClean="0"/>
              <a:t>. Questo diventa re nel </a:t>
            </a:r>
            <a:r>
              <a:rPr lang="it-IT" b="1" dirty="0" smtClean="0">
                <a:solidFill>
                  <a:srgbClr val="FF0000"/>
                </a:solidFill>
              </a:rPr>
              <a:t>771 </a:t>
            </a:r>
            <a:r>
              <a:rPr lang="it-IT" b="1" dirty="0" smtClean="0"/>
              <a:t>e da lì a poco guida le sue truppe in Italia, </a:t>
            </a:r>
            <a:r>
              <a:rPr lang="it-IT" b="1" dirty="0" smtClean="0">
                <a:solidFill>
                  <a:srgbClr val="FF0000"/>
                </a:solidFill>
              </a:rPr>
              <a:t>contro i Longobardi</a:t>
            </a:r>
            <a:r>
              <a:rPr lang="it-IT" b="1" dirty="0" smtClean="0"/>
              <a:t>, con l’appoggio di papa </a:t>
            </a:r>
            <a:r>
              <a:rPr lang="it-IT" b="1" dirty="0" smtClean="0">
                <a:solidFill>
                  <a:srgbClr val="FF0000"/>
                </a:solidFill>
              </a:rPr>
              <a:t>Adriano</a:t>
            </a:r>
            <a:r>
              <a:rPr lang="it-IT" b="1" dirty="0" smtClean="0"/>
              <a:t>. </a:t>
            </a:r>
          </a:p>
          <a:p>
            <a:r>
              <a:rPr lang="it-IT" b="1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774</a:t>
            </a:r>
            <a:r>
              <a:rPr lang="it-IT" b="1" dirty="0" smtClean="0"/>
              <a:t> Carlo </a:t>
            </a:r>
            <a:r>
              <a:rPr lang="it-IT" b="1" dirty="0" smtClean="0">
                <a:solidFill>
                  <a:srgbClr val="FF0000"/>
                </a:solidFill>
              </a:rPr>
              <a:t>sconfigge </a:t>
            </a:r>
            <a:r>
              <a:rPr lang="it-IT" b="1" dirty="0" smtClean="0"/>
              <a:t>definitivamente i </a:t>
            </a:r>
            <a:r>
              <a:rPr lang="it-IT" b="1" dirty="0" smtClean="0">
                <a:solidFill>
                  <a:srgbClr val="FF0000"/>
                </a:solidFill>
              </a:rPr>
              <a:t>Longobardi </a:t>
            </a:r>
            <a:r>
              <a:rPr lang="it-IT" b="1" dirty="0" smtClean="0"/>
              <a:t>e assume </a:t>
            </a:r>
            <a:r>
              <a:rPr lang="it-IT" b="1" dirty="0" smtClean="0">
                <a:solidFill>
                  <a:srgbClr val="FF0000"/>
                </a:solidFill>
              </a:rPr>
              <a:t>la corona </a:t>
            </a:r>
            <a:r>
              <a:rPr lang="it-IT" b="1" dirty="0" smtClean="0"/>
              <a:t>di quello che viene ribattezzato </a:t>
            </a:r>
            <a:r>
              <a:rPr lang="it-IT" b="1" dirty="0" smtClean="0">
                <a:solidFill>
                  <a:srgbClr val="FF0000"/>
                </a:solidFill>
              </a:rPr>
              <a:t>regno d’Italia</a:t>
            </a:r>
            <a:r>
              <a:rPr lang="it-IT" b="1" dirty="0" smtClean="0"/>
              <a:t>, nel nord della penisola.</a:t>
            </a:r>
          </a:p>
          <a:p>
            <a:r>
              <a:rPr lang="it-IT" b="1" dirty="0" smtClean="0"/>
              <a:t>A partire da quel momento Carlo è continuamente impegnato in guerre di conquista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Il coronamento </a:t>
            </a:r>
            <a:r>
              <a:rPr lang="it-IT" b="1" dirty="0" smtClean="0"/>
              <a:t>di questa attività di conquista è l’incoronazione di </a:t>
            </a:r>
            <a:r>
              <a:rPr lang="it-IT" b="1" dirty="0" smtClean="0">
                <a:solidFill>
                  <a:srgbClr val="FF0000"/>
                </a:solidFill>
              </a:rPr>
              <a:t>Carlo a imperatore dei Romani,</a:t>
            </a:r>
            <a:r>
              <a:rPr lang="it-IT" b="1" dirty="0" smtClean="0"/>
              <a:t> avvenuta nella </a:t>
            </a:r>
            <a:r>
              <a:rPr lang="it-IT" b="1" dirty="0" smtClean="0">
                <a:solidFill>
                  <a:srgbClr val="FF0000"/>
                </a:solidFill>
              </a:rPr>
              <a:t>notte di Natale </a:t>
            </a:r>
            <a:r>
              <a:rPr lang="it-IT" b="1" dirty="0" smtClean="0"/>
              <a:t>dell’anno </a:t>
            </a:r>
            <a:r>
              <a:rPr lang="it-IT" b="1" dirty="0" smtClean="0">
                <a:solidFill>
                  <a:srgbClr val="FF0000"/>
                </a:solidFill>
              </a:rPr>
              <a:t>800 </a:t>
            </a:r>
            <a:r>
              <a:rPr lang="it-IT" b="1" dirty="0" smtClean="0"/>
              <a:t>a Roma, con cui inizia la storia del </a:t>
            </a:r>
            <a:r>
              <a:rPr lang="it-IT" b="1" dirty="0" smtClean="0">
                <a:solidFill>
                  <a:srgbClr val="FF0000"/>
                </a:solidFill>
              </a:rPr>
              <a:t>Sacro Impero Romano.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ell\Pictures\settimana\Sans ti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0863" y="877553"/>
            <a:ext cx="3128210" cy="475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IL SACRO IMPERO ROMANO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491916"/>
            <a:ext cx="10515600" cy="4685047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Carlo Magno </a:t>
            </a:r>
            <a:r>
              <a:rPr lang="it-IT" b="1" dirty="0" smtClean="0"/>
              <a:t>consolidò l’alleanza con il Papa: La notte di Natale nell’anno </a:t>
            </a:r>
            <a:r>
              <a:rPr lang="it-IT" b="1" dirty="0" smtClean="0">
                <a:solidFill>
                  <a:srgbClr val="FF0000"/>
                </a:solidFill>
              </a:rPr>
              <a:t>800 </a:t>
            </a:r>
            <a:r>
              <a:rPr lang="it-IT" b="1" dirty="0" smtClean="0"/>
              <a:t>Carlo Magno fu incoronato imperatore in S. Pietro, da </a:t>
            </a:r>
            <a:r>
              <a:rPr lang="it-IT" b="1" dirty="0" smtClean="0">
                <a:solidFill>
                  <a:srgbClr val="FF0000"/>
                </a:solidFill>
              </a:rPr>
              <a:t>papa Leone III.</a:t>
            </a:r>
          </a:p>
          <a:p>
            <a:r>
              <a:rPr lang="it-IT" b="1" dirty="0" smtClean="0"/>
              <a:t>Ponendogli sul capo la </a:t>
            </a:r>
            <a:r>
              <a:rPr lang="it-IT" b="1" dirty="0" smtClean="0">
                <a:solidFill>
                  <a:srgbClr val="FF0000"/>
                </a:solidFill>
              </a:rPr>
              <a:t>corona d’oro</a:t>
            </a:r>
            <a:r>
              <a:rPr lang="it-IT" b="1" dirty="0" smtClean="0"/>
              <a:t>, il papa pronuncia questa formula: "A Carlo, piissimo, augusto, </a:t>
            </a:r>
            <a:r>
              <a:rPr lang="it-IT" b="1" dirty="0" smtClean="0">
                <a:solidFill>
                  <a:srgbClr val="FF0000"/>
                </a:solidFill>
              </a:rPr>
              <a:t>incoronato da Dio</a:t>
            </a:r>
            <a:r>
              <a:rPr lang="it-IT" b="1" dirty="0" smtClean="0"/>
              <a:t>, grande e pacifico imperatore, </a:t>
            </a:r>
            <a:r>
              <a:rPr lang="it-IT" b="1" dirty="0" smtClean="0">
                <a:solidFill>
                  <a:srgbClr val="FF0000"/>
                </a:solidFill>
              </a:rPr>
              <a:t>vita e vittoria".</a:t>
            </a:r>
          </a:p>
          <a:p>
            <a:r>
              <a:rPr lang="it-IT" b="1" dirty="0" smtClean="0"/>
              <a:t>Nasce così il </a:t>
            </a:r>
            <a:r>
              <a:rPr lang="it-IT" b="1" dirty="0" smtClean="0">
                <a:solidFill>
                  <a:srgbClr val="FF0000"/>
                </a:solidFill>
              </a:rPr>
              <a:t>Sacro Romano Impero</a:t>
            </a:r>
            <a:r>
              <a:rPr lang="it-IT" b="1" dirty="0" smtClean="0"/>
              <a:t>, che comprende: la Francia, il Belgio, l’Olanda, la Germania, la Spagna settentrionale, l’Italia settentrionale e la Toscana, la Dalmazia e parte della regione </a:t>
            </a:r>
            <a:r>
              <a:rPr lang="it-IT" b="1" dirty="0" err="1" smtClean="0"/>
              <a:t>danubiana</a:t>
            </a:r>
            <a:r>
              <a:rPr lang="it-IT" b="1" dirty="0" smtClean="0"/>
              <a:t>, </a:t>
            </a:r>
            <a:r>
              <a:rPr lang="it-IT" b="1" dirty="0" err="1" smtClean="0"/>
              <a:t>ossia</a:t>
            </a:r>
            <a:r>
              <a:rPr lang="it-IT" b="1" dirty="0" smtClean="0"/>
              <a:t> gran parte di quelle terre che un tempo avevano </a:t>
            </a:r>
            <a:r>
              <a:rPr lang="it-IT" b="1" dirty="0" smtClean="0">
                <a:solidFill>
                  <a:srgbClr val="FF0000"/>
                </a:solidFill>
              </a:rPr>
              <a:t>formato l’Impero Romano d’Occidente.</a:t>
            </a:r>
          </a:p>
          <a:p>
            <a:r>
              <a:rPr lang="it-IT" b="1" dirty="0" smtClean="0"/>
              <a:t>Questo </a:t>
            </a:r>
            <a:r>
              <a:rPr lang="it-IT" b="1" dirty="0" smtClean="0">
                <a:solidFill>
                  <a:srgbClr val="FF0000"/>
                </a:solidFill>
              </a:rPr>
              <a:t>nuovo impero</a:t>
            </a:r>
            <a:r>
              <a:rPr lang="it-IT" b="1" dirty="0" smtClean="0"/>
              <a:t>, che avrebbe dovuto riportare </a:t>
            </a:r>
            <a:r>
              <a:rPr lang="it-IT" b="1" dirty="0" smtClean="0">
                <a:solidFill>
                  <a:srgbClr val="FF0000"/>
                </a:solidFill>
              </a:rPr>
              <a:t>l’unità e la civiltà dell’antica </a:t>
            </a:r>
            <a:r>
              <a:rPr lang="it-IT" b="1" dirty="0" smtClean="0"/>
              <a:t>Roma, aveva un </a:t>
            </a:r>
            <a:r>
              <a:rPr lang="it-IT" b="1" dirty="0" smtClean="0">
                <a:solidFill>
                  <a:srgbClr val="FF0000"/>
                </a:solidFill>
              </a:rPr>
              <a:t>carattere nuovo</a:t>
            </a:r>
            <a:r>
              <a:rPr lang="it-IT" b="1" dirty="0" smtClean="0"/>
              <a:t>, quello </a:t>
            </a:r>
            <a:r>
              <a:rPr lang="it-IT" b="1" dirty="0" smtClean="0">
                <a:solidFill>
                  <a:srgbClr val="FF0000"/>
                </a:solidFill>
              </a:rPr>
              <a:t>religioso.</a:t>
            </a:r>
          </a:p>
          <a:p>
            <a:r>
              <a:rPr lang="it-IT" b="1" dirty="0" smtClean="0"/>
              <a:t>Il grande sogno di Carlo Magno, fu, infatti, quello di unire con una medesima legge </a:t>
            </a:r>
            <a:r>
              <a:rPr lang="it-IT" b="1" dirty="0" smtClean="0">
                <a:solidFill>
                  <a:srgbClr val="FF0000"/>
                </a:solidFill>
              </a:rPr>
              <a:t>tutti i paesi </a:t>
            </a:r>
            <a:r>
              <a:rPr lang="it-IT" b="1" dirty="0" smtClean="0"/>
              <a:t>da lui governati, di dare a tutti i popoli </a:t>
            </a:r>
            <a:r>
              <a:rPr lang="it-IT" b="1" dirty="0" smtClean="0">
                <a:solidFill>
                  <a:srgbClr val="FF0000"/>
                </a:solidFill>
              </a:rPr>
              <a:t>gli stessi ordinamenti e diritti. </a:t>
            </a:r>
          </a:p>
          <a:p>
            <a:r>
              <a:rPr lang="it-IT" b="1" dirty="0" smtClean="0"/>
              <a:t>Sotto il governo </a:t>
            </a:r>
            <a:r>
              <a:rPr lang="it-IT" b="1" dirty="0" smtClean="0">
                <a:solidFill>
                  <a:srgbClr val="FF0000"/>
                </a:solidFill>
              </a:rPr>
              <a:t>dei </a:t>
            </a:r>
            <a:r>
              <a:rPr lang="it-IT" b="1" dirty="0" err="1" smtClean="0">
                <a:solidFill>
                  <a:srgbClr val="FF0000"/>
                </a:solidFill>
              </a:rPr>
              <a:t>Carolingi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/>
              <a:t>che</a:t>
            </a:r>
            <a:r>
              <a:rPr lang="it-IT" b="1" dirty="0" smtClean="0"/>
              <a:t> pure durò meno di cento anni, l’Europa si sia avviata verso la rinascita, verso quella "</a:t>
            </a:r>
            <a:r>
              <a:rPr lang="it-IT" b="1" dirty="0" smtClean="0">
                <a:solidFill>
                  <a:srgbClr val="FF0000"/>
                </a:solidFill>
              </a:rPr>
              <a:t>rinascita </a:t>
            </a:r>
            <a:r>
              <a:rPr lang="it-IT" b="1" dirty="0" err="1" smtClean="0">
                <a:solidFill>
                  <a:srgbClr val="FF0000"/>
                </a:solidFill>
              </a:rPr>
              <a:t>Carolingia</a:t>
            </a:r>
            <a:r>
              <a:rPr lang="it-IT" b="1" dirty="0" smtClean="0"/>
              <a:t>" </a:t>
            </a:r>
            <a:r>
              <a:rPr lang="it-IT" b="1" dirty="0" err="1" smtClean="0"/>
              <a:t>che</a:t>
            </a:r>
            <a:r>
              <a:rPr lang="it-IT" b="1" dirty="0" smtClean="0"/>
              <a:t> anticipò, in un certo senso, </a:t>
            </a:r>
            <a:r>
              <a:rPr lang="it-IT" b="1" dirty="0" smtClean="0">
                <a:solidFill>
                  <a:srgbClr val="FF0000"/>
                </a:solidFill>
              </a:rPr>
              <a:t>il Rinascimento.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dell\Pictures\settimana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9884" y="770021"/>
            <a:ext cx="7676147" cy="5414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CHIESA  COME EREDE DELL’IMPERO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DAI COMUNI ALLE SIGNORIE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825625"/>
            <a:ext cx="7906753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</a:t>
            </a:r>
            <a:r>
              <a:rPr lang="it-IT" b="1" dirty="0" smtClean="0">
                <a:solidFill>
                  <a:schemeClr val="tx1"/>
                </a:solidFill>
              </a:rPr>
              <a:t>passaggio dal </a:t>
            </a:r>
            <a:r>
              <a:rPr lang="it-IT" b="1" dirty="0" smtClean="0">
                <a:solidFill>
                  <a:srgbClr val="FF0000"/>
                </a:solidFill>
              </a:rPr>
              <a:t>libero Comune </a:t>
            </a:r>
            <a:r>
              <a:rPr lang="it-IT" b="1" dirty="0" smtClean="0">
                <a:solidFill>
                  <a:schemeClr val="tx1"/>
                </a:solidFill>
              </a:rPr>
              <a:t>alla </a:t>
            </a:r>
            <a:r>
              <a:rPr lang="it-IT" b="1" dirty="0" smtClean="0">
                <a:solidFill>
                  <a:srgbClr val="FF0000"/>
                </a:solidFill>
              </a:rPr>
              <a:t>Signoria</a:t>
            </a:r>
            <a:r>
              <a:rPr lang="it-IT" b="1" dirty="0" smtClean="0">
                <a:solidFill>
                  <a:schemeClr val="tx1"/>
                </a:solidFill>
              </a:rPr>
              <a:t> fu un fenomeno generale che, tra la fine del </a:t>
            </a:r>
            <a:r>
              <a:rPr lang="it-IT" b="1" dirty="0" smtClean="0">
                <a:solidFill>
                  <a:srgbClr val="FF0000"/>
                </a:solidFill>
              </a:rPr>
              <a:t>Duecento</a:t>
            </a:r>
            <a:r>
              <a:rPr lang="it-IT" b="1" dirty="0" smtClean="0">
                <a:solidFill>
                  <a:schemeClr val="tx1"/>
                </a:solidFill>
              </a:rPr>
              <a:t> e i primi del Trecento, coinvolse </a:t>
            </a:r>
            <a:r>
              <a:rPr lang="it-IT" b="1" dirty="0" smtClean="0">
                <a:solidFill>
                  <a:srgbClr val="FF0000"/>
                </a:solidFill>
              </a:rPr>
              <a:t>molte città dell’Italia centrale e settentrionale.</a:t>
            </a:r>
          </a:p>
          <a:p>
            <a:r>
              <a:rPr lang="it-IT" b="1" dirty="0" smtClean="0"/>
              <a:t>Il passaggio dal Comune alla Signoria fu favorito dalla </a:t>
            </a:r>
            <a:r>
              <a:rPr lang="it-IT" b="1" dirty="0" smtClean="0">
                <a:solidFill>
                  <a:srgbClr val="FF0000"/>
                </a:solidFill>
              </a:rPr>
              <a:t>forte conflittualità </a:t>
            </a:r>
            <a:r>
              <a:rPr lang="it-IT" b="1" dirty="0" smtClean="0"/>
              <a:t>i</a:t>
            </a:r>
            <a:r>
              <a:rPr lang="it-IT" b="1" dirty="0" smtClean="0">
                <a:solidFill>
                  <a:srgbClr val="FF0000"/>
                </a:solidFill>
              </a:rPr>
              <a:t>nterna </a:t>
            </a:r>
            <a:r>
              <a:rPr lang="it-IT" b="1" dirty="0" smtClean="0"/>
              <a:t>che risultò </a:t>
            </a:r>
            <a:r>
              <a:rPr lang="it-IT" b="1" dirty="0" smtClean="0">
                <a:solidFill>
                  <a:srgbClr val="FF0000"/>
                </a:solidFill>
              </a:rPr>
              <a:t>ingovernabile</a:t>
            </a:r>
            <a:r>
              <a:rPr lang="it-IT" b="1" dirty="0" smtClean="0"/>
              <a:t> nell’ambito dell’organizzazione civile e politica del Comune. Non si trattò più solo di </a:t>
            </a:r>
            <a:r>
              <a:rPr lang="it-IT" b="1" dirty="0" smtClean="0">
                <a:solidFill>
                  <a:srgbClr val="FF0000"/>
                </a:solidFill>
              </a:rPr>
              <a:t>contrapposizioni tra partiti, </a:t>
            </a:r>
            <a:r>
              <a:rPr lang="it-IT" b="1" dirty="0" smtClean="0"/>
              <a:t>clan e gruppi familiari, ma di </a:t>
            </a:r>
            <a:r>
              <a:rPr lang="it-IT" b="1" dirty="0" smtClean="0">
                <a:solidFill>
                  <a:srgbClr val="FF0000"/>
                </a:solidFill>
              </a:rPr>
              <a:t>lotta di classe </a:t>
            </a:r>
            <a:r>
              <a:rPr lang="it-IT" b="1" dirty="0" smtClean="0"/>
              <a:t>che oppose le arti minori e il popolo minuto alle arti maggiori e al popolo grasso.</a:t>
            </a:r>
          </a:p>
          <a:p>
            <a:r>
              <a:rPr lang="it-IT" b="1" dirty="0" smtClean="0"/>
              <a:t>Così </a:t>
            </a:r>
            <a:r>
              <a:rPr lang="it-IT" b="1" dirty="0" smtClean="0">
                <a:solidFill>
                  <a:srgbClr val="FF0000"/>
                </a:solidFill>
              </a:rPr>
              <a:t>un solo signore </a:t>
            </a:r>
            <a:r>
              <a:rPr lang="it-IT" b="1" dirty="0" smtClean="0"/>
              <a:t>(da qui derivò la parola Signoria) concentrava in sé </a:t>
            </a:r>
            <a:r>
              <a:rPr lang="it-IT" b="1" dirty="0" smtClean="0">
                <a:solidFill>
                  <a:srgbClr val="FF0000"/>
                </a:solidFill>
              </a:rPr>
              <a:t>tutta l’autorità </a:t>
            </a:r>
            <a:r>
              <a:rPr lang="it-IT" b="1" dirty="0" smtClean="0"/>
              <a:t>e amministrava tutto il potere attraverso una burocrazia che rispondeva </a:t>
            </a:r>
            <a:r>
              <a:rPr lang="it-IT" b="1" dirty="0" smtClean="0">
                <a:solidFill>
                  <a:srgbClr val="FF0000"/>
                </a:solidFill>
              </a:rPr>
              <a:t>unicamente a lui.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ell\Pictures\settimana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2197" y="1359568"/>
            <a:ext cx="3106403" cy="4439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lgerian" pitchFamily="82" charset="0"/>
              </a:rPr>
              <a:t>DENTRO LE SIGNORIE</a:t>
            </a:r>
            <a:endParaRPr lang="fr-F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7700" y="1825625"/>
            <a:ext cx="8724900" cy="4351338"/>
          </a:xfrm>
        </p:spPr>
        <p:txBody>
          <a:bodyPr>
            <a:normAutofit fontScale="92500"/>
          </a:bodyPr>
          <a:lstStyle/>
          <a:p>
            <a:r>
              <a:rPr lang="it-IT" sz="2400" b="1" dirty="0" smtClean="0"/>
              <a:t>Poi alcuni signori ottennero un titolo nobiliare dal papa o dall’imperatore e allora si fecero chiamare </a:t>
            </a:r>
            <a:r>
              <a:rPr lang="it-IT" sz="2400" b="1" dirty="0" smtClean="0">
                <a:solidFill>
                  <a:srgbClr val="FF0000"/>
                </a:solidFill>
              </a:rPr>
              <a:t>principe o duca </a:t>
            </a:r>
            <a:r>
              <a:rPr lang="it-IT" sz="2400" b="1" dirty="0" smtClean="0"/>
              <a:t>(e Principato o Ducato fu chiamato il loro dominio). Comunque il potere signorile era nella sostanza autonomo e quasi assoluto.</a:t>
            </a:r>
          </a:p>
          <a:p>
            <a:r>
              <a:rPr lang="it-IT" sz="2400" b="1" dirty="0" smtClean="0"/>
              <a:t>Il signore si circondava di </a:t>
            </a:r>
            <a:r>
              <a:rPr lang="it-IT" sz="2400" b="1" dirty="0" smtClean="0">
                <a:solidFill>
                  <a:srgbClr val="FF0000"/>
                </a:solidFill>
              </a:rPr>
              <a:t>consiglieri, </a:t>
            </a:r>
            <a:r>
              <a:rPr lang="it-IT" sz="2400" b="1" dirty="0" smtClean="0"/>
              <a:t>di persone a lui fedeli e da lui scelte, e di funzionari devoti, </a:t>
            </a:r>
            <a:r>
              <a:rPr lang="it-IT" sz="2400" b="1" dirty="0" smtClean="0">
                <a:solidFill>
                  <a:srgbClr val="FF0000"/>
                </a:solidFill>
              </a:rPr>
              <a:t>obbedienti alla sua volontà; </a:t>
            </a:r>
            <a:r>
              <a:rPr lang="it-IT" sz="2400" b="1" dirty="0" smtClean="0"/>
              <a:t>decideva la politica interna ed estera, controllava la</a:t>
            </a:r>
            <a:r>
              <a:rPr lang="it-IT" sz="2400" b="1" dirty="0" smtClean="0">
                <a:solidFill>
                  <a:srgbClr val="FF0000"/>
                </a:solidFill>
              </a:rPr>
              <a:t> vita economica e culturale, amministrava la giustizia.</a:t>
            </a:r>
          </a:p>
          <a:p>
            <a:r>
              <a:rPr lang="it-IT" sz="2400" b="1" dirty="0" smtClean="0"/>
              <a:t>Attorno al </a:t>
            </a:r>
            <a:r>
              <a:rPr lang="it-IT" sz="2400" b="1" dirty="0" smtClean="0">
                <a:solidFill>
                  <a:srgbClr val="FF0000"/>
                </a:solidFill>
              </a:rPr>
              <a:t>signore</a:t>
            </a:r>
            <a:r>
              <a:rPr lang="it-IT" sz="2400" b="1" dirty="0" smtClean="0"/>
              <a:t> si creò una “corte”, di cui facevano parte non solo il personale amministrativo, ma anche </a:t>
            </a:r>
            <a:r>
              <a:rPr lang="it-IT" sz="2400" b="1" dirty="0" smtClean="0">
                <a:solidFill>
                  <a:srgbClr val="FF0000"/>
                </a:solidFill>
              </a:rPr>
              <a:t>intellettuali e artisti</a:t>
            </a:r>
            <a:r>
              <a:rPr lang="it-IT" sz="2400" b="1" dirty="0" smtClean="0"/>
              <a:t>. Il signore amava infatti proteggere la cultura e le arti, per ricavarne </a:t>
            </a:r>
            <a:r>
              <a:rPr lang="it-IT" sz="2400" b="1" dirty="0" smtClean="0">
                <a:solidFill>
                  <a:srgbClr val="FF0000"/>
                </a:solidFill>
              </a:rPr>
              <a:t>prestigio</a:t>
            </a:r>
            <a:r>
              <a:rPr lang="it-IT" sz="2400" b="1" dirty="0" smtClean="0"/>
              <a:t> e il consenso interno. È questo il fenomeno del “</a:t>
            </a:r>
            <a:r>
              <a:rPr lang="it-IT" sz="2400" b="1" dirty="0" smtClean="0">
                <a:solidFill>
                  <a:srgbClr val="FF0000"/>
                </a:solidFill>
              </a:rPr>
              <a:t>mecenatismo</a:t>
            </a:r>
            <a:r>
              <a:rPr lang="it-IT" sz="2400" b="1" dirty="0" smtClean="0"/>
              <a:t>” (così chiamato da Mecenate, il collaboratore di Augusto che proteggeva i letterati e dirigeva la politica culturale dell’Impero romano.</a:t>
            </a:r>
            <a:endParaRPr lang="fr-FR" sz="2400" b="1" dirty="0"/>
          </a:p>
        </p:txBody>
      </p:sp>
      <p:pic>
        <p:nvPicPr>
          <p:cNvPr id="7170" name="Picture 2" descr="C:\Users\dell\Pictures\settimana\Sans ti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263316"/>
            <a:ext cx="2634916" cy="4475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Grazie al mecenatismo le Signorie divennero </a:t>
            </a:r>
            <a:r>
              <a:rPr lang="it-IT" b="1" dirty="0" smtClean="0">
                <a:solidFill>
                  <a:srgbClr val="FF0000"/>
                </a:solidFill>
              </a:rPr>
              <a:t>splendidi</a:t>
            </a:r>
            <a:r>
              <a:rPr lang="it-IT" b="1" dirty="0" smtClean="0"/>
              <a:t> centri di cultura, in cui si coltivavano la letteratura, la filosofia, le scienze, le arti. I signori investivano enormi somme per costruire palazzi e ville, per ornarli con affreschi e statue, o per far decorare cappelle a loro intitolate nelle chiese.</a:t>
            </a:r>
          </a:p>
          <a:p>
            <a:r>
              <a:rPr lang="it-IT" b="1" dirty="0" smtClean="0"/>
              <a:t>A partire dal XIII secolo le Signorie si diffusero in tutta l’Italia centro-settentrionale, ma nessuna riuscì a creare entità territoriali stabili e di grandi dimensioni.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5400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I PRIMI MILLE ANNI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940" y="1129030"/>
            <a:ext cx="6973570" cy="550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I SANITI, I PICENI, I LATINI,  CELTI, </a:t>
            </a:r>
            <a:b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</a:br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I GALLI, I LIGURI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985" y="2052320"/>
            <a:ext cx="9293225" cy="2713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609600"/>
            <a:ext cx="9709150" cy="5742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LE POPOLAZIONI ITALICHE </a:t>
            </a:r>
            <a:b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</a:br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E GLI ETRUSCHI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170" y="1584325"/>
            <a:ext cx="6591935" cy="47828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0" y="656590"/>
            <a:ext cx="4370705" cy="60509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190" y="783590"/>
            <a:ext cx="4370705" cy="60509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190" y="558800"/>
            <a:ext cx="4624705" cy="64027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085850"/>
            <a:ext cx="926465" cy="4984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095" y="1687195"/>
            <a:ext cx="887730" cy="4914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00" y="2281555"/>
            <a:ext cx="766445" cy="6235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1670" y="2178685"/>
            <a:ext cx="636270" cy="8928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2305" y="3213735"/>
            <a:ext cx="881380" cy="4724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8955" y="3502025"/>
            <a:ext cx="556260" cy="96456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030" y="5175885"/>
            <a:ext cx="930910" cy="3206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4085" y="5495925"/>
            <a:ext cx="865505" cy="3429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290" y="4117975"/>
            <a:ext cx="645795" cy="53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78535"/>
          </a:xfrm>
        </p:spPr>
        <p:txBody>
          <a:bodyPr/>
          <a:lstStyle/>
          <a:p>
            <a:r>
              <a:rPr lang="fr-FR" altLang="en-US">
                <a:solidFill>
                  <a:srgbClr val="FF0000"/>
                </a:solidFill>
                <a:latin typeface="Aharoni" panose="02010803020104030203" charset="0"/>
                <a:cs typeface="Aharoni" panose="02010803020104030203" charset="0"/>
              </a:rPr>
              <a:t>GLI ETRUSCHI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237615"/>
            <a:ext cx="9878695" cy="1628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5" y="3232150"/>
            <a:ext cx="10093325" cy="264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1329</Words>
  <Application>WPS Presentation</Application>
  <PresentationFormat>Personnalisé</PresentationFormat>
  <Paragraphs>81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Office Theme</vt:lpstr>
      <vt:lpstr>    CIVILTA PRIMO ANNO</vt:lpstr>
      <vt:lpstr>Diapositive 2</vt:lpstr>
      <vt:lpstr>SECOLI</vt:lpstr>
      <vt:lpstr>I NUMERI ROMANI</vt:lpstr>
      <vt:lpstr>I PRIMI MILLE ANNI</vt:lpstr>
      <vt:lpstr>I SANITI, I PICENI, I LATINI,  CELTI,  I GALLI, I LIGURI</vt:lpstr>
      <vt:lpstr>Diapositive 7</vt:lpstr>
      <vt:lpstr>LE POPOLAZIONI ITALICHE  E GLI ETRUSCHI</vt:lpstr>
      <vt:lpstr>GLI ETRUSCHI</vt:lpstr>
      <vt:lpstr>L’ ARCO ETRUSCO  A PERUGIA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COLONIA E ETICA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 I BARBARI IN ITALIA I BARBARI E LA FINE DELL’IMPERO ROMANO D’OCCIDENTE (476 d.C.) </vt:lpstr>
      <vt:lpstr>Diapositive 35</vt:lpstr>
      <vt:lpstr>LE CAUSE  DEL CROLLO DELL’ IMPERO</vt:lpstr>
      <vt:lpstr>Diapositive 37</vt:lpstr>
      <vt:lpstr>I LONGOBARDI</vt:lpstr>
      <vt:lpstr>Diapositive 39</vt:lpstr>
      <vt:lpstr>I  FRANCHI</vt:lpstr>
      <vt:lpstr>Diapositive 41</vt:lpstr>
      <vt:lpstr>CARLO MAGNO</vt:lpstr>
      <vt:lpstr>IL SACRO IMPERO ROMANO</vt:lpstr>
      <vt:lpstr>Diapositive 44</vt:lpstr>
      <vt:lpstr>LA CHIESA  COME EREDE DELL’IMPERO</vt:lpstr>
      <vt:lpstr>DAI COMUNI ALLE SIGNORIE</vt:lpstr>
      <vt:lpstr>DENTRO LE SIGNORIE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10</cp:revision>
  <dcterms:created xsi:type="dcterms:W3CDTF">2024-11-24T20:46:00Z</dcterms:created>
  <dcterms:modified xsi:type="dcterms:W3CDTF">2024-12-30T08:20:01Z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1036-12.2.0.17562</vt:lpwstr>
  </property>
  <property fmtid="{D5CDD505-2E9C-101B-9397-08002B2CF9AE}" pid="3" name="ICV">
    <vt:lpwstr>0A5D861615BA4934BEA6D7EF7B59E319_12</vt:lpwstr>
  </property>
</Properties>
</file>