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11/18/2024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11/18/2024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11/18/2024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0D78-EE00-4540-B3BA-40E147C2F8BF}"/>
              </a:ext>
            </a:extLst>
          </p:cNvPr>
          <p:cNvSpPr>
            <a:spLocks noGrp="1"/>
          </p:cNvSpPr>
          <p:nvPr>
            <p:ph type="ctrTitle"/>
          </p:nvPr>
        </p:nvSpPr>
        <p:spPr>
          <a:xfrm>
            <a:off x="980662" y="1487599"/>
            <a:ext cx="10416208" cy="1186042"/>
          </a:xfrm>
        </p:spPr>
        <p:txBody>
          <a:bodyPr/>
          <a:lstStyle/>
          <a:p>
            <a:pPr algn="ctr"/>
            <a:r>
              <a:rPr lang="fr-FR" sz="4400" b="1" dirty="0">
                <a:latin typeface="+mn-lt"/>
              </a:rPr>
              <a:t>Civilization and the Target Language</a:t>
            </a:r>
          </a:p>
        </p:txBody>
      </p:sp>
      <p:sp>
        <p:nvSpPr>
          <p:cNvPr id="3" name="Sous-titre 2">
            <a:extLst>
              <a:ext uri="{FF2B5EF4-FFF2-40B4-BE49-F238E27FC236}">
                <a16:creationId xmlns:a16="http://schemas.microsoft.com/office/drawing/2014/main" id="{07C519FE-A8FF-454C-B275-102B95E51BE1}"/>
              </a:ext>
            </a:extLst>
          </p:cNvPr>
          <p:cNvSpPr>
            <a:spLocks noGrp="1"/>
          </p:cNvSpPr>
          <p:nvPr>
            <p:ph type="subTitle" idx="1"/>
          </p:nvPr>
        </p:nvSpPr>
        <p:spPr>
          <a:xfrm>
            <a:off x="1683171" y="3429000"/>
            <a:ext cx="8825658" cy="861420"/>
          </a:xfrm>
        </p:spPr>
        <p:txBody>
          <a:bodyPr>
            <a:normAutofit/>
          </a:bodyPr>
          <a:lstStyle/>
          <a:p>
            <a:r>
              <a:rPr lang="fr-FR" sz="2000" b="1" u="sng" dirty="0">
                <a:solidFill>
                  <a:schemeClr val="bg1"/>
                </a:solidFill>
              </a:rPr>
              <a:t>S1:</a:t>
            </a:r>
            <a:r>
              <a:rPr lang="fr-FR" sz="2000" b="1" dirty="0">
                <a:solidFill>
                  <a:schemeClr val="bg1"/>
                </a:solidFill>
              </a:rPr>
              <a:t> BRITISH CIVILIZATION</a:t>
            </a:r>
          </a:p>
          <a:p>
            <a:r>
              <a:rPr lang="fr-FR" sz="2000" b="1" u="sng" dirty="0">
                <a:solidFill>
                  <a:schemeClr val="bg1"/>
                </a:solidFill>
              </a:rPr>
              <a:t>The lecturer: </a:t>
            </a:r>
            <a:r>
              <a:rPr lang="fr-FR" sz="2000" b="1" dirty="0">
                <a:solidFill>
                  <a:schemeClr val="bg1"/>
                </a:solidFill>
              </a:rPr>
              <a:t>Ms. Charchar KARIMA </a:t>
            </a:r>
          </a:p>
        </p:txBody>
      </p:sp>
      <p:pic>
        <p:nvPicPr>
          <p:cNvPr id="4" name="Image 3">
            <a:extLst>
              <a:ext uri="{FF2B5EF4-FFF2-40B4-BE49-F238E27FC236}">
                <a16:creationId xmlns:a16="http://schemas.microsoft.com/office/drawing/2014/main" id="{06B36B09-A8E2-4E78-BF3E-E4643655E8DD}"/>
              </a:ext>
            </a:extLst>
          </p:cNvPr>
          <p:cNvPicPr>
            <a:picLocks noChangeAspect="1"/>
          </p:cNvPicPr>
          <p:nvPr/>
        </p:nvPicPr>
        <p:blipFill>
          <a:blip r:embed="rId2"/>
          <a:stretch>
            <a:fillRect/>
          </a:stretch>
        </p:blipFill>
        <p:spPr>
          <a:xfrm>
            <a:off x="8282607" y="2818533"/>
            <a:ext cx="2716695" cy="2321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5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F1AF2-11CB-49F5-8C48-1A8192D0D910}"/>
              </a:ext>
            </a:extLst>
          </p:cNvPr>
          <p:cNvSpPr/>
          <p:nvPr/>
        </p:nvSpPr>
        <p:spPr>
          <a:xfrm>
            <a:off x="495419" y="739673"/>
            <a:ext cx="4195444" cy="369332"/>
          </a:xfrm>
          <a:prstGeom prst="rect">
            <a:avLst/>
          </a:prstGeom>
        </p:spPr>
        <p:txBody>
          <a:bodyPr wrap="none">
            <a:spAutoFit/>
          </a:bodyPr>
          <a:lstStyle/>
          <a:p>
            <a:r>
              <a:rPr lang="en-US" b="1" dirty="0">
                <a:solidFill>
                  <a:srgbClr val="006600"/>
                </a:solidFill>
                <a:latin typeface="BellMTBold"/>
              </a:rPr>
              <a:t>I- The Iberians (c. 3500 B.C. and 3000 B.C.)</a:t>
            </a:r>
            <a:endParaRPr lang="fr-FR" dirty="0"/>
          </a:p>
        </p:txBody>
      </p:sp>
      <p:sp>
        <p:nvSpPr>
          <p:cNvPr id="3" name="Rectangle 2">
            <a:extLst>
              <a:ext uri="{FF2B5EF4-FFF2-40B4-BE49-F238E27FC236}">
                <a16:creationId xmlns:a16="http://schemas.microsoft.com/office/drawing/2014/main" id="{21B5F956-B150-406E-9E11-B3CF701AB68D}"/>
              </a:ext>
            </a:extLst>
          </p:cNvPr>
          <p:cNvSpPr/>
          <p:nvPr/>
        </p:nvSpPr>
        <p:spPr>
          <a:xfrm>
            <a:off x="344557" y="1109005"/>
            <a:ext cx="11352024" cy="1477328"/>
          </a:xfrm>
          <a:prstGeom prst="rect">
            <a:avLst/>
          </a:prstGeom>
        </p:spPr>
        <p:txBody>
          <a:bodyPr wrap="square">
            <a:spAutoFit/>
          </a:bodyPr>
          <a:lstStyle/>
          <a:p>
            <a:r>
              <a:rPr lang="fr-FR" dirty="0"/>
              <a:t>The so-called Iberians reached Britain between 3500 and 3000 B.C., probably coming from the Iberian Peninsula. Both the Iberians and the so-called Beaker people (c. 2000 B.C. named after the beaker-shaped pots they made) settled in the south of England. The Iberians used stone and bone tools and their settlements were based on « henges », great circle of earth banks and huge standing stones (e.g. Stonehenge). The Beaker people brought the knowledge of bronze to Britain.  </a:t>
            </a:r>
          </a:p>
        </p:txBody>
      </p:sp>
      <p:pic>
        <p:nvPicPr>
          <p:cNvPr id="5" name="Image 4">
            <a:extLst>
              <a:ext uri="{FF2B5EF4-FFF2-40B4-BE49-F238E27FC236}">
                <a16:creationId xmlns:a16="http://schemas.microsoft.com/office/drawing/2014/main" id="{0AB3CA0F-8306-4A3D-BFAA-8E4B1C2B0870}"/>
              </a:ext>
            </a:extLst>
          </p:cNvPr>
          <p:cNvPicPr>
            <a:picLocks noChangeAspect="1"/>
          </p:cNvPicPr>
          <p:nvPr/>
        </p:nvPicPr>
        <p:blipFill>
          <a:blip r:embed="rId2"/>
          <a:stretch>
            <a:fillRect/>
          </a:stretch>
        </p:blipFill>
        <p:spPr>
          <a:xfrm>
            <a:off x="2358887" y="2752724"/>
            <a:ext cx="6559826" cy="3237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FBADEBBB-45EF-4CDA-AA96-1F11A4030196}"/>
              </a:ext>
            </a:extLst>
          </p:cNvPr>
          <p:cNvSpPr/>
          <p:nvPr/>
        </p:nvSpPr>
        <p:spPr>
          <a:xfrm>
            <a:off x="4384932" y="6156374"/>
            <a:ext cx="2144241" cy="369332"/>
          </a:xfrm>
          <a:prstGeom prst="rect">
            <a:avLst/>
          </a:prstGeom>
        </p:spPr>
        <p:txBody>
          <a:bodyPr wrap="none">
            <a:spAutoFit/>
          </a:bodyPr>
          <a:lstStyle/>
          <a:p>
            <a:pPr algn="ctr"/>
            <a:r>
              <a:rPr lang="en-US" b="1" dirty="0">
                <a:latin typeface="BellMTBold"/>
              </a:rPr>
              <a:t>Figure I- Stonehenge</a:t>
            </a:r>
            <a:endParaRPr lang="fr-FR" dirty="0"/>
          </a:p>
        </p:txBody>
      </p:sp>
    </p:spTree>
    <p:extLst>
      <p:ext uri="{BB962C8B-B14F-4D97-AF65-F5344CB8AC3E}">
        <p14:creationId xmlns:p14="http://schemas.microsoft.com/office/powerpoint/2010/main" val="347270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94FB06-D4CD-44FD-8ABE-8DBEE96F00B9}"/>
              </a:ext>
            </a:extLst>
          </p:cNvPr>
          <p:cNvSpPr/>
          <p:nvPr/>
        </p:nvSpPr>
        <p:spPr>
          <a:xfrm>
            <a:off x="185531" y="1026947"/>
            <a:ext cx="11352024" cy="5601533"/>
          </a:xfrm>
          <a:prstGeom prst="rect">
            <a:avLst/>
          </a:prstGeom>
        </p:spPr>
        <p:txBody>
          <a:bodyPr wrap="square">
            <a:spAutoFit/>
          </a:bodyPr>
          <a:lstStyle/>
          <a:p>
            <a:pPr marL="285750" indent="-285750" algn="just">
              <a:buFont typeface="Wingdings" panose="05000000000000000000" pitchFamily="2" charset="2"/>
              <a:buChar char="Ø"/>
            </a:pPr>
            <a:r>
              <a:rPr lang="fr-FR" sz="1350" dirty="0"/>
              <a:t>Soon after 700 B.C., Celtic Tribes began to invade Britain between cca. 700 and 100 B.C., they settled the whole of Britain. They formed tribal kingdoms that were frequently at war with each other. </a:t>
            </a:r>
          </a:p>
          <a:p>
            <a:pPr marL="285750" indent="-285750" algn="just">
              <a:buFont typeface="Wingdings" panose="05000000000000000000" pitchFamily="2" charset="2"/>
              <a:buChar char="Ø"/>
            </a:pPr>
            <a:endParaRPr lang="fr-FR" sz="1350" dirty="0"/>
          </a:p>
          <a:p>
            <a:pPr marL="285750" indent="-285750" algn="just">
              <a:buFont typeface="Wingdings" panose="05000000000000000000" pitchFamily="2" charset="2"/>
              <a:buChar char="Ø"/>
            </a:pPr>
            <a:r>
              <a:rPr lang="en-US" sz="1350" dirty="0"/>
              <a:t>These were the Celts, who probably came from central Europe or further east, from southern</a:t>
            </a:r>
          </a:p>
          <a:p>
            <a:pPr algn="just"/>
            <a:r>
              <a:rPr lang="en-US" sz="1350" dirty="0"/>
              <a:t>Russia, and had moved slowly westward in earlier centuries. They had spread out across Spain, France, and a number of countries in Europe's "Alpine" region.</a:t>
            </a:r>
          </a:p>
          <a:p>
            <a:pPr algn="just"/>
            <a:endParaRPr lang="en-US" sz="1350" dirty="0"/>
          </a:p>
          <a:p>
            <a:pPr marL="285750" indent="-285750" algn="just">
              <a:buFont typeface="Wingdings" panose="05000000000000000000" pitchFamily="2" charset="2"/>
              <a:buChar char="Ø"/>
            </a:pPr>
            <a:r>
              <a:rPr lang="en-US" sz="1350" b="1" dirty="0"/>
              <a:t>The Celts were technically advanced. </a:t>
            </a:r>
            <a:r>
              <a:rPr lang="en-US" sz="1350" dirty="0"/>
              <a:t>They knew how to </a:t>
            </a:r>
            <a:r>
              <a:rPr lang="en-US" sz="1350" b="1" dirty="0"/>
              <a:t>work with iron</a:t>
            </a:r>
            <a:r>
              <a:rPr lang="en-US" sz="1350" dirty="0"/>
              <a:t>, and could make better weapons than the people who used bronze. It is possible that they drove many of the older inhabitants westward into </a:t>
            </a:r>
            <a:r>
              <a:rPr lang="fr-FR" sz="1350" dirty="0"/>
              <a:t>Wales, Scotland, and Ireland.</a:t>
            </a:r>
          </a:p>
          <a:p>
            <a:pPr marL="285750" indent="-285750" algn="just">
              <a:buFont typeface="Wingdings" panose="05000000000000000000" pitchFamily="2" charset="2"/>
              <a:buChar char="Ø"/>
            </a:pPr>
            <a:endParaRPr lang="fr-FR" sz="1350" dirty="0"/>
          </a:p>
          <a:p>
            <a:pPr marL="285750" indent="-285750" algn="just">
              <a:buFont typeface="Wingdings" panose="05000000000000000000" pitchFamily="2" charset="2"/>
              <a:buChar char="Ø"/>
            </a:pPr>
            <a:r>
              <a:rPr lang="en-US" sz="1350" b="1" dirty="0"/>
              <a:t>The Celts did not leave behind written accounts</a:t>
            </a:r>
            <a:r>
              <a:rPr lang="en-US" sz="1350" dirty="0"/>
              <a:t>. Instead, the Celts maintained an oral tradition of</a:t>
            </a:r>
          </a:p>
          <a:p>
            <a:pPr algn="just"/>
            <a:r>
              <a:rPr lang="en-US" sz="1350" dirty="0"/>
              <a:t>learning. In the Celtic world, learning things by heart was deemed to be a great virtue. </a:t>
            </a:r>
            <a:r>
              <a:rPr lang="en-US" sz="1350" b="1" dirty="0"/>
              <a:t>Archaeologists have found remnants of inscriptions in languages such as Greek and Latin </a:t>
            </a:r>
            <a:r>
              <a:rPr lang="en-US" sz="1350" dirty="0"/>
              <a:t>at Celtic settlements, however. Most of the written accounts of the Celts came from Greek and Roman sources who were naturally biased since they perceived the Celts as the enemy. That is why there are so many documents that claim the Celts were primitive savages which is effectively an outright lie and uncertain. In contrast, the Celts were able to create a sophisticated advanced trading network before the Romans themselves achieved such a feat</a:t>
            </a:r>
            <a:r>
              <a:rPr lang="fr-FR" sz="1350" dirty="0"/>
              <a:t>(work).</a:t>
            </a:r>
          </a:p>
          <a:p>
            <a:pPr algn="just"/>
            <a:endParaRPr lang="fr-FR" sz="1350" dirty="0"/>
          </a:p>
          <a:p>
            <a:pPr marL="285750" indent="-285750" algn="just">
              <a:buFont typeface="Wingdings" panose="05000000000000000000" pitchFamily="2" charset="2"/>
              <a:buChar char="Ø"/>
            </a:pPr>
            <a:r>
              <a:rPr lang="en-US" sz="1350" b="1" dirty="0"/>
              <a:t>The Celts developed iron weapons </a:t>
            </a:r>
            <a:r>
              <a:rPr lang="en-US" sz="1350" dirty="0"/>
              <a:t>before their rivals. This is one of the main reasons why they were able to create an empire of sorts in Europe prior to their encounters with the Romans. </a:t>
            </a:r>
            <a:r>
              <a:rPr lang="en-US" sz="1350" b="1" dirty="0"/>
              <a:t>They were also excellent warriors </a:t>
            </a:r>
            <a:r>
              <a:rPr lang="en-US" sz="1350" dirty="0"/>
              <a:t>and liked to fight. They were actually very-trained and more than a match for any army they came across. </a:t>
            </a:r>
            <a:r>
              <a:rPr lang="en-US" sz="1350" b="1" dirty="0"/>
              <a:t>One of the reasons why the Celts ultimately lost to the Romans was due to a lack of unity </a:t>
            </a:r>
            <a:r>
              <a:rPr lang="en-US" sz="1350" dirty="0"/>
              <a:t>as opposed to a lack of combating training. It was common for Celts tribes to fight among themselves and this enabled the unified Romans to band together and defeat a dangerous foe (enemy).</a:t>
            </a:r>
          </a:p>
          <a:p>
            <a:pPr algn="just"/>
            <a:endParaRPr lang="en-US" sz="1350" dirty="0"/>
          </a:p>
          <a:p>
            <a:pPr algn="just"/>
            <a:endParaRPr lang="fr-FR" sz="1350" dirty="0"/>
          </a:p>
          <a:p>
            <a:endParaRPr lang="fr-FR" sz="1600" dirty="0"/>
          </a:p>
          <a:p>
            <a:endParaRPr lang="fr-FR" dirty="0"/>
          </a:p>
        </p:txBody>
      </p:sp>
      <p:sp>
        <p:nvSpPr>
          <p:cNvPr id="3" name="Rectangle 2">
            <a:extLst>
              <a:ext uri="{FF2B5EF4-FFF2-40B4-BE49-F238E27FC236}">
                <a16:creationId xmlns:a16="http://schemas.microsoft.com/office/drawing/2014/main" id="{F52800A5-9BDA-4B92-9DEF-565872799AA8}"/>
              </a:ext>
            </a:extLst>
          </p:cNvPr>
          <p:cNvSpPr/>
          <p:nvPr/>
        </p:nvSpPr>
        <p:spPr>
          <a:xfrm>
            <a:off x="468915" y="607150"/>
            <a:ext cx="3453729" cy="400110"/>
          </a:xfrm>
          <a:prstGeom prst="rect">
            <a:avLst/>
          </a:prstGeom>
        </p:spPr>
        <p:txBody>
          <a:bodyPr wrap="square">
            <a:spAutoFit/>
          </a:bodyPr>
          <a:lstStyle/>
          <a:p>
            <a:r>
              <a:rPr lang="en-US" sz="2000" b="1" dirty="0">
                <a:solidFill>
                  <a:srgbClr val="006600"/>
                </a:solidFill>
                <a:latin typeface="BellMTBold"/>
              </a:rPr>
              <a:t>II- The Celts (cca. 700 B.C.)</a:t>
            </a:r>
            <a:endParaRPr lang="fr-FR" sz="2000" dirty="0"/>
          </a:p>
        </p:txBody>
      </p:sp>
    </p:spTree>
    <p:extLst>
      <p:ext uri="{BB962C8B-B14F-4D97-AF65-F5344CB8AC3E}">
        <p14:creationId xmlns:p14="http://schemas.microsoft.com/office/powerpoint/2010/main" val="409505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7F3C0-E0EE-43A8-A03B-545EC5DA9000}"/>
              </a:ext>
            </a:extLst>
          </p:cNvPr>
          <p:cNvSpPr/>
          <p:nvPr/>
        </p:nvSpPr>
        <p:spPr>
          <a:xfrm>
            <a:off x="468915" y="607150"/>
            <a:ext cx="5229520" cy="400110"/>
          </a:xfrm>
          <a:prstGeom prst="rect">
            <a:avLst/>
          </a:prstGeom>
        </p:spPr>
        <p:txBody>
          <a:bodyPr wrap="square">
            <a:spAutoFit/>
          </a:bodyPr>
          <a:lstStyle/>
          <a:p>
            <a:r>
              <a:rPr lang="en-US" sz="2000" b="1" dirty="0">
                <a:solidFill>
                  <a:srgbClr val="006600"/>
                </a:solidFill>
                <a:latin typeface="BellMTBold"/>
              </a:rPr>
              <a:t>III- The Romans (55 B.C. – 5</a:t>
            </a:r>
            <a:r>
              <a:rPr lang="en-US" sz="2000" b="1" baseline="30000" dirty="0">
                <a:solidFill>
                  <a:srgbClr val="006600"/>
                </a:solidFill>
                <a:latin typeface="BellMTBold"/>
              </a:rPr>
              <a:t>th</a:t>
            </a:r>
            <a:r>
              <a:rPr lang="en-US" sz="2000" b="1" dirty="0">
                <a:solidFill>
                  <a:srgbClr val="006600"/>
                </a:solidFill>
                <a:latin typeface="BellMTBold"/>
              </a:rPr>
              <a:t> Century A.D.) </a:t>
            </a:r>
            <a:endParaRPr lang="fr-FR" sz="2000" dirty="0"/>
          </a:p>
        </p:txBody>
      </p:sp>
      <p:sp>
        <p:nvSpPr>
          <p:cNvPr id="3" name="Rectangle 2">
            <a:extLst>
              <a:ext uri="{FF2B5EF4-FFF2-40B4-BE49-F238E27FC236}">
                <a16:creationId xmlns:a16="http://schemas.microsoft.com/office/drawing/2014/main" id="{64AC7A4E-52A3-4E7F-B0CA-7BF1A83DE06A}"/>
              </a:ext>
            </a:extLst>
          </p:cNvPr>
          <p:cNvSpPr/>
          <p:nvPr/>
        </p:nvSpPr>
        <p:spPr>
          <a:xfrm>
            <a:off x="344557" y="1109005"/>
            <a:ext cx="11352024" cy="4801314"/>
          </a:xfrm>
          <a:prstGeom prst="rect">
            <a:avLst/>
          </a:prstGeom>
        </p:spPr>
        <p:txBody>
          <a:bodyPr wrap="square">
            <a:spAutoFit/>
          </a:bodyPr>
          <a:lstStyle/>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Britain became a sphere of Roman interest in the 1st century B.C. Julius Ceasar attempted to conquer Briatin twice, in 55 and 54 B.C., his main aim being to prevent the Britons from providing their kinsmen in today’s France with military aid. But the actual Roman conquest of Britain by Emperor Claudius took place in 43 A.D. </a:t>
            </a:r>
          </a:p>
          <a:p>
            <a:endParaRPr lang="fr-FR" dirty="0"/>
          </a:p>
          <a:p>
            <a:pPr marL="285750" indent="-285750">
              <a:buFont typeface="Wingdings" panose="05000000000000000000" pitchFamily="2" charset="2"/>
              <a:buChar char="Ø"/>
            </a:pPr>
            <a:r>
              <a:rPr lang="fr-FR" dirty="0"/>
              <a:t>By 80 A.D. the Romans had conquered today’s England, Wales, and Southern Scotland, but problems in other parts of their empire made them withdraw behind the so-called Hadrian’s Wall in the first half of the 2</a:t>
            </a:r>
            <a:r>
              <a:rPr lang="fr-FR" baseline="30000" dirty="0"/>
              <a:t>nd</a:t>
            </a:r>
            <a:r>
              <a:rPr lang="fr-FR" dirty="0"/>
              <a:t> century. </a:t>
            </a:r>
          </a:p>
          <a:p>
            <a:endParaRPr lang="fr-FR" dirty="0"/>
          </a:p>
          <a:p>
            <a:pPr marL="285750" indent="-285750">
              <a:buFont typeface="Wingdings" panose="05000000000000000000" pitchFamily="2" charset="2"/>
              <a:buChar char="Ø"/>
            </a:pPr>
            <a:r>
              <a:rPr lang="fr-FR" dirty="0"/>
              <a:t>After crushing the Britons’ resistance, the Romans Romanised the southern areas (i.e. they imposed their civilization and way of life on native people), northern Britain and Wales were placed under military control and the natives were allowed to carry on with their own way of life. A system of roads was constructed throughout Britain. </a:t>
            </a:r>
          </a:p>
          <a:p>
            <a:endParaRPr lang="fr-FR" dirty="0"/>
          </a:p>
          <a:p>
            <a:pPr marL="285750" indent="-285750">
              <a:buFont typeface="Wingdings" panose="05000000000000000000" pitchFamily="2" charset="2"/>
              <a:buChar char="Ø"/>
            </a:pPr>
            <a:r>
              <a:rPr lang="fr-FR" dirty="0"/>
              <a:t>Roman rule in Britain declined toward the end of the 4th century as the whole Roman Empire was falling apart. The last Roman legions were wthdrawn from Britain in the 5th century. </a:t>
            </a:r>
          </a:p>
        </p:txBody>
      </p:sp>
    </p:spTree>
    <p:extLst>
      <p:ext uri="{BB962C8B-B14F-4D97-AF65-F5344CB8AC3E}">
        <p14:creationId xmlns:p14="http://schemas.microsoft.com/office/powerpoint/2010/main" val="300009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764F7-24FE-4381-A7F3-C936D7A6A5C4}"/>
              </a:ext>
            </a:extLst>
          </p:cNvPr>
          <p:cNvSpPr>
            <a:spLocks noGrp="1"/>
          </p:cNvSpPr>
          <p:nvPr>
            <p:ph type="title"/>
          </p:nvPr>
        </p:nvSpPr>
        <p:spPr>
          <a:xfrm>
            <a:off x="1154954" y="1828800"/>
            <a:ext cx="4351025" cy="3132669"/>
          </a:xfrm>
        </p:spPr>
        <p:txBody>
          <a:bodyPr/>
          <a:lstStyle/>
          <a:p>
            <a:pPr marL="285750" indent="-285750">
              <a:buFont typeface="Wingdings" panose="05000000000000000000" pitchFamily="2" charset="2"/>
              <a:buChar char="q"/>
            </a:pPr>
            <a:r>
              <a:rPr lang="en-US" sz="1600" dirty="0"/>
              <a:t>The Romans had invaded Britain because the </a:t>
            </a:r>
            <a:r>
              <a:rPr lang="en-US" sz="1600" b="1" dirty="0"/>
              <a:t>Celts of Britain were working with the Celts of </a:t>
            </a:r>
            <a:r>
              <a:rPr lang="en-US" sz="1600" b="1" u="sng" dirty="0"/>
              <a:t>Gaul</a:t>
            </a:r>
            <a:r>
              <a:rPr lang="en-US" sz="1600" b="1" dirty="0"/>
              <a:t> (today’s France) against them</a:t>
            </a:r>
            <a:r>
              <a:rPr lang="en-US" sz="1600" dirty="0"/>
              <a:t>. The British Celts were giving them food, and allowing them to hide in Britain. There was another reason. The Celts used cattle to pull their plow and this meant that richer, heavier land could be farmed.</a:t>
            </a:r>
            <a:br>
              <a:rPr lang="en-US" sz="1600" dirty="0"/>
            </a:br>
            <a:r>
              <a:rPr lang="en-US" sz="1600" b="1" dirty="0"/>
              <a:t>Under the Celts Britain had become an important food producer because of its mild climate</a:t>
            </a:r>
            <a:r>
              <a:rPr lang="en-US" sz="1600" dirty="0"/>
              <a:t>. It now exported corn and animals, as well as hunting dogs and slaves to the European mainland. </a:t>
            </a:r>
            <a:r>
              <a:rPr lang="en-US" sz="1600" b="1" dirty="0"/>
              <a:t>The Romans could make use of British food for their own army fighting the Gaul.</a:t>
            </a:r>
            <a:br>
              <a:rPr lang="en-US" sz="1600" dirty="0"/>
            </a:br>
            <a:br>
              <a:rPr lang="en-US" sz="1600" dirty="0"/>
            </a:br>
            <a:endParaRPr lang="fr-FR" sz="1600" dirty="0"/>
          </a:p>
        </p:txBody>
      </p:sp>
      <p:sp>
        <p:nvSpPr>
          <p:cNvPr id="3" name="Espace réservé du texte 2">
            <a:extLst>
              <a:ext uri="{FF2B5EF4-FFF2-40B4-BE49-F238E27FC236}">
                <a16:creationId xmlns:a16="http://schemas.microsoft.com/office/drawing/2014/main" id="{28056E02-C23A-43EE-9293-3C777D98ACD6}"/>
              </a:ext>
            </a:extLst>
          </p:cNvPr>
          <p:cNvSpPr>
            <a:spLocks noGrp="1"/>
          </p:cNvSpPr>
          <p:nvPr>
            <p:ph type="body" idx="1"/>
          </p:nvPr>
        </p:nvSpPr>
        <p:spPr>
          <a:xfrm>
            <a:off x="6686023" y="888601"/>
            <a:ext cx="4843368" cy="2106390"/>
          </a:xfrm>
        </p:spPr>
        <p:txBody>
          <a:bodyPr>
            <a:normAutofit/>
          </a:bodyPr>
          <a:lstStyle/>
          <a:p>
            <a:pPr algn="ctr"/>
            <a:r>
              <a:rPr lang="fr-FR" sz="3600" b="1" dirty="0"/>
              <a:t>The REASONS OF THE ROMAN INVASION IN BRITAIN </a:t>
            </a:r>
          </a:p>
        </p:txBody>
      </p:sp>
      <p:pic>
        <p:nvPicPr>
          <p:cNvPr id="5" name="Image 4">
            <a:extLst>
              <a:ext uri="{FF2B5EF4-FFF2-40B4-BE49-F238E27FC236}">
                <a16:creationId xmlns:a16="http://schemas.microsoft.com/office/drawing/2014/main" id="{9BAB7EF8-EE58-4906-96B9-8F17147E4FC1}"/>
              </a:ext>
            </a:extLst>
          </p:cNvPr>
          <p:cNvPicPr>
            <a:picLocks noChangeAspect="1"/>
          </p:cNvPicPr>
          <p:nvPr/>
        </p:nvPicPr>
        <p:blipFill>
          <a:blip r:embed="rId2"/>
          <a:stretch>
            <a:fillRect/>
          </a:stretch>
        </p:blipFill>
        <p:spPr>
          <a:xfrm>
            <a:off x="6686023" y="2701454"/>
            <a:ext cx="4962638" cy="3646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655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D57EC-6AF9-4250-959B-B1B0691E6BDC}"/>
              </a:ext>
            </a:extLst>
          </p:cNvPr>
          <p:cNvSpPr>
            <a:spLocks noGrp="1"/>
          </p:cNvSpPr>
          <p:nvPr>
            <p:ph type="ctrTitle"/>
          </p:nvPr>
        </p:nvSpPr>
        <p:spPr>
          <a:xfrm>
            <a:off x="1154955" y="2099733"/>
            <a:ext cx="9870854" cy="2677648"/>
          </a:xfrm>
        </p:spPr>
        <p:txBody>
          <a:bodyPr/>
          <a:lstStyle/>
          <a:p>
            <a:r>
              <a:rPr lang="fr-FR" dirty="0"/>
              <a:t>Q3: Who are the Anglo-Saxons, and when did they first arrive to Britain? </a:t>
            </a:r>
            <a:br>
              <a:rPr lang="fr-FR" dirty="0"/>
            </a:br>
            <a:endParaRPr lang="fr-FR" dirty="0"/>
          </a:p>
        </p:txBody>
      </p:sp>
      <p:sp>
        <p:nvSpPr>
          <p:cNvPr id="6" name="Rectangle 5">
            <a:extLst>
              <a:ext uri="{FF2B5EF4-FFF2-40B4-BE49-F238E27FC236}">
                <a16:creationId xmlns:a16="http://schemas.microsoft.com/office/drawing/2014/main" id="{C128EBE4-7F7F-49D6-809E-3E474C77E0FF}"/>
              </a:ext>
            </a:extLst>
          </p:cNvPr>
          <p:cNvSpPr/>
          <p:nvPr/>
        </p:nvSpPr>
        <p:spPr>
          <a:xfrm>
            <a:off x="1356811" y="4377271"/>
            <a:ext cx="5229520" cy="400110"/>
          </a:xfrm>
          <a:prstGeom prst="rect">
            <a:avLst/>
          </a:prstGeom>
        </p:spPr>
        <p:txBody>
          <a:bodyPr wrap="square">
            <a:spAutoFit/>
          </a:bodyPr>
          <a:lstStyle/>
          <a:p>
            <a:pPr marL="342900" indent="-342900">
              <a:buFont typeface="Wingdings" panose="05000000000000000000" pitchFamily="2" charset="2"/>
              <a:buChar char="ü"/>
            </a:pPr>
            <a:r>
              <a:rPr lang="en-US" sz="2000" b="1" dirty="0">
                <a:solidFill>
                  <a:srgbClr val="FFFF00"/>
                </a:solidFill>
                <a:latin typeface="BellMTBold"/>
              </a:rPr>
              <a:t>For the next online session….</a:t>
            </a:r>
            <a:endParaRPr lang="fr-FR" sz="2000" dirty="0">
              <a:solidFill>
                <a:srgbClr val="FFFF00"/>
              </a:solidFill>
            </a:endParaRPr>
          </a:p>
        </p:txBody>
      </p:sp>
    </p:spTree>
    <p:extLst>
      <p:ext uri="{BB962C8B-B14F-4D97-AF65-F5344CB8AC3E}">
        <p14:creationId xmlns:p14="http://schemas.microsoft.com/office/powerpoint/2010/main" val="142358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513DE-A3E3-4E51-B398-173D4564D0D3}"/>
              </a:ext>
            </a:extLst>
          </p:cNvPr>
          <p:cNvSpPr>
            <a:spLocks noGrp="1"/>
          </p:cNvSpPr>
          <p:nvPr>
            <p:ph type="ctrTitle"/>
          </p:nvPr>
        </p:nvSpPr>
        <p:spPr>
          <a:xfrm>
            <a:off x="1154955" y="2099733"/>
            <a:ext cx="10056384" cy="2677648"/>
          </a:xfrm>
        </p:spPr>
        <p:txBody>
          <a:bodyPr/>
          <a:lstStyle/>
          <a:p>
            <a:pPr algn="ctr"/>
            <a:r>
              <a:rPr lang="fr-FR" b="1" dirty="0"/>
              <a:t>Thanks for your Attention!</a:t>
            </a:r>
            <a:br>
              <a:rPr lang="fr-FR" b="1" dirty="0"/>
            </a:br>
            <a:br>
              <a:rPr lang="fr-FR" b="1" dirty="0"/>
            </a:br>
            <a:r>
              <a:rPr lang="fr-FR" sz="4000" b="1" dirty="0">
                <a:solidFill>
                  <a:srgbClr val="FFFF00"/>
                </a:solidFill>
              </a:rPr>
              <a:t>Your questions are welcomed?</a:t>
            </a:r>
            <a:endParaRPr lang="fr-FR" b="1" dirty="0">
              <a:solidFill>
                <a:srgbClr val="FFFF00"/>
              </a:solidFill>
            </a:endParaRPr>
          </a:p>
        </p:txBody>
      </p:sp>
    </p:spTree>
    <p:extLst>
      <p:ext uri="{BB962C8B-B14F-4D97-AF65-F5344CB8AC3E}">
        <p14:creationId xmlns:p14="http://schemas.microsoft.com/office/powerpoint/2010/main" val="351959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EE2EF-DF8C-4EE8-A299-34E589EF4734}"/>
              </a:ext>
            </a:extLst>
          </p:cNvPr>
          <p:cNvSpPr/>
          <p:nvPr/>
        </p:nvSpPr>
        <p:spPr>
          <a:xfrm>
            <a:off x="556591" y="759390"/>
            <a:ext cx="8640417" cy="5339219"/>
          </a:xfrm>
          <a:prstGeom prst="rect">
            <a:avLst/>
          </a:prstGeom>
        </p:spPr>
        <p:txBody>
          <a:bodyPr wrap="square">
            <a:spAutoFit/>
          </a:bodyPr>
          <a:lstStyle/>
          <a:p>
            <a:pPr>
              <a:lnSpc>
                <a:spcPct val="115000"/>
              </a:lnSpc>
              <a:spcAft>
                <a:spcPts val="0"/>
              </a:spcAft>
            </a:pPr>
            <a:r>
              <a:rPr lang="en-US" sz="2400" b="1" u="sng" dirty="0">
                <a:ea typeface="Calibri" panose="020F0502020204030204" pitchFamily="34" charset="0"/>
                <a:cs typeface="Arial" panose="020B0604020202020204" pitchFamily="34" charset="0"/>
              </a:rPr>
              <a:t>Semester I</a:t>
            </a:r>
          </a:p>
          <a:p>
            <a:pPr>
              <a:lnSpc>
                <a:spcPct val="115000"/>
              </a:lnSpc>
              <a:spcAft>
                <a:spcPts val="0"/>
              </a:spcAft>
            </a:pPr>
            <a:endParaRPr lang="fr-FR" sz="12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1- The United Kingdom (overview)</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2- The Earliest Settlers of Britain:</a:t>
            </a: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 Iberians/Celts/Romans</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3- The Nordic Invasions:</a:t>
            </a: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 The Anglo-Saxons and The Vikings</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4- The Norman Conquest</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5- The Middle Ages</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6- Tudors</a:t>
            </a:r>
          </a:p>
          <a:p>
            <a:pPr>
              <a:lnSpc>
                <a:spcPct val="115000"/>
              </a:lnSpc>
              <a:spcAft>
                <a:spcPts val="0"/>
              </a:spcAft>
            </a:pPr>
            <a:endParaRPr lang="fr-FR" sz="1400" dirty="0">
              <a:ea typeface="Calibri" panose="020F0502020204030204" pitchFamily="34" charset="0"/>
              <a:cs typeface="Arial" panose="020B0604020202020204" pitchFamily="34" charset="0"/>
            </a:endParaRPr>
          </a:p>
          <a:p>
            <a:pPr>
              <a:lnSpc>
                <a:spcPct val="115000"/>
              </a:lnSpc>
              <a:spcAft>
                <a:spcPts val="0"/>
              </a:spcAft>
            </a:pPr>
            <a:r>
              <a:rPr lang="en-US" sz="2000" dirty="0">
                <a:ea typeface="Calibri" panose="020F0502020204030204" pitchFamily="34" charset="0"/>
                <a:cs typeface="Arial" panose="020B0604020202020204" pitchFamily="34" charset="0"/>
              </a:rPr>
              <a:t>7- Stuarts</a:t>
            </a:r>
            <a:endParaRPr lang="fr-FR" sz="1400" dirty="0">
              <a:effectLst/>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2A832F6F-2409-4992-9657-89C1F9FA578B}"/>
              </a:ext>
            </a:extLst>
          </p:cNvPr>
          <p:cNvPicPr>
            <a:picLocks noChangeAspect="1"/>
          </p:cNvPicPr>
          <p:nvPr/>
        </p:nvPicPr>
        <p:blipFill>
          <a:blip r:embed="rId2"/>
          <a:stretch>
            <a:fillRect/>
          </a:stretch>
        </p:blipFill>
        <p:spPr>
          <a:xfrm>
            <a:off x="5022573" y="435916"/>
            <a:ext cx="5380382" cy="459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ous-titre 2">
            <a:extLst>
              <a:ext uri="{FF2B5EF4-FFF2-40B4-BE49-F238E27FC236}">
                <a16:creationId xmlns:a16="http://schemas.microsoft.com/office/drawing/2014/main" id="{9A23A8F1-1E69-4951-B524-3C884AEA886E}"/>
              </a:ext>
            </a:extLst>
          </p:cNvPr>
          <p:cNvSpPr txBox="1">
            <a:spLocks/>
          </p:cNvSpPr>
          <p:nvPr/>
        </p:nvSpPr>
        <p:spPr>
          <a:xfrm>
            <a:off x="2994992" y="5237189"/>
            <a:ext cx="8825658" cy="86142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r>
              <a:rPr lang="fr-FR" sz="2000" b="1" dirty="0">
                <a:solidFill>
                  <a:schemeClr val="tx1"/>
                </a:solidFill>
              </a:rPr>
              <a:t>The valuation: </a:t>
            </a:r>
          </a:p>
          <a:p>
            <a:pPr marL="0" indent="0">
              <a:buNone/>
            </a:pPr>
            <a:r>
              <a:rPr lang="fr-FR" sz="2000" b="1" dirty="0">
                <a:solidFill>
                  <a:schemeClr val="tx1"/>
                </a:solidFill>
              </a:rPr>
              <a:t>                               TD/ 50 %                            EXAM/ 50 %  </a:t>
            </a:r>
          </a:p>
        </p:txBody>
      </p:sp>
    </p:spTree>
    <p:extLst>
      <p:ext uri="{BB962C8B-B14F-4D97-AF65-F5344CB8AC3E}">
        <p14:creationId xmlns:p14="http://schemas.microsoft.com/office/powerpoint/2010/main" val="160493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jpeg">
            <a:extLst>
              <a:ext uri="{FF2B5EF4-FFF2-40B4-BE49-F238E27FC236}">
                <a16:creationId xmlns:a16="http://schemas.microsoft.com/office/drawing/2014/main" id="{64ABECB6-88C5-4965-8E38-EEA2DAFA1F80}"/>
              </a:ext>
            </a:extLst>
          </p:cNvPr>
          <p:cNvPicPr/>
          <p:nvPr/>
        </p:nvPicPr>
        <p:blipFill>
          <a:blip r:embed="rId2" cstate="print"/>
          <a:stretch>
            <a:fillRect/>
          </a:stretch>
        </p:blipFill>
        <p:spPr>
          <a:xfrm>
            <a:off x="6096000" y="808383"/>
            <a:ext cx="5883965" cy="5830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15277297-DAE3-42A6-B558-30B6A0DEED58}"/>
              </a:ext>
            </a:extLst>
          </p:cNvPr>
          <p:cNvSpPr/>
          <p:nvPr/>
        </p:nvSpPr>
        <p:spPr>
          <a:xfrm>
            <a:off x="576179" y="397566"/>
            <a:ext cx="8640417" cy="6696513"/>
          </a:xfrm>
          <a:prstGeom prst="rect">
            <a:avLst/>
          </a:prstGeom>
        </p:spPr>
        <p:txBody>
          <a:bodyPr wrap="square">
            <a:spAutoFit/>
          </a:bodyPr>
          <a:lstStyle/>
          <a:p>
            <a:pPr>
              <a:lnSpc>
                <a:spcPct val="115000"/>
              </a:lnSpc>
              <a:spcAft>
                <a:spcPts val="0"/>
              </a:spcAft>
            </a:pPr>
            <a:r>
              <a:rPr lang="fr-FR" sz="2400" b="1" u="sng" dirty="0">
                <a:solidFill>
                  <a:srgbClr val="7030A0"/>
                </a:solidFill>
                <a:latin typeface="Century Gothic" panose="020B0502020202020204" pitchFamily="34" charset="0"/>
                <a:ea typeface="Calibri" panose="020F0502020204030204" pitchFamily="34" charset="0"/>
                <a:cs typeface="Arial" panose="020B0604020202020204" pitchFamily="34" charset="0"/>
              </a:rPr>
              <a:t>Q1:What is the difference between the UK and Great Britain? </a:t>
            </a:r>
          </a:p>
          <a:p>
            <a:pPr algn="just">
              <a:lnSpc>
                <a:spcPct val="115000"/>
              </a:lnSpc>
            </a:pPr>
            <a:endParaRPr lang="en-US" dirty="0">
              <a:solidFill>
                <a:srgbClr val="7030A0"/>
              </a:solidFill>
            </a:endParaRPr>
          </a:p>
          <a:p>
            <a:pPr marL="285750" indent="-285750" algn="just">
              <a:lnSpc>
                <a:spcPct val="115000"/>
              </a:lnSpc>
              <a:buFont typeface="Wingdings" panose="05000000000000000000" pitchFamily="2" charset="2"/>
              <a:buChar char="Ø"/>
            </a:pPr>
            <a:r>
              <a:rPr lang="en-US" dirty="0"/>
              <a:t> The names of the United Kingdom, Great Britain, </a:t>
            </a:r>
          </a:p>
          <a:p>
            <a:pPr algn="just">
              <a:lnSpc>
                <a:spcPct val="115000"/>
              </a:lnSpc>
            </a:pPr>
            <a:endParaRPr lang="en-US" dirty="0"/>
          </a:p>
          <a:p>
            <a:pPr algn="just">
              <a:lnSpc>
                <a:spcPct val="115000"/>
              </a:lnSpc>
            </a:pPr>
            <a:r>
              <a:rPr lang="en-US" dirty="0"/>
              <a:t>and England are often confused, even by UK</a:t>
            </a:r>
          </a:p>
          <a:p>
            <a:pPr algn="just">
              <a:lnSpc>
                <a:spcPct val="115000"/>
              </a:lnSpc>
            </a:pPr>
            <a:endParaRPr lang="en-US" dirty="0"/>
          </a:p>
          <a:p>
            <a:pPr algn="just">
              <a:lnSpc>
                <a:spcPct val="115000"/>
              </a:lnSpc>
            </a:pPr>
            <a:r>
              <a:rPr lang="en-US" dirty="0"/>
              <a:t> inhabitants. </a:t>
            </a:r>
            <a:r>
              <a:rPr lang="en-US" b="1" dirty="0"/>
              <a:t>England </a:t>
            </a:r>
            <a:r>
              <a:rPr lang="en-US" dirty="0"/>
              <a:t>is just one country within the</a:t>
            </a:r>
          </a:p>
          <a:p>
            <a:pPr algn="just">
              <a:lnSpc>
                <a:spcPct val="115000"/>
              </a:lnSpc>
            </a:pPr>
            <a:endParaRPr lang="en-US" dirty="0"/>
          </a:p>
          <a:p>
            <a:pPr algn="just">
              <a:lnSpc>
                <a:spcPct val="115000"/>
              </a:lnSpc>
            </a:pPr>
            <a:r>
              <a:rPr lang="en-US" dirty="0"/>
              <a:t>Kingdom. </a:t>
            </a:r>
            <a:r>
              <a:rPr lang="en-US" b="1" dirty="0"/>
              <a:t>Great Britain </a:t>
            </a:r>
            <a:r>
              <a:rPr lang="en-US" dirty="0"/>
              <a:t>comprises England, Wales,</a:t>
            </a:r>
          </a:p>
          <a:p>
            <a:pPr algn="just">
              <a:lnSpc>
                <a:spcPct val="115000"/>
              </a:lnSpc>
            </a:pPr>
            <a:endParaRPr lang="en-US" dirty="0"/>
          </a:p>
          <a:p>
            <a:pPr algn="just">
              <a:lnSpc>
                <a:spcPct val="115000"/>
              </a:lnSpc>
            </a:pPr>
            <a:r>
              <a:rPr lang="en-US" dirty="0"/>
              <a:t>and Scotland. While </a:t>
            </a:r>
            <a:r>
              <a:rPr lang="en-US" b="1" dirty="0"/>
              <a:t>the United Kingdom </a:t>
            </a:r>
            <a:r>
              <a:rPr lang="en-US" dirty="0"/>
              <a:t>also </a:t>
            </a:r>
          </a:p>
          <a:p>
            <a:pPr algn="just">
              <a:lnSpc>
                <a:spcPct val="115000"/>
              </a:lnSpc>
            </a:pPr>
            <a:endParaRPr lang="en-US" dirty="0"/>
          </a:p>
          <a:p>
            <a:pPr algn="just">
              <a:lnSpc>
                <a:spcPct val="115000"/>
              </a:lnSpc>
            </a:pPr>
            <a:r>
              <a:rPr lang="en-US" dirty="0"/>
              <a:t>includes Northern Ireland (although the name</a:t>
            </a:r>
          </a:p>
          <a:p>
            <a:pPr algn="just">
              <a:lnSpc>
                <a:spcPct val="115000"/>
              </a:lnSpc>
            </a:pPr>
            <a:r>
              <a:rPr lang="en-US" dirty="0"/>
              <a:t> </a:t>
            </a:r>
          </a:p>
          <a:p>
            <a:pPr algn="just">
              <a:lnSpc>
                <a:spcPct val="115000"/>
              </a:lnSpc>
            </a:pPr>
            <a:r>
              <a:rPr lang="en-US" dirty="0"/>
              <a:t>Britain is sometimes used to refer to the United </a:t>
            </a:r>
          </a:p>
          <a:p>
            <a:pPr algn="just">
              <a:lnSpc>
                <a:spcPct val="115000"/>
              </a:lnSpc>
            </a:pPr>
            <a:endParaRPr lang="en-US" dirty="0"/>
          </a:p>
          <a:p>
            <a:pPr algn="just">
              <a:lnSpc>
                <a:spcPct val="115000"/>
              </a:lnSpc>
            </a:pPr>
            <a:r>
              <a:rPr lang="en-US" dirty="0"/>
              <a:t>Kingdom as a whole).</a:t>
            </a:r>
            <a:endParaRPr lang="fr-FR" dirty="0"/>
          </a:p>
          <a:p>
            <a:pPr>
              <a:lnSpc>
                <a:spcPct val="115000"/>
              </a:lnSpc>
              <a:spcAft>
                <a:spcPts val="0"/>
              </a:spcAft>
            </a:pPr>
            <a:endParaRPr lang="fr-FR" sz="2400" b="1" u="sng"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15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300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8CB11-73A9-4214-A977-B6CA4628969A}"/>
              </a:ext>
            </a:extLst>
          </p:cNvPr>
          <p:cNvSpPr>
            <a:spLocks noGrp="1"/>
          </p:cNvSpPr>
          <p:nvPr>
            <p:ph type="title"/>
          </p:nvPr>
        </p:nvSpPr>
        <p:spPr/>
        <p:txBody>
          <a:bodyPr/>
          <a:lstStyle/>
          <a:p>
            <a:pPr algn="ctr"/>
            <a:r>
              <a:rPr lang="fr-FR" dirty="0"/>
              <a:t> </a:t>
            </a:r>
            <a:r>
              <a:rPr lang="fr-FR" b="1" dirty="0"/>
              <a:t>Pre-Historic Britain</a:t>
            </a:r>
          </a:p>
        </p:txBody>
      </p:sp>
      <p:sp>
        <p:nvSpPr>
          <p:cNvPr id="3" name="Espace réservé du texte 2">
            <a:extLst>
              <a:ext uri="{FF2B5EF4-FFF2-40B4-BE49-F238E27FC236}">
                <a16:creationId xmlns:a16="http://schemas.microsoft.com/office/drawing/2014/main" id="{CE476609-F42A-4413-9DCA-7041A35344C6}"/>
              </a:ext>
            </a:extLst>
          </p:cNvPr>
          <p:cNvSpPr>
            <a:spLocks noGrp="1"/>
          </p:cNvSpPr>
          <p:nvPr>
            <p:ph type="body" sz="half" idx="2"/>
          </p:nvPr>
        </p:nvSpPr>
        <p:spPr>
          <a:xfrm>
            <a:off x="609600" y="3543300"/>
            <a:ext cx="11052313" cy="2476500"/>
          </a:xfrm>
        </p:spPr>
        <p:txBody>
          <a:bodyPr>
            <a:normAutofit/>
          </a:bodyPr>
          <a:lstStyle/>
          <a:p>
            <a:r>
              <a:rPr lang="en-US" dirty="0">
                <a:solidFill>
                  <a:schemeClr val="tx1"/>
                </a:solidFill>
              </a:rPr>
              <a:t>Archaeologists and historians use the term </a:t>
            </a:r>
            <a:r>
              <a:rPr lang="en-US" b="1" dirty="0">
                <a:solidFill>
                  <a:schemeClr val="tx1"/>
                </a:solidFill>
              </a:rPr>
              <a:t>"pre-history" </a:t>
            </a:r>
            <a:r>
              <a:rPr lang="en-US" dirty="0">
                <a:solidFill>
                  <a:schemeClr val="tx1"/>
                </a:solidFill>
              </a:rPr>
              <a:t>to refer to a time in a people's history</a:t>
            </a:r>
          </a:p>
          <a:p>
            <a:r>
              <a:rPr lang="en-US" dirty="0">
                <a:solidFill>
                  <a:schemeClr val="tx1"/>
                </a:solidFill>
              </a:rPr>
              <a:t> before they used a written language. In Britain, the term </a:t>
            </a:r>
            <a:r>
              <a:rPr lang="en-US" b="1" dirty="0">
                <a:solidFill>
                  <a:schemeClr val="tx1"/>
                </a:solidFill>
              </a:rPr>
              <a:t>prehistory refers to the period before</a:t>
            </a:r>
          </a:p>
          <a:p>
            <a:r>
              <a:rPr lang="en-US" b="1" dirty="0">
                <a:solidFill>
                  <a:schemeClr val="tx1"/>
                </a:solidFill>
              </a:rPr>
              <a:t> Britain became part of the Roman Empire in AD 43</a:t>
            </a:r>
            <a:r>
              <a:rPr lang="en-US" dirty="0">
                <a:solidFill>
                  <a:schemeClr val="tx1"/>
                </a:solidFill>
              </a:rPr>
              <a:t>. The prehistoric period in Britain lasted for</a:t>
            </a:r>
          </a:p>
          <a:p>
            <a:r>
              <a:rPr lang="en-US" dirty="0">
                <a:solidFill>
                  <a:schemeClr val="tx1"/>
                </a:solidFill>
              </a:rPr>
              <a:t> hundreds of thousands of years and this long period of time is usually divided into </a:t>
            </a:r>
            <a:r>
              <a:rPr lang="en-US" b="1" dirty="0">
                <a:solidFill>
                  <a:schemeClr val="tx1"/>
                </a:solidFill>
              </a:rPr>
              <a:t>the Stone Age</a:t>
            </a:r>
          </a:p>
          <a:p>
            <a:r>
              <a:rPr lang="en-US" b="1" dirty="0">
                <a:solidFill>
                  <a:schemeClr val="tx1"/>
                </a:solidFill>
              </a:rPr>
              <a:t> </a:t>
            </a:r>
            <a:r>
              <a:rPr lang="en-US" dirty="0">
                <a:solidFill>
                  <a:schemeClr val="tx1"/>
                </a:solidFill>
              </a:rPr>
              <a:t>(Paleolithic, Mesolithic, and Neolithic), </a:t>
            </a:r>
            <a:r>
              <a:rPr lang="en-US" b="1" dirty="0">
                <a:solidFill>
                  <a:schemeClr val="tx1"/>
                </a:solidFill>
              </a:rPr>
              <a:t>the Bronze Age</a:t>
            </a:r>
            <a:r>
              <a:rPr lang="en-US" dirty="0">
                <a:solidFill>
                  <a:schemeClr val="tx1"/>
                </a:solidFill>
              </a:rPr>
              <a:t>, and the </a:t>
            </a:r>
            <a:r>
              <a:rPr lang="en-US" b="1" dirty="0">
                <a:solidFill>
                  <a:schemeClr val="tx1"/>
                </a:solidFill>
              </a:rPr>
              <a:t>Iron Age</a:t>
            </a:r>
            <a:r>
              <a:rPr lang="en-US" dirty="0">
                <a:solidFill>
                  <a:schemeClr val="tx1"/>
                </a:solidFill>
              </a:rPr>
              <a:t>. Each of these periods</a:t>
            </a:r>
          </a:p>
          <a:p>
            <a:r>
              <a:rPr lang="en-US" dirty="0">
                <a:solidFill>
                  <a:schemeClr val="tx1"/>
                </a:solidFill>
              </a:rPr>
              <a:t> might also be subdivided into early, </a:t>
            </a:r>
            <a:r>
              <a:rPr lang="fr-FR" dirty="0">
                <a:solidFill>
                  <a:schemeClr val="tx1"/>
                </a:solidFill>
              </a:rPr>
              <a:t>middle, and late.</a:t>
            </a:r>
          </a:p>
        </p:txBody>
      </p:sp>
    </p:spTree>
    <p:extLst>
      <p:ext uri="{BB962C8B-B14F-4D97-AF65-F5344CB8AC3E}">
        <p14:creationId xmlns:p14="http://schemas.microsoft.com/office/powerpoint/2010/main" val="297219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AC2D91B-30F9-4C8E-A3CC-6AC1907C892D}"/>
              </a:ext>
            </a:extLst>
          </p:cNvPr>
          <p:cNvSpPr/>
          <p:nvPr/>
        </p:nvSpPr>
        <p:spPr>
          <a:xfrm>
            <a:off x="1656526" y="848139"/>
            <a:ext cx="7407962" cy="136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Pre-</a:t>
            </a:r>
            <a:r>
              <a:rPr lang="fr-FR" sz="2400" b="1" dirty="0" err="1"/>
              <a:t>historic</a:t>
            </a:r>
            <a:r>
              <a:rPr lang="fr-FR" sz="2400" b="1" dirty="0"/>
              <a:t> Britain is Divided into Three Ages</a:t>
            </a:r>
          </a:p>
        </p:txBody>
      </p:sp>
      <p:cxnSp>
        <p:nvCxnSpPr>
          <p:cNvPr id="4" name="Connecteur droit avec flèche 3">
            <a:extLst>
              <a:ext uri="{FF2B5EF4-FFF2-40B4-BE49-F238E27FC236}">
                <a16:creationId xmlns:a16="http://schemas.microsoft.com/office/drawing/2014/main" id="{2DE2FD5D-FC44-45B2-BA90-1A42BC066E8A}"/>
              </a:ext>
            </a:extLst>
          </p:cNvPr>
          <p:cNvCxnSpPr/>
          <p:nvPr/>
        </p:nvCxnSpPr>
        <p:spPr>
          <a:xfrm>
            <a:off x="2014330" y="2769704"/>
            <a:ext cx="0" cy="1258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FD416CC5-E01A-4F18-A19E-CB7E221CBBE3}"/>
              </a:ext>
            </a:extLst>
          </p:cNvPr>
          <p:cNvCxnSpPr/>
          <p:nvPr/>
        </p:nvCxnSpPr>
        <p:spPr>
          <a:xfrm>
            <a:off x="5506278" y="2799521"/>
            <a:ext cx="0" cy="1258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83ED29BB-BC2B-43FE-9458-F22A756BC456}"/>
              </a:ext>
            </a:extLst>
          </p:cNvPr>
          <p:cNvCxnSpPr/>
          <p:nvPr/>
        </p:nvCxnSpPr>
        <p:spPr>
          <a:xfrm>
            <a:off x="8925339" y="2799521"/>
            <a:ext cx="0" cy="1258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D791D002-16AD-44D1-ABCB-F2A2E98423E1}"/>
              </a:ext>
            </a:extLst>
          </p:cNvPr>
          <p:cNvSpPr/>
          <p:nvPr/>
        </p:nvSpPr>
        <p:spPr>
          <a:xfrm>
            <a:off x="907779" y="4472608"/>
            <a:ext cx="2358882" cy="136497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Stone Age </a:t>
            </a:r>
          </a:p>
        </p:txBody>
      </p:sp>
      <p:sp>
        <p:nvSpPr>
          <p:cNvPr id="8" name="Ellipse 7">
            <a:extLst>
              <a:ext uri="{FF2B5EF4-FFF2-40B4-BE49-F238E27FC236}">
                <a16:creationId xmlns:a16="http://schemas.microsoft.com/office/drawing/2014/main" id="{BA280C49-0D1A-4AEB-9456-1047BFD524B8}"/>
              </a:ext>
            </a:extLst>
          </p:cNvPr>
          <p:cNvSpPr/>
          <p:nvPr/>
        </p:nvSpPr>
        <p:spPr>
          <a:xfrm>
            <a:off x="4326837" y="4472608"/>
            <a:ext cx="2358882" cy="136497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Bronze Age </a:t>
            </a:r>
          </a:p>
        </p:txBody>
      </p:sp>
      <p:sp>
        <p:nvSpPr>
          <p:cNvPr id="9" name="Ellipse 8">
            <a:extLst>
              <a:ext uri="{FF2B5EF4-FFF2-40B4-BE49-F238E27FC236}">
                <a16:creationId xmlns:a16="http://schemas.microsoft.com/office/drawing/2014/main" id="{AD4912A6-7970-4279-AF39-DBD059F7465B}"/>
              </a:ext>
            </a:extLst>
          </p:cNvPr>
          <p:cNvSpPr/>
          <p:nvPr/>
        </p:nvSpPr>
        <p:spPr>
          <a:xfrm>
            <a:off x="7745898" y="4472608"/>
            <a:ext cx="2358882" cy="136497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Iron Age </a:t>
            </a:r>
          </a:p>
        </p:txBody>
      </p:sp>
    </p:spTree>
    <p:extLst>
      <p:ext uri="{BB962C8B-B14F-4D97-AF65-F5344CB8AC3E}">
        <p14:creationId xmlns:p14="http://schemas.microsoft.com/office/powerpoint/2010/main" val="426800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BF635-5823-4696-96CF-02DADB24EEDF}"/>
              </a:ext>
            </a:extLst>
          </p:cNvPr>
          <p:cNvSpPr/>
          <p:nvPr/>
        </p:nvSpPr>
        <p:spPr>
          <a:xfrm>
            <a:off x="337930" y="659011"/>
            <a:ext cx="11516139" cy="5755422"/>
          </a:xfrm>
          <a:prstGeom prst="rect">
            <a:avLst/>
          </a:prstGeom>
        </p:spPr>
        <p:txBody>
          <a:bodyPr wrap="square">
            <a:spAutoFit/>
          </a:bodyPr>
          <a:lstStyle/>
          <a:p>
            <a:pPr marL="285750" indent="-285750">
              <a:buFont typeface="Wingdings" panose="05000000000000000000" pitchFamily="2" charset="2"/>
              <a:buChar char="Ø"/>
            </a:pPr>
            <a:r>
              <a:rPr lang="en-US" sz="1600" b="1" dirty="0">
                <a:solidFill>
                  <a:schemeClr val="accent6">
                    <a:lumMod val="75000"/>
                  </a:schemeClr>
                </a:solidFill>
              </a:rPr>
              <a:t>The Stone Age period was divided into three parts, Paleolithic, Mesolithic, and Neolithic:</a:t>
            </a:r>
          </a:p>
          <a:p>
            <a:pPr algn="just"/>
            <a:endParaRPr lang="en-US" sz="1600" b="1" dirty="0">
              <a:solidFill>
                <a:schemeClr val="accent6">
                  <a:lumMod val="75000"/>
                </a:schemeClr>
              </a:solidFill>
            </a:endParaRPr>
          </a:p>
          <a:p>
            <a:pPr algn="just"/>
            <a:r>
              <a:rPr lang="en-US" sz="1400" b="1" dirty="0"/>
              <a:t>a-Paleolithic (c. 800.000 BC- 10.500 BC): </a:t>
            </a:r>
            <a:r>
              <a:rPr lang="en-US" sz="1400" dirty="0"/>
              <a:t>This is the longest period in prehistory and is often divided up by archaeologists into the lower, middle, and upper Paleolithic. It has marked the coldest period known as the Ice Ages. There were warm periods in between and humans came and went depending on the climate.</a:t>
            </a:r>
          </a:p>
          <a:p>
            <a:pPr algn="just"/>
            <a:endParaRPr lang="en-US" sz="1400" dirty="0"/>
          </a:p>
          <a:p>
            <a:pPr algn="just"/>
            <a:r>
              <a:rPr lang="en-US" sz="1400" b="1" dirty="0"/>
              <a:t>b- Mesolithic </a:t>
            </a:r>
            <a:r>
              <a:rPr lang="en-US" sz="1400" dirty="0"/>
              <a:t>(</a:t>
            </a:r>
            <a:r>
              <a:rPr lang="en-US" sz="1400" b="1" dirty="0"/>
              <a:t>c. 10.500 BC - 4000 BC</a:t>
            </a:r>
            <a:r>
              <a:rPr lang="en-US" sz="1400" dirty="0"/>
              <a:t>; the middle part of the Stone Age): This period of prehistory marked the end of the last Ice Age. Humans returned to Britain as the climate got warmer and followed a hunter-gatherer lifestyle moving around the landscape to find the best sources of seasonal food. Stone continued to be the main material for making tools. Small pieces of flint were set into the wood to make spears and </a:t>
            </a:r>
            <a:r>
              <a:rPr lang="fr-FR" sz="1400" dirty="0"/>
              <a:t>harpoons.</a:t>
            </a:r>
          </a:p>
          <a:p>
            <a:pPr algn="just"/>
            <a:endParaRPr lang="fr-FR" sz="1400" dirty="0"/>
          </a:p>
          <a:p>
            <a:pPr algn="just"/>
            <a:r>
              <a:rPr lang="en-US" sz="1400" b="1" dirty="0"/>
              <a:t>c- Neolithic </a:t>
            </a:r>
            <a:r>
              <a:rPr lang="en-US" sz="1400" dirty="0"/>
              <a:t>(</a:t>
            </a:r>
            <a:r>
              <a:rPr lang="en-US" sz="1400" b="1" dirty="0"/>
              <a:t>c. 4000 BC - 2400 BC</a:t>
            </a:r>
            <a:r>
              <a:rPr lang="en-US" sz="1400" dirty="0"/>
              <a:t>; the later part of the Stone Age): This is the period when farming was introduced to Britain. People moved from a hunter-gather lifestyle to a lifestyle based on farming domesticated animals and growing crops. Hunting and gathering continued to be the main material used to make tools through pottery began to appear especially pots for storing, cooking, and eating food.</a:t>
            </a:r>
          </a:p>
          <a:p>
            <a:pPr algn="just"/>
            <a:endParaRPr lang="en-US" sz="1400" dirty="0"/>
          </a:p>
          <a:p>
            <a:pPr marL="285750" indent="-285750" algn="just">
              <a:buFont typeface="Wingdings" panose="05000000000000000000" pitchFamily="2" charset="2"/>
              <a:buChar char="Ø"/>
            </a:pPr>
            <a:r>
              <a:rPr lang="en-US" sz="1400" b="1" dirty="0">
                <a:solidFill>
                  <a:schemeClr val="accent6">
                    <a:lumMod val="75000"/>
                  </a:schemeClr>
                </a:solidFill>
              </a:rPr>
              <a:t>Bronze Age (c. 2400 BC - 800 BC):</a:t>
            </a:r>
            <a:r>
              <a:rPr lang="en-US" sz="1400" b="1" dirty="0"/>
              <a:t> </a:t>
            </a:r>
            <a:r>
              <a:rPr lang="en-US" sz="1400" dirty="0"/>
              <a:t>At the start of the Bronze Age copper started to be used as a material for making tools. This was quickly followed by bronze (an alloy of copper and tin) which is harder and better for making tools and household objects. Roundhouses began to be built and there is evidence of the emergence of social elites and armed conflict.</a:t>
            </a:r>
          </a:p>
          <a:p>
            <a:pPr algn="just"/>
            <a:endParaRPr lang="en-US" sz="1400" dirty="0"/>
          </a:p>
          <a:p>
            <a:pPr marL="285750" indent="-285750" algn="just">
              <a:buFont typeface="Wingdings" panose="05000000000000000000" pitchFamily="2" charset="2"/>
              <a:buChar char="Ø"/>
            </a:pPr>
            <a:r>
              <a:rPr lang="en-US" sz="1400" b="1" dirty="0">
                <a:solidFill>
                  <a:schemeClr val="accent6">
                    <a:lumMod val="75000"/>
                  </a:schemeClr>
                </a:solidFill>
              </a:rPr>
              <a:t>Iron Age (c. 800 BC-AD 43): </a:t>
            </a:r>
            <a:r>
              <a:rPr lang="en-US" sz="1400" dirty="0"/>
              <a:t>During this period iron emerged as a key material for making tools. Farming productivity increased and the population grew. Regional groups of people- often known as tribes- emerged. In the late Iron Age, there was growing contact with the Roman Empire which had extended to include Gaul (modern France).</a:t>
            </a:r>
          </a:p>
          <a:p>
            <a:pPr algn="just"/>
            <a:endParaRPr lang="en-US" sz="1400" dirty="0"/>
          </a:p>
          <a:p>
            <a:pPr marL="285750" indent="-285750" algn="just">
              <a:buFont typeface="Wingdings" panose="05000000000000000000" pitchFamily="2" charset="2"/>
              <a:buChar char="Ø"/>
            </a:pPr>
            <a:r>
              <a:rPr lang="en-US" sz="1400" b="1" dirty="0">
                <a:solidFill>
                  <a:schemeClr val="accent6">
                    <a:lumMod val="75000"/>
                  </a:schemeClr>
                </a:solidFill>
              </a:rPr>
              <a:t>Roman Empire (AD 43- c. AD 411): </a:t>
            </a:r>
            <a:r>
              <a:rPr lang="en-US" sz="1400" dirty="0"/>
              <a:t>In AD 43 England and Wales became part of the Roman province of Britannia. Roman rule continued for the next 400 years after which the Anglo-Saxon period began in </a:t>
            </a:r>
            <a:r>
              <a:rPr lang="fr-FR" sz="1400" dirty="0"/>
              <a:t>England.</a:t>
            </a:r>
          </a:p>
        </p:txBody>
      </p:sp>
    </p:spTree>
    <p:extLst>
      <p:ext uri="{BB962C8B-B14F-4D97-AF65-F5344CB8AC3E}">
        <p14:creationId xmlns:p14="http://schemas.microsoft.com/office/powerpoint/2010/main" val="329064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C0C22-3442-4A96-8325-CEA300E89DC4}"/>
              </a:ext>
            </a:extLst>
          </p:cNvPr>
          <p:cNvSpPr>
            <a:spLocks noGrp="1"/>
          </p:cNvSpPr>
          <p:nvPr>
            <p:ph type="title"/>
          </p:nvPr>
        </p:nvSpPr>
        <p:spPr>
          <a:xfrm>
            <a:off x="1148797" y="1063417"/>
            <a:ext cx="9280663" cy="1372986"/>
          </a:xfrm>
        </p:spPr>
        <p:txBody>
          <a:bodyPr/>
          <a:lstStyle/>
          <a:p>
            <a:r>
              <a:rPr lang="fr-FR" b="1" dirty="0"/>
              <a:t>List of Frequently Used Abbreviations</a:t>
            </a:r>
          </a:p>
        </p:txBody>
      </p:sp>
      <p:graphicFrame>
        <p:nvGraphicFramePr>
          <p:cNvPr id="4" name="Tableau 3">
            <a:extLst>
              <a:ext uri="{FF2B5EF4-FFF2-40B4-BE49-F238E27FC236}">
                <a16:creationId xmlns:a16="http://schemas.microsoft.com/office/drawing/2014/main" id="{593EC2AE-DA3C-4CA2-AF7E-1C4FF3A32E82}"/>
              </a:ext>
            </a:extLst>
          </p:cNvPr>
          <p:cNvGraphicFramePr>
            <a:graphicFrameLocks noGrp="1"/>
          </p:cNvGraphicFramePr>
          <p:nvPr>
            <p:extLst>
              <p:ext uri="{D42A27DB-BD31-4B8C-83A1-F6EECF244321}">
                <p14:modId xmlns:p14="http://schemas.microsoft.com/office/powerpoint/2010/main" val="2520741143"/>
              </p:ext>
            </p:extLst>
          </p:nvPr>
        </p:nvGraphicFramePr>
        <p:xfrm>
          <a:off x="1495568" y="3274943"/>
          <a:ext cx="8827876" cy="3444240"/>
        </p:xfrm>
        <a:graphic>
          <a:graphicData uri="http://schemas.openxmlformats.org/drawingml/2006/table">
            <a:tbl>
              <a:tblPr firstRow="1" bandRow="1">
                <a:tableStyleId>{5C22544A-7EE6-4342-B048-85BDC9FD1C3A}</a:tableStyleId>
              </a:tblPr>
              <a:tblGrid>
                <a:gridCol w="4413938">
                  <a:extLst>
                    <a:ext uri="{9D8B030D-6E8A-4147-A177-3AD203B41FA5}">
                      <a16:colId xmlns:a16="http://schemas.microsoft.com/office/drawing/2014/main" val="1631865597"/>
                    </a:ext>
                  </a:extLst>
                </a:gridCol>
                <a:gridCol w="4413938">
                  <a:extLst>
                    <a:ext uri="{9D8B030D-6E8A-4147-A177-3AD203B41FA5}">
                      <a16:colId xmlns:a16="http://schemas.microsoft.com/office/drawing/2014/main" val="1377041401"/>
                    </a:ext>
                  </a:extLst>
                </a:gridCol>
              </a:tblGrid>
              <a:tr h="3258379">
                <a:tc>
                  <a:txBody>
                    <a:bodyPr/>
                    <a:lstStyle/>
                    <a:p>
                      <a:pPr algn="ctr"/>
                      <a:r>
                        <a:rPr lang="fr-FR" sz="2000" b="1" i="0" u="none" strike="noStrike" kern="1200" baseline="0" dirty="0">
                          <a:solidFill>
                            <a:schemeClr val="tx1"/>
                          </a:solidFill>
                          <a:latin typeface="+mn-lt"/>
                          <a:ea typeface="+mn-ea"/>
                          <a:cs typeface="+mn-cs"/>
                        </a:rPr>
                        <a:t>A.D.</a:t>
                      </a:r>
                    </a:p>
                    <a:p>
                      <a:pPr algn="ctr"/>
                      <a:endParaRPr lang="fr-FR" sz="2000" b="1" i="0" u="none" strike="noStrike" kern="1200" baseline="0" dirty="0">
                        <a:solidFill>
                          <a:schemeClr val="tx1"/>
                        </a:solidFill>
                        <a:latin typeface="+mn-lt"/>
                        <a:ea typeface="+mn-ea"/>
                        <a:cs typeface="+mn-cs"/>
                      </a:endParaRPr>
                    </a:p>
                    <a:p>
                      <a:pPr algn="ctr"/>
                      <a:r>
                        <a:rPr lang="fr-FR" sz="2000" b="1" i="0" u="none" strike="noStrike" kern="1200" baseline="0" dirty="0">
                          <a:solidFill>
                            <a:schemeClr val="tx1"/>
                          </a:solidFill>
                          <a:latin typeface="+mn-lt"/>
                          <a:ea typeface="+mn-ea"/>
                          <a:cs typeface="+mn-cs"/>
                        </a:rPr>
                        <a:t>B.C.</a:t>
                      </a:r>
                    </a:p>
                    <a:p>
                      <a:pPr algn="ctr"/>
                      <a:endParaRPr lang="fr-FR" sz="2000" b="1" i="0" u="none" strike="noStrike" kern="1200" baseline="0" dirty="0">
                        <a:solidFill>
                          <a:schemeClr val="tx1"/>
                        </a:solidFill>
                        <a:latin typeface="+mn-lt"/>
                        <a:ea typeface="+mn-ea"/>
                        <a:cs typeface="+mn-cs"/>
                      </a:endParaRPr>
                    </a:p>
                    <a:p>
                      <a:pPr algn="ctr"/>
                      <a:r>
                        <a:rPr lang="fr-FR" sz="2000" b="1" i="0" u="none" strike="noStrike" kern="1200" baseline="0" dirty="0">
                          <a:solidFill>
                            <a:schemeClr val="tx1"/>
                          </a:solidFill>
                          <a:latin typeface="+mn-lt"/>
                          <a:ea typeface="+mn-ea"/>
                          <a:cs typeface="+mn-cs"/>
                        </a:rPr>
                        <a:t>b.</a:t>
                      </a:r>
                    </a:p>
                    <a:p>
                      <a:pPr algn="ctr"/>
                      <a:endParaRPr lang="fr-FR" sz="2000" b="1" i="0" u="none" strike="noStrike" kern="1200" baseline="0" dirty="0">
                        <a:solidFill>
                          <a:schemeClr val="tx1"/>
                        </a:solidFill>
                        <a:latin typeface="+mn-lt"/>
                        <a:ea typeface="+mn-ea"/>
                        <a:cs typeface="+mn-cs"/>
                      </a:endParaRPr>
                    </a:p>
                    <a:p>
                      <a:pPr algn="ctr"/>
                      <a:r>
                        <a:rPr lang="fr-FR" sz="2000" b="1" i="0" u="none" strike="noStrike" kern="1200" baseline="0" dirty="0">
                          <a:solidFill>
                            <a:schemeClr val="tx1"/>
                          </a:solidFill>
                          <a:latin typeface="+mn-lt"/>
                          <a:ea typeface="+mn-ea"/>
                          <a:cs typeface="+mn-cs"/>
                        </a:rPr>
                        <a:t>cca. /c.</a:t>
                      </a:r>
                    </a:p>
                    <a:p>
                      <a:pPr algn="ctr"/>
                      <a:endParaRPr lang="fr-FR" sz="2000" b="1" i="0" u="none" strike="noStrike" kern="1200" baseline="0" dirty="0">
                        <a:solidFill>
                          <a:schemeClr val="tx1"/>
                        </a:solidFill>
                        <a:latin typeface="+mn-lt"/>
                        <a:ea typeface="+mn-ea"/>
                        <a:cs typeface="+mn-cs"/>
                      </a:endParaRPr>
                    </a:p>
                    <a:p>
                      <a:pPr algn="ctr"/>
                      <a:r>
                        <a:rPr lang="fr-FR" sz="2000" b="1" i="0" u="none" strike="noStrike" kern="1200" baseline="0" dirty="0">
                          <a:solidFill>
                            <a:schemeClr val="tx1"/>
                          </a:solidFill>
                          <a:latin typeface="+mn-lt"/>
                          <a:ea typeface="+mn-ea"/>
                          <a:cs typeface="+mn-cs"/>
                        </a:rPr>
                        <a:t>i.e.</a:t>
                      </a:r>
                    </a:p>
                    <a:p>
                      <a:pPr algn="ctr"/>
                      <a:endParaRPr lang="fr-FR" sz="2000" b="1" i="0" u="none" strike="noStrike" kern="1200" baseline="0" dirty="0">
                        <a:solidFill>
                          <a:schemeClr val="tx1"/>
                        </a:solidFill>
                        <a:latin typeface="+mn-lt"/>
                        <a:ea typeface="+mn-ea"/>
                        <a:cs typeface="+mn-cs"/>
                      </a:endParaRPr>
                    </a:p>
                    <a:p>
                      <a:pPr algn="ctr"/>
                      <a:r>
                        <a:rPr lang="fr-FR" sz="2000" b="1" i="0" u="none" strike="noStrike" kern="1200" baseline="0" dirty="0">
                          <a:solidFill>
                            <a:schemeClr val="tx1"/>
                          </a:solidFill>
                          <a:latin typeface="+mn-lt"/>
                          <a:ea typeface="+mn-ea"/>
                          <a:cs typeface="+mn-cs"/>
                        </a:rPr>
                        <a:t>cc.</a:t>
                      </a:r>
                      <a:endParaRPr lang="fr-FR" b="1" dirty="0">
                        <a:solidFill>
                          <a:schemeClr val="tx1"/>
                        </a:solidFill>
                      </a:endParaRPr>
                    </a:p>
                  </a:txBody>
                  <a:tcPr>
                    <a:solidFill>
                      <a:schemeClr val="accent6">
                        <a:lumMod val="60000"/>
                        <a:lumOff val="40000"/>
                      </a:schemeClr>
                    </a:solidFill>
                  </a:tcPr>
                </a:tc>
                <a:tc>
                  <a:txBody>
                    <a:bodyPr/>
                    <a:lstStyle/>
                    <a:p>
                      <a:endParaRPr lang="en-US" sz="1800" b="0" i="0" u="none" strike="noStrike" kern="1200" baseline="0" dirty="0">
                        <a:solidFill>
                          <a:schemeClr val="lt1"/>
                        </a:solidFill>
                        <a:latin typeface="+mn-lt"/>
                        <a:ea typeface="+mn-ea"/>
                        <a:cs typeface="+mn-cs"/>
                      </a:endParaRPr>
                    </a:p>
                    <a:p>
                      <a:pPr algn="ctr"/>
                      <a:r>
                        <a:rPr lang="en-US" sz="1800" b="1" i="0" u="none" strike="noStrike" kern="1200" baseline="0" dirty="0">
                          <a:solidFill>
                            <a:schemeClr val="tx1"/>
                          </a:solidFill>
                          <a:latin typeface="+mn-lt"/>
                          <a:ea typeface="+mn-ea"/>
                          <a:cs typeface="+mn-cs"/>
                        </a:rPr>
                        <a:t>Anno Domini (in the year of the Lord)</a:t>
                      </a:r>
                    </a:p>
                    <a:p>
                      <a:pPr algn="ctr"/>
                      <a:endParaRPr lang="en-US" sz="1800" b="1" i="0" u="none" strike="noStrike" kern="1200" baseline="0" dirty="0">
                        <a:solidFill>
                          <a:schemeClr val="tx1"/>
                        </a:solidFill>
                        <a:latin typeface="+mn-lt"/>
                        <a:ea typeface="+mn-ea"/>
                        <a:cs typeface="+mn-cs"/>
                      </a:endParaRPr>
                    </a:p>
                    <a:p>
                      <a:pPr algn="ctr"/>
                      <a:r>
                        <a:rPr lang="fr-FR" sz="1800" b="1" i="0" u="none" strike="noStrike" kern="1200" baseline="0" dirty="0">
                          <a:solidFill>
                            <a:schemeClr val="tx1"/>
                          </a:solidFill>
                          <a:latin typeface="+mn-lt"/>
                          <a:ea typeface="+mn-ea"/>
                          <a:cs typeface="+mn-cs"/>
                        </a:rPr>
                        <a:t>Before Christ</a:t>
                      </a:r>
                    </a:p>
                    <a:p>
                      <a:pPr algn="ctr"/>
                      <a:endParaRPr lang="fr-FR" sz="1800" b="1" i="0" u="none" strike="noStrike" kern="1200" baseline="0" dirty="0">
                        <a:solidFill>
                          <a:schemeClr val="tx1"/>
                        </a:solidFill>
                        <a:latin typeface="+mn-lt"/>
                        <a:ea typeface="+mn-ea"/>
                        <a:cs typeface="+mn-cs"/>
                      </a:endParaRPr>
                    </a:p>
                    <a:p>
                      <a:pPr algn="ctr"/>
                      <a:r>
                        <a:rPr lang="fr-FR" sz="1800" b="1" i="0" u="none" strike="noStrike" kern="1200" baseline="0" dirty="0">
                          <a:solidFill>
                            <a:schemeClr val="tx1"/>
                          </a:solidFill>
                          <a:latin typeface="+mn-lt"/>
                          <a:ea typeface="+mn-ea"/>
                          <a:cs typeface="+mn-cs"/>
                        </a:rPr>
                        <a:t>Born</a:t>
                      </a:r>
                    </a:p>
                    <a:p>
                      <a:pPr algn="ctr"/>
                      <a:endParaRPr lang="fr-FR" sz="1800" b="1" i="0" u="none" strike="noStrike" kern="1200" baseline="0" dirty="0">
                        <a:solidFill>
                          <a:schemeClr val="tx1"/>
                        </a:solidFill>
                        <a:latin typeface="+mn-lt"/>
                        <a:ea typeface="+mn-ea"/>
                        <a:cs typeface="+mn-cs"/>
                      </a:endParaRPr>
                    </a:p>
                    <a:p>
                      <a:pPr algn="ctr"/>
                      <a:r>
                        <a:rPr lang="fr-FR" sz="1800" b="1" i="0" u="none" strike="noStrike" kern="1200" baseline="0" dirty="0">
                          <a:solidFill>
                            <a:schemeClr val="tx1"/>
                          </a:solidFill>
                          <a:latin typeface="+mn-lt"/>
                          <a:ea typeface="+mn-ea"/>
                          <a:cs typeface="+mn-cs"/>
                        </a:rPr>
                        <a:t>About</a:t>
                      </a:r>
                    </a:p>
                    <a:p>
                      <a:pPr algn="ctr"/>
                      <a:endParaRPr lang="fr-FR" sz="1800" b="1" i="0" u="none" strike="noStrike" kern="1200" baseline="0" dirty="0">
                        <a:solidFill>
                          <a:schemeClr val="tx1"/>
                        </a:solidFill>
                        <a:latin typeface="+mn-lt"/>
                        <a:ea typeface="+mn-ea"/>
                        <a:cs typeface="+mn-cs"/>
                      </a:endParaRPr>
                    </a:p>
                    <a:p>
                      <a:pPr algn="ctr"/>
                      <a:r>
                        <a:rPr lang="fr-FR" sz="1800" b="1" i="0" u="none" strike="noStrike" kern="1200" baseline="0" dirty="0">
                          <a:solidFill>
                            <a:schemeClr val="tx1"/>
                          </a:solidFill>
                          <a:latin typeface="+mn-lt"/>
                          <a:ea typeface="+mn-ea"/>
                          <a:cs typeface="+mn-cs"/>
                        </a:rPr>
                        <a:t>That is (to say)</a:t>
                      </a:r>
                    </a:p>
                    <a:p>
                      <a:pPr algn="ctr"/>
                      <a:endParaRPr lang="fr-FR" sz="1800" b="1" i="0" u="none" strike="noStrike" kern="1200" baseline="0" dirty="0">
                        <a:solidFill>
                          <a:schemeClr val="tx1"/>
                        </a:solidFill>
                        <a:latin typeface="+mn-lt"/>
                        <a:ea typeface="+mn-ea"/>
                        <a:cs typeface="+mn-cs"/>
                      </a:endParaRPr>
                    </a:p>
                    <a:p>
                      <a:pPr algn="ctr"/>
                      <a:r>
                        <a:rPr lang="fr-FR" sz="1800" b="1" i="0" u="none" strike="noStrike" kern="1200" baseline="0" dirty="0">
                          <a:solidFill>
                            <a:schemeClr val="tx1"/>
                          </a:solidFill>
                          <a:latin typeface="+mn-lt"/>
                          <a:ea typeface="+mn-ea"/>
                          <a:cs typeface="+mn-cs"/>
                        </a:rPr>
                        <a:t>Centuries</a:t>
                      </a:r>
                      <a:endParaRPr lang="fr-FR"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471107637"/>
                  </a:ext>
                </a:extLst>
              </a:tr>
            </a:tbl>
          </a:graphicData>
        </a:graphic>
      </p:graphicFrame>
    </p:spTree>
    <p:extLst>
      <p:ext uri="{BB962C8B-B14F-4D97-AF65-F5344CB8AC3E}">
        <p14:creationId xmlns:p14="http://schemas.microsoft.com/office/powerpoint/2010/main" val="28744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F195D-2A9A-4D1C-9886-8BDAAA04665D}"/>
              </a:ext>
            </a:extLst>
          </p:cNvPr>
          <p:cNvSpPr>
            <a:spLocks noGrp="1"/>
          </p:cNvSpPr>
          <p:nvPr>
            <p:ph type="title"/>
          </p:nvPr>
        </p:nvSpPr>
        <p:spPr>
          <a:xfrm>
            <a:off x="728870" y="1063417"/>
            <a:ext cx="10721008" cy="1372986"/>
          </a:xfrm>
        </p:spPr>
        <p:txBody>
          <a:bodyPr/>
          <a:lstStyle/>
          <a:p>
            <a:pPr algn="ctr"/>
            <a:r>
              <a:rPr lang="fr-FR" sz="3600" b="1" dirty="0"/>
              <a:t>Iberians/ Celts/Romans/Anglo-Saxon Invasion</a:t>
            </a:r>
            <a:br>
              <a:rPr lang="fr-FR" sz="3600" b="1" dirty="0"/>
            </a:br>
            <a:br>
              <a:rPr lang="fr-FR" sz="3600" b="1" dirty="0"/>
            </a:br>
            <a:r>
              <a:rPr lang="fr-FR" sz="1800" b="1" dirty="0"/>
              <a:t>The Mingling of races</a:t>
            </a:r>
            <a:endParaRPr lang="fr-FR" sz="3600" b="1" dirty="0"/>
          </a:p>
        </p:txBody>
      </p:sp>
      <p:sp>
        <p:nvSpPr>
          <p:cNvPr id="3" name="Espace réservé du texte 2">
            <a:extLst>
              <a:ext uri="{FF2B5EF4-FFF2-40B4-BE49-F238E27FC236}">
                <a16:creationId xmlns:a16="http://schemas.microsoft.com/office/drawing/2014/main" id="{3FD9EF82-BD26-4D8A-8498-1248C30D966F}"/>
              </a:ext>
            </a:extLst>
          </p:cNvPr>
          <p:cNvSpPr>
            <a:spLocks noGrp="1"/>
          </p:cNvSpPr>
          <p:nvPr>
            <p:ph type="body" sz="half" idx="2"/>
          </p:nvPr>
        </p:nvSpPr>
        <p:spPr>
          <a:xfrm>
            <a:off x="728870" y="2864643"/>
            <a:ext cx="10933043" cy="1124261"/>
          </a:xfrm>
        </p:spPr>
        <p:txBody>
          <a:bodyPr>
            <a:normAutofit/>
          </a:bodyPr>
          <a:lstStyle/>
          <a:p>
            <a:pPr marL="285750" indent="-285750">
              <a:buFont typeface="Wingdings" panose="05000000000000000000" pitchFamily="2" charset="2"/>
              <a:buChar char="Ø"/>
            </a:pPr>
            <a:r>
              <a:rPr lang="fr-FR" sz="1400" b="1" dirty="0">
                <a:solidFill>
                  <a:schemeClr val="tx1"/>
                </a:solidFill>
              </a:rPr>
              <a:t>This part describes the oldests inhabitants  of Britain, the settlers and invaders who kept coming there until 1066. </a:t>
            </a:r>
          </a:p>
        </p:txBody>
      </p:sp>
      <p:pic>
        <p:nvPicPr>
          <p:cNvPr id="4" name="Image 3">
            <a:extLst>
              <a:ext uri="{FF2B5EF4-FFF2-40B4-BE49-F238E27FC236}">
                <a16:creationId xmlns:a16="http://schemas.microsoft.com/office/drawing/2014/main" id="{5CF94DF1-88A7-4430-B11F-8D290A0B9358}"/>
              </a:ext>
            </a:extLst>
          </p:cNvPr>
          <p:cNvPicPr>
            <a:picLocks noChangeAspect="1"/>
          </p:cNvPicPr>
          <p:nvPr/>
        </p:nvPicPr>
        <p:blipFill>
          <a:blip r:embed="rId2"/>
          <a:stretch>
            <a:fillRect/>
          </a:stretch>
        </p:blipFill>
        <p:spPr>
          <a:xfrm>
            <a:off x="142539" y="3756668"/>
            <a:ext cx="2280176" cy="2781281"/>
          </a:xfrm>
          <a:prstGeom prst="rect">
            <a:avLst/>
          </a:prstGeom>
        </p:spPr>
      </p:pic>
      <p:pic>
        <p:nvPicPr>
          <p:cNvPr id="5" name="Image 4">
            <a:extLst>
              <a:ext uri="{FF2B5EF4-FFF2-40B4-BE49-F238E27FC236}">
                <a16:creationId xmlns:a16="http://schemas.microsoft.com/office/drawing/2014/main" id="{98DEBA2C-4AAF-44C4-9473-10337B41D079}"/>
              </a:ext>
            </a:extLst>
          </p:cNvPr>
          <p:cNvPicPr>
            <a:picLocks noChangeAspect="1"/>
          </p:cNvPicPr>
          <p:nvPr/>
        </p:nvPicPr>
        <p:blipFill>
          <a:blip r:embed="rId3"/>
          <a:stretch>
            <a:fillRect/>
          </a:stretch>
        </p:blipFill>
        <p:spPr>
          <a:xfrm>
            <a:off x="2422715" y="3756668"/>
            <a:ext cx="2084732" cy="2781281"/>
          </a:xfrm>
          <a:prstGeom prst="rect">
            <a:avLst/>
          </a:prstGeom>
        </p:spPr>
      </p:pic>
      <p:pic>
        <p:nvPicPr>
          <p:cNvPr id="7" name="Image 6">
            <a:extLst>
              <a:ext uri="{FF2B5EF4-FFF2-40B4-BE49-F238E27FC236}">
                <a16:creationId xmlns:a16="http://schemas.microsoft.com/office/drawing/2014/main" id="{21A8F0B4-9763-43F1-9425-62D6F8392800}"/>
              </a:ext>
            </a:extLst>
          </p:cNvPr>
          <p:cNvPicPr>
            <a:picLocks noChangeAspect="1"/>
          </p:cNvPicPr>
          <p:nvPr/>
        </p:nvPicPr>
        <p:blipFill>
          <a:blip r:embed="rId4"/>
          <a:stretch>
            <a:fillRect/>
          </a:stretch>
        </p:blipFill>
        <p:spPr>
          <a:xfrm>
            <a:off x="4500452" y="3756668"/>
            <a:ext cx="2671063" cy="2781281"/>
          </a:xfrm>
          <a:prstGeom prst="rect">
            <a:avLst/>
          </a:prstGeom>
        </p:spPr>
      </p:pic>
      <p:pic>
        <p:nvPicPr>
          <p:cNvPr id="8" name="Image 7">
            <a:extLst>
              <a:ext uri="{FF2B5EF4-FFF2-40B4-BE49-F238E27FC236}">
                <a16:creationId xmlns:a16="http://schemas.microsoft.com/office/drawing/2014/main" id="{CABE10B3-6C93-4C44-A096-FD9838355E06}"/>
              </a:ext>
            </a:extLst>
          </p:cNvPr>
          <p:cNvPicPr>
            <a:picLocks noChangeAspect="1"/>
          </p:cNvPicPr>
          <p:nvPr/>
        </p:nvPicPr>
        <p:blipFill>
          <a:blip r:embed="rId5"/>
          <a:stretch>
            <a:fillRect/>
          </a:stretch>
        </p:blipFill>
        <p:spPr>
          <a:xfrm>
            <a:off x="7171515" y="3756668"/>
            <a:ext cx="2638489" cy="2781282"/>
          </a:xfrm>
          <a:prstGeom prst="rect">
            <a:avLst/>
          </a:prstGeom>
        </p:spPr>
      </p:pic>
      <p:pic>
        <p:nvPicPr>
          <p:cNvPr id="9" name="Image 8">
            <a:extLst>
              <a:ext uri="{FF2B5EF4-FFF2-40B4-BE49-F238E27FC236}">
                <a16:creationId xmlns:a16="http://schemas.microsoft.com/office/drawing/2014/main" id="{82424325-DC80-4790-AEA5-37C286DAC165}"/>
              </a:ext>
            </a:extLst>
          </p:cNvPr>
          <p:cNvPicPr>
            <a:picLocks noChangeAspect="1"/>
          </p:cNvPicPr>
          <p:nvPr/>
        </p:nvPicPr>
        <p:blipFill>
          <a:blip r:embed="rId6"/>
          <a:stretch>
            <a:fillRect/>
          </a:stretch>
        </p:blipFill>
        <p:spPr>
          <a:xfrm>
            <a:off x="9792235" y="3756668"/>
            <a:ext cx="2257226" cy="2781280"/>
          </a:xfrm>
          <a:prstGeom prst="rect">
            <a:avLst/>
          </a:prstGeom>
        </p:spPr>
      </p:pic>
      <p:sp>
        <p:nvSpPr>
          <p:cNvPr id="10" name="Flèche : courbe vers le haut 9">
            <a:extLst>
              <a:ext uri="{FF2B5EF4-FFF2-40B4-BE49-F238E27FC236}">
                <a16:creationId xmlns:a16="http://schemas.microsoft.com/office/drawing/2014/main" id="{B1541931-2E50-4356-B83D-2855DC3380D0}"/>
              </a:ext>
            </a:extLst>
          </p:cNvPr>
          <p:cNvSpPr/>
          <p:nvPr/>
        </p:nvSpPr>
        <p:spPr>
          <a:xfrm>
            <a:off x="1904517" y="3887058"/>
            <a:ext cx="902090" cy="3776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e haut 10">
            <a:extLst>
              <a:ext uri="{FF2B5EF4-FFF2-40B4-BE49-F238E27FC236}">
                <a16:creationId xmlns:a16="http://schemas.microsoft.com/office/drawing/2014/main" id="{A6252410-4B66-45E9-B358-AFEC4821CEA7}"/>
              </a:ext>
            </a:extLst>
          </p:cNvPr>
          <p:cNvSpPr/>
          <p:nvPr/>
        </p:nvSpPr>
        <p:spPr>
          <a:xfrm>
            <a:off x="4085415" y="3957861"/>
            <a:ext cx="940231" cy="3776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 courbe vers le haut 11">
            <a:extLst>
              <a:ext uri="{FF2B5EF4-FFF2-40B4-BE49-F238E27FC236}">
                <a16:creationId xmlns:a16="http://schemas.microsoft.com/office/drawing/2014/main" id="{1F7EA813-E2FE-41E9-B1F7-71AFC496527F}"/>
              </a:ext>
            </a:extLst>
          </p:cNvPr>
          <p:cNvSpPr/>
          <p:nvPr/>
        </p:nvSpPr>
        <p:spPr>
          <a:xfrm>
            <a:off x="6787624" y="3937981"/>
            <a:ext cx="798928" cy="37768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ourbe vers le haut 12">
            <a:extLst>
              <a:ext uri="{FF2B5EF4-FFF2-40B4-BE49-F238E27FC236}">
                <a16:creationId xmlns:a16="http://schemas.microsoft.com/office/drawing/2014/main" id="{E2DBC069-0326-40F6-91B7-F46FDDA8987C}"/>
              </a:ext>
            </a:extLst>
          </p:cNvPr>
          <p:cNvSpPr/>
          <p:nvPr/>
        </p:nvSpPr>
        <p:spPr>
          <a:xfrm>
            <a:off x="9183757" y="4039457"/>
            <a:ext cx="798927" cy="3776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0601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E170E-36E4-4657-A2D5-BB1EC1722993}"/>
              </a:ext>
            </a:extLst>
          </p:cNvPr>
          <p:cNvSpPr>
            <a:spLocks noGrp="1"/>
          </p:cNvSpPr>
          <p:nvPr>
            <p:ph type="ctrTitle"/>
          </p:nvPr>
        </p:nvSpPr>
        <p:spPr>
          <a:xfrm>
            <a:off x="834887" y="821634"/>
            <a:ext cx="10641496" cy="5300869"/>
          </a:xfrm>
        </p:spPr>
        <p:txBody>
          <a:bodyPr/>
          <a:lstStyle/>
          <a:p>
            <a:r>
              <a:rPr lang="fr-FR" sz="3200" b="1" dirty="0"/>
              <a:t>Q2: Read the lecture entitled Pre-Historic Britain and find out in which age the following settlers/invaders arrive to Britain? </a:t>
            </a:r>
            <a:br>
              <a:rPr lang="fr-FR" sz="3200" b="1" dirty="0"/>
            </a:br>
            <a:br>
              <a:rPr lang="fr-FR" sz="3200" dirty="0"/>
            </a:br>
            <a:r>
              <a:rPr lang="fr-FR" sz="3200" dirty="0"/>
              <a:t>1- Beaker People/Iberians arrived about 3500 B.C. and 3000 BC.</a:t>
            </a:r>
            <a:br>
              <a:rPr lang="fr-FR" sz="3200" dirty="0"/>
            </a:br>
            <a:br>
              <a:rPr lang="fr-FR" sz="3200" dirty="0"/>
            </a:br>
            <a:r>
              <a:rPr lang="fr-FR" sz="3200" dirty="0"/>
              <a:t>2- The Celts arrived about 700 B.C.</a:t>
            </a:r>
            <a:br>
              <a:rPr lang="fr-FR" sz="3200" dirty="0"/>
            </a:br>
            <a:br>
              <a:rPr lang="fr-FR" sz="3200" dirty="0"/>
            </a:br>
            <a:r>
              <a:rPr lang="fr-FR" sz="3200" dirty="0"/>
              <a:t>3- The Romans arrived about 55 B.C.</a:t>
            </a:r>
            <a:br>
              <a:rPr lang="fr-FR" sz="3200" dirty="0"/>
            </a:br>
            <a:endParaRPr lang="fr-FR" sz="3200" dirty="0"/>
          </a:p>
        </p:txBody>
      </p:sp>
    </p:spTree>
    <p:extLst>
      <p:ext uri="{BB962C8B-B14F-4D97-AF65-F5344CB8AC3E}">
        <p14:creationId xmlns:p14="http://schemas.microsoft.com/office/powerpoint/2010/main" val="3734260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Salle Ion</Template>
  <TotalTime>236</TotalTime>
  <Words>1608</Words>
  <Application>Microsoft Office PowerPoint</Application>
  <PresentationFormat>Grand écran</PresentationFormat>
  <Paragraphs>121</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BellMTBold</vt:lpstr>
      <vt:lpstr>Calibri</vt:lpstr>
      <vt:lpstr>Century Gothic</vt:lpstr>
      <vt:lpstr>Times New Roman</vt:lpstr>
      <vt:lpstr>Wingdings</vt:lpstr>
      <vt:lpstr>Wingdings 3</vt:lpstr>
      <vt:lpstr>Salle d’ions</vt:lpstr>
      <vt:lpstr>Civilization and the Target Language</vt:lpstr>
      <vt:lpstr>Présentation PowerPoint</vt:lpstr>
      <vt:lpstr>Présentation PowerPoint</vt:lpstr>
      <vt:lpstr> Pre-Historic Britain</vt:lpstr>
      <vt:lpstr>Présentation PowerPoint</vt:lpstr>
      <vt:lpstr>Présentation PowerPoint</vt:lpstr>
      <vt:lpstr>List of Frequently Used Abbreviations</vt:lpstr>
      <vt:lpstr>Iberians/ Celts/Romans/Anglo-Saxon Invasion  The Mingling of races</vt:lpstr>
      <vt:lpstr>Q2: Read the lecture entitled Pre-Historic Britain and find out in which age the following settlers/invaders arrive to Britain?   1- Beaker People/Iberians arrived about 3500 B.C. and 3000 BC.  2- The Celts arrived about 700 B.C.  3- The Romans arrived about 55 B.C. </vt:lpstr>
      <vt:lpstr>Présentation PowerPoint</vt:lpstr>
      <vt:lpstr>Présentation PowerPoint</vt:lpstr>
      <vt:lpstr>Présentation PowerPoint</vt:lpstr>
      <vt:lpstr>The Romans had invaded Britain because the Celts of Britain were working with the Celts of Gaul (today’s France) against them. The British Celts were giving them food, and allowing them to hide in Britain. There was another reason. The Celts used cattle to pull their plow and this meant that richer, heavier land could be farmed. Under the Celts Britain had become an important food producer because of its mild climate. It now exported corn and animals, as well as hunting dogs and slaves to the European mainland. The Romans could make use of British food for their own army fighting the Gaul.  </vt:lpstr>
      <vt:lpstr>Q3: Who are the Anglo-Saxons, and when did they first arrive to Britain?  </vt:lpstr>
      <vt:lpstr>Thanks for your Attention!  Your questions are welcomed?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Civilization and the Target Language</dc:title>
  <dc:creator>SBI</dc:creator>
  <cp:lastModifiedBy>SBI</cp:lastModifiedBy>
  <cp:revision>27</cp:revision>
  <dcterms:created xsi:type="dcterms:W3CDTF">2023-12-20T11:52:15Z</dcterms:created>
  <dcterms:modified xsi:type="dcterms:W3CDTF">2024-11-18T13:22:51Z</dcterms:modified>
</cp:coreProperties>
</file>