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9FC3A-C8DF-467C-AF48-74AE94E38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The Roman Invasion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D7BF7D-CD39-4FE4-B46D-0EF332CA4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Module:</a:t>
            </a:r>
            <a:r>
              <a:rPr lang="fr-FR" dirty="0"/>
              <a:t> Civilization and the Target Language</a:t>
            </a:r>
          </a:p>
          <a:p>
            <a:r>
              <a:rPr lang="fr-FR" b="1" dirty="0"/>
              <a:t>The Instructor: </a:t>
            </a:r>
            <a:r>
              <a:rPr lang="fr-FR" dirty="0"/>
              <a:t>Ms. Charchar Karima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E226A-2F84-44A2-8EA0-44B260DC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96" y="1134330"/>
            <a:ext cx="8158688" cy="672542"/>
          </a:xfrm>
        </p:spPr>
        <p:txBody>
          <a:bodyPr>
            <a:normAutofit fontScale="90000"/>
          </a:bodyPr>
          <a:lstStyle/>
          <a:p>
            <a:r>
              <a:rPr lang="fr-FR" dirty="0"/>
              <a:t>The Reasons of the Roman Invasion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F5CD54-E101-46FA-AC3D-43B2803B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157" y="1806872"/>
            <a:ext cx="10270434" cy="4103597"/>
          </a:xfrm>
        </p:spPr>
        <p:txBody>
          <a:bodyPr/>
          <a:lstStyle/>
          <a:p>
            <a:pPr algn="l"/>
            <a:r>
              <a:rPr lang="fr-FR" sz="1400" b="1" dirty="0"/>
              <a:t> </a:t>
            </a:r>
            <a:r>
              <a:rPr lang="en-US" sz="1800" b="1" dirty="0"/>
              <a:t>The Romans decided to invade Britain for the following reasons:</a:t>
            </a:r>
          </a:p>
          <a:p>
            <a:pPr algn="l"/>
            <a:r>
              <a:rPr lang="fr-FR" sz="1800" b="1" dirty="0"/>
              <a:t>1-</a:t>
            </a:r>
            <a:r>
              <a:rPr lang="fr-FR" sz="1800" dirty="0"/>
              <a:t> The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Celts of Britain </a:t>
            </a:r>
            <a:r>
              <a:rPr lang="fr-FR" sz="1800" dirty="0"/>
              <a:t>were working with the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Celts of Gaul </a:t>
            </a:r>
            <a:r>
              <a:rPr lang="fr-FR" sz="1800" dirty="0"/>
              <a:t>(France) against them. </a:t>
            </a:r>
          </a:p>
          <a:p>
            <a:pPr algn="l"/>
            <a:r>
              <a:rPr lang="fr-FR" sz="1800" b="1" dirty="0"/>
              <a:t>2-</a:t>
            </a:r>
            <a:r>
              <a:rPr lang="fr-FR" sz="1800" dirty="0"/>
              <a:t> The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British Celts </a:t>
            </a:r>
            <a:r>
              <a:rPr lang="fr-FR" sz="1800" dirty="0"/>
              <a:t>were giving them food, and allowing them to hide in Britain.</a:t>
            </a:r>
          </a:p>
          <a:p>
            <a:pPr algn="l"/>
            <a:r>
              <a:rPr lang="fr-FR" sz="1800" b="1" dirty="0"/>
              <a:t>3-</a:t>
            </a:r>
            <a:r>
              <a:rPr lang="fr-FR" sz="1800" dirty="0"/>
              <a:t> The Celts more advanced in farming and this means that </a:t>
            </a:r>
            <a:r>
              <a:rPr lang="en-US" sz="1800" dirty="0"/>
              <a:t>richer</a:t>
            </a:r>
            <a:r>
              <a:rPr lang="fr-FR" sz="1800" dirty="0"/>
              <a:t>, </a:t>
            </a:r>
            <a:r>
              <a:rPr lang="en-US" sz="1800" dirty="0"/>
              <a:t>heavier</a:t>
            </a:r>
            <a:r>
              <a:rPr lang="fr-FR" sz="1800" dirty="0"/>
              <a:t> land could be farmed. Moreover, under the Celts Britain had become an important food producer because</a:t>
            </a:r>
            <a:r>
              <a:rPr lang="en-US" sz="1800" dirty="0"/>
              <a:t> of its mild climate. </a:t>
            </a:r>
            <a:endParaRPr lang="fr-FR" sz="1800" dirty="0"/>
          </a:p>
          <a:p>
            <a:pPr algn="l"/>
            <a:endParaRPr lang="fr-FR" sz="1800" dirty="0"/>
          </a:p>
          <a:p>
            <a:pPr algn="l"/>
            <a:r>
              <a:rPr lang="fr-FR" b="1" dirty="0">
                <a:solidFill>
                  <a:schemeClr val="accent4"/>
                </a:solidFill>
              </a:rPr>
              <a:t>Remmeber:</a:t>
            </a:r>
            <a:r>
              <a:rPr lang="fr-FR" sz="1800" dirty="0">
                <a:solidFill>
                  <a:schemeClr val="accent4"/>
                </a:solidFill>
              </a:rPr>
              <a:t> </a:t>
            </a:r>
            <a:r>
              <a:rPr lang="fr-FR" sz="1800" dirty="0"/>
              <a:t>Th Roman first attaempt to invade Britain took place in pre-historic Britain, in </a:t>
            </a:r>
            <a:r>
              <a:rPr lang="fr-FR" sz="1800" b="1" dirty="0"/>
              <a:t>55 BC.  </a:t>
            </a:r>
          </a:p>
          <a:p>
            <a:pPr algn="l"/>
            <a:r>
              <a:rPr lang="fr-FR" b="1" dirty="0">
                <a:solidFill>
                  <a:schemeClr val="accent4"/>
                </a:solidFill>
              </a:rPr>
              <a:t>The objective: </a:t>
            </a:r>
            <a:r>
              <a:rPr lang="fr-FR" sz="1800" dirty="0"/>
              <a:t>Romans wanted to invade </a:t>
            </a:r>
            <a:r>
              <a:rPr lang="fr-FR" sz="1800" b="1" dirty="0"/>
              <a:t>the whole parts of Britain including, England, Wales, and Scotland. </a:t>
            </a:r>
            <a:r>
              <a:rPr lang="fr-FR" sz="1800" dirty="0"/>
              <a:t> 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452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5B57F-BF3E-4DAE-B700-912EC221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115206"/>
            <a:ext cx="6241816" cy="6473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The Roman Invasion </a:t>
            </a:r>
            <a:r>
              <a:rPr lang="fr-FR" sz="4000" b="1" dirty="0">
                <a:solidFill>
                  <a:schemeClr val="accent4"/>
                </a:solidFill>
              </a:rPr>
              <a:t>under</a:t>
            </a:r>
            <a:r>
              <a:rPr lang="fr-FR" b="1" dirty="0">
                <a:solidFill>
                  <a:schemeClr val="accent4"/>
                </a:solidFill>
              </a:rPr>
              <a:t>  Julius Caesar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7B8E34-4F25-4E36-99F6-9E9D8F69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22" y="1974574"/>
            <a:ext cx="7339841" cy="4094922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Julius Caesar came to Britain in 55 BC, but it was not </a:t>
            </a:r>
            <a:r>
              <a:rPr lang="fr-FR" b="1" dirty="0"/>
              <a:t>until almost a century later, in AD 43 by Emperor Claudius, </a:t>
            </a:r>
            <a:r>
              <a:rPr lang="fr-FR" dirty="0"/>
              <a:t>that a Roman army actually occupied Britain.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They had little difficulty because they had </a:t>
            </a:r>
            <a:r>
              <a:rPr lang="fr-FR" b="1" dirty="0"/>
              <a:t>a better trained </a:t>
            </a:r>
            <a:r>
              <a:rPr lang="fr-FR" dirty="0"/>
              <a:t>army and because the </a:t>
            </a:r>
            <a:r>
              <a:rPr lang="fr-FR" b="1" dirty="0"/>
              <a:t>Celtic tribes fought among themselves only.</a:t>
            </a:r>
            <a:endParaRPr lang="fr-FR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AD 43 </a:t>
            </a:r>
            <a:r>
              <a:rPr lang="fr-FR" b="1" dirty="0">
                <a:solidFill>
                  <a:schemeClr val="accent4"/>
                </a:solidFill>
              </a:rPr>
              <a:t>England</a:t>
            </a:r>
            <a:r>
              <a:rPr lang="fr-FR" dirty="0"/>
              <a:t> and </a:t>
            </a:r>
            <a:r>
              <a:rPr lang="fr-FR" b="1" dirty="0">
                <a:solidFill>
                  <a:schemeClr val="accent4"/>
                </a:solidFill>
              </a:rPr>
              <a:t>Wales </a:t>
            </a:r>
            <a:r>
              <a:rPr lang="fr-FR" b="1" dirty="0"/>
              <a:t>became part of the Roman province of Britannia</a:t>
            </a:r>
            <a:r>
              <a:rPr lang="fr-FR" dirty="0"/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The Romans were determined (decided) to conquer the whole island.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The Romans established a Romano-British culture across the southern half of Britain.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20DDD904-20E9-445E-926B-3E7ED18616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029" r="9029"/>
          <a:stretch>
            <a:fillRect/>
          </a:stretch>
        </p:blipFill>
        <p:spPr>
          <a:xfrm>
            <a:off x="8081963" y="868363"/>
            <a:ext cx="3062287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2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447FC-1FA2-4258-897C-0FC9CF9C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28" y="1041400"/>
            <a:ext cx="7050157" cy="528064"/>
          </a:xfrm>
        </p:spPr>
        <p:txBody>
          <a:bodyPr/>
          <a:lstStyle/>
          <a:p>
            <a:r>
              <a:rPr lang="fr-FR" b="1" dirty="0">
                <a:solidFill>
                  <a:schemeClr val="accent4"/>
                </a:solidFill>
              </a:rPr>
              <a:t>Why didn’t Rome take Caledonia (Scotland)? 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1500C06-25B4-432D-93FE-854C6C205A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102" r="2710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DCDFA5-EAEE-4105-BEDD-4BE42389A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228" y="2142248"/>
            <a:ext cx="7050156" cy="367435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The Romans could not conquer « </a:t>
            </a:r>
            <a:r>
              <a:rPr lang="fr-FR" sz="2400" b="1" dirty="0">
                <a:solidFill>
                  <a:schemeClr val="accent4"/>
                </a:solidFill>
              </a:rPr>
              <a:t>Caledonia</a:t>
            </a:r>
            <a:r>
              <a:rPr lang="fr-FR" sz="2400" dirty="0"/>
              <a:t>, » as they called </a:t>
            </a:r>
            <a:r>
              <a:rPr lang="fr-FR" sz="2400" b="1" dirty="0">
                <a:solidFill>
                  <a:schemeClr val="accent4"/>
                </a:solidFill>
              </a:rPr>
              <a:t>Scotland</a:t>
            </a:r>
            <a:r>
              <a:rPr lang="fr-FR" sz="2400" dirty="0"/>
              <a:t>, although they spent over a century to do so.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At last, they build a strong wall along the northern border, named after the </a:t>
            </a:r>
            <a:r>
              <a:rPr lang="fr-FR" sz="2400" b="1" dirty="0"/>
              <a:t>Emperor Hadrian </a:t>
            </a:r>
            <a:r>
              <a:rPr lang="fr-FR" sz="2400" dirty="0"/>
              <a:t>who planned it.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At that time, </a:t>
            </a:r>
            <a:r>
              <a:rPr lang="fr-FR" sz="2400" b="1" dirty="0"/>
              <a:t>Hadrian’s Wall </a:t>
            </a:r>
            <a:r>
              <a:rPr lang="fr-FR" sz="2400" dirty="0"/>
              <a:t>was simply intended to keep out the raiders from the north.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68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7420D6-72D5-4CDA-9CDD-A0C1C7892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1550503"/>
            <a:ext cx="8375374" cy="44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2977198-67FF-46A6-953D-D7D698BFC220}"/>
              </a:ext>
            </a:extLst>
          </p:cNvPr>
          <p:cNvSpPr txBox="1">
            <a:spLocks/>
          </p:cNvSpPr>
          <p:nvPr/>
        </p:nvSpPr>
        <p:spPr>
          <a:xfrm>
            <a:off x="2186609" y="914400"/>
            <a:ext cx="6241816" cy="64733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accent4"/>
                </a:solidFill>
              </a:rPr>
              <a:t>Britain under the Roman Invasion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7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0C9BF-7248-4A52-9048-F303202DD77A}"/>
              </a:ext>
            </a:extLst>
          </p:cNvPr>
          <p:cNvSpPr txBox="1">
            <a:spLocks/>
          </p:cNvSpPr>
          <p:nvPr/>
        </p:nvSpPr>
        <p:spPr>
          <a:xfrm>
            <a:off x="891228" y="1041399"/>
            <a:ext cx="10174337" cy="8404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b="1" dirty="0">
                <a:solidFill>
                  <a:schemeClr val="accent4"/>
                </a:solidFill>
              </a:rPr>
              <a:t>The End of the Roman Empire in Britain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A6C0B5B-9AD9-4D82-8D66-24DD89D926BC}"/>
              </a:ext>
            </a:extLst>
          </p:cNvPr>
          <p:cNvSpPr txBox="1">
            <a:spLocks/>
          </p:cNvSpPr>
          <p:nvPr/>
        </p:nvSpPr>
        <p:spPr>
          <a:xfrm>
            <a:off x="891228" y="1881808"/>
            <a:ext cx="10174336" cy="41876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The Roman control of Britain came to an end as the empire began to collapse.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The first signs were the attacks by the Celts of Caledonia in AD 367.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The Roman legions found it difficult to stop the raiders from crossing Hadrian’s Wall.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The same was happening on the European mainland as Germanic groups called Saxons and Franks, began to raid the coast of Gaul.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In 409 Rome pulled its last soldiers out of Britain and the Romano-British (the Romanized Celts) were left to fight alone against the Scots, the Irish and Saxon raiders from Germany.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1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D68D974-FA3E-4D2B-8B74-90AA83926490}"/>
              </a:ext>
            </a:extLst>
          </p:cNvPr>
          <p:cNvSpPr txBox="1">
            <a:spLocks/>
          </p:cNvSpPr>
          <p:nvPr/>
        </p:nvSpPr>
        <p:spPr>
          <a:xfrm>
            <a:off x="1924897" y="2751847"/>
            <a:ext cx="8597329" cy="229723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The following year, Rome itself fell to raiders.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When Britian called to Rome for help against the raiders from Saxon Germany in the mid-5th century, no answer came.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F089D06-A06A-4215-8651-CD339F24F4DB}"/>
              </a:ext>
            </a:extLst>
          </p:cNvPr>
          <p:cNvSpPr txBox="1">
            <a:spLocks/>
          </p:cNvSpPr>
          <p:nvPr/>
        </p:nvSpPr>
        <p:spPr>
          <a:xfrm>
            <a:off x="891228" y="1041399"/>
            <a:ext cx="10174337" cy="8404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b="1" dirty="0">
                <a:solidFill>
                  <a:schemeClr val="accent4"/>
                </a:solidFill>
              </a:rPr>
              <a:t>The End of the Roman Empire in Britain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2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B5A09-3588-4F0C-BCCE-649462DF0CF9}"/>
              </a:ext>
            </a:extLst>
          </p:cNvPr>
          <p:cNvSpPr txBox="1">
            <a:spLocks/>
          </p:cNvSpPr>
          <p:nvPr/>
        </p:nvSpPr>
        <p:spPr>
          <a:xfrm>
            <a:off x="891228" y="1041399"/>
            <a:ext cx="10174337" cy="8404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accent4"/>
                </a:solidFill>
              </a:rPr>
              <a:t>The Anglo-Saxon Invasion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1FCDEB0-DBC2-49B4-9DBB-A87A7C42F2D1}"/>
              </a:ext>
            </a:extLst>
          </p:cNvPr>
          <p:cNvSpPr txBox="1">
            <a:spLocks/>
          </p:cNvSpPr>
          <p:nvPr/>
        </p:nvSpPr>
        <p:spPr>
          <a:xfrm>
            <a:off x="891227" y="2142248"/>
            <a:ext cx="10174337" cy="367435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i="1" u="sng" dirty="0">
                <a:solidFill>
                  <a:schemeClr val="accent4"/>
                </a:solidFill>
              </a:rPr>
              <a:t>First Assignment in Civ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Who are the Anglo-Saxons?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Why did they invade Britain?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What impact did they have on Britain?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21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447</Words>
  <Application>Microsoft Office PowerPoint</Application>
  <PresentationFormat>Grand écran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Organique</vt:lpstr>
      <vt:lpstr>The Roman Invasion</vt:lpstr>
      <vt:lpstr>The Reasons of the Roman Invasion</vt:lpstr>
      <vt:lpstr>The Roman Invasion under  Julius Caesar</vt:lpstr>
      <vt:lpstr>Why didn’t Rome take Caledonia (Scotland)?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Invasion</dc:title>
  <dc:creator>SBI</dc:creator>
  <cp:lastModifiedBy>SBI</cp:lastModifiedBy>
  <cp:revision>18</cp:revision>
  <dcterms:created xsi:type="dcterms:W3CDTF">2024-12-10T15:58:16Z</dcterms:created>
  <dcterms:modified xsi:type="dcterms:W3CDTF">2024-12-10T17:35:36Z</dcterms:modified>
</cp:coreProperties>
</file>