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7" name="Sous-titr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30" name="Espace réservé de la date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25/11/2024</a:t>
            </a:fld>
            <a:endParaRPr lang="fr-BE"/>
          </a:p>
        </p:txBody>
      </p:sp>
      <p:sp>
        <p:nvSpPr>
          <p:cNvPr id="19" name="Espace réservé du pied de pag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27" name="Espace réservé du numéro de diapositiv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25/11/2024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25/11/2024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25/11/2024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25/11/2024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25/11/2024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25/11/2024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25/11/2024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25/11/2024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25/11/2024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gner et arrondir un rectangle à un seul coin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riangle rect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25/11/2024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10" name="Forme libre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orme libre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e libre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orme libre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Espace réservé du titre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0" name="Espace réservé du texte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A309A6D-C09C-4548-B29A-6CF363A7E532}" type="datetimeFigureOut">
              <a:rPr lang="fr-FR" smtClean="0"/>
              <a:pPr/>
              <a:t>25/11/2024</a:t>
            </a:fld>
            <a:endParaRPr lang="fr-BE"/>
          </a:p>
        </p:txBody>
      </p:sp>
      <p:sp>
        <p:nvSpPr>
          <p:cNvPr id="22" name="Espace réservé du pied de page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  <p:grpSp>
        <p:nvGrpSpPr>
          <p:cNvPr id="2" name="Groupe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orme libre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orme libre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571736" y="785794"/>
            <a:ext cx="3929090" cy="642942"/>
          </a:xfrm>
        </p:spPr>
        <p:txBody>
          <a:bodyPr>
            <a:normAutofit fontScale="90000"/>
          </a:bodyPr>
          <a:lstStyle/>
          <a:p>
            <a:pPr algn="ctr"/>
            <a:r>
              <a:rPr lang="ar-DZ" dirty="0" smtClean="0"/>
              <a:t>الدرس الأول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533400" y="2285992"/>
            <a:ext cx="7854696" cy="3786214"/>
          </a:xfrm>
        </p:spPr>
        <p:txBody>
          <a:bodyPr>
            <a:normAutofit/>
          </a:bodyPr>
          <a:lstStyle/>
          <a:p>
            <a:pPr algn="ctr"/>
            <a:r>
              <a:rPr lang="ar-DZ" sz="4000" b="1" dirty="0" smtClean="0"/>
              <a:t>أجيال الحاسوب</a:t>
            </a:r>
          </a:p>
          <a:p>
            <a:pPr algn="ctr"/>
            <a:r>
              <a:rPr lang="ar-DZ" sz="4000" b="1" dirty="0" smtClean="0"/>
              <a:t>من إعداد : الأستاذة </a:t>
            </a:r>
            <a:r>
              <a:rPr lang="ar-DZ" sz="4000" b="1" dirty="0" err="1" smtClean="0"/>
              <a:t>بوزيتون</a:t>
            </a:r>
            <a:r>
              <a:rPr lang="ar-DZ" sz="4000" b="1" dirty="0" smtClean="0"/>
              <a:t> ف.الزهراء</a:t>
            </a:r>
          </a:p>
          <a:p>
            <a:pPr algn="ctr"/>
            <a:r>
              <a:rPr lang="ar-DZ" sz="4000" b="1" dirty="0" smtClean="0"/>
              <a:t>الأفواج : السنة الأولى ليسانس 5 ,6,7,8</a:t>
            </a:r>
          </a:p>
          <a:p>
            <a:pPr algn="ctr"/>
            <a:r>
              <a:rPr lang="ar-DZ" sz="4000" b="1" dirty="0" smtClean="0"/>
              <a:t>السنة الدراسية </a:t>
            </a:r>
            <a:r>
              <a:rPr lang="ar-DZ" sz="4000" b="1" smtClean="0"/>
              <a:t>: </a:t>
            </a:r>
            <a:r>
              <a:rPr lang="ar-DZ" sz="4000" b="1" smtClean="0"/>
              <a:t>2024/2025</a:t>
            </a:r>
            <a:endParaRPr lang="fr-FR" sz="4000" b="1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DZ" b="1" dirty="0" smtClean="0"/>
              <a:t>مشاكل الجيل الثاني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28596" y="2643182"/>
            <a:ext cx="8229600" cy="2636528"/>
          </a:xfrm>
        </p:spPr>
        <p:txBody>
          <a:bodyPr/>
          <a:lstStyle/>
          <a:p>
            <a:pPr lvl="0" algn="r" rtl="1"/>
            <a:r>
              <a:rPr lang="ar-SA" dirty="0" smtClean="0"/>
              <a:t>حجمها كبير </a:t>
            </a:r>
            <a:r>
              <a:rPr lang="ar-SA" dirty="0" err="1" smtClean="0"/>
              <a:t>و</a:t>
            </a:r>
            <a:r>
              <a:rPr lang="ar-SA" dirty="0" smtClean="0"/>
              <a:t> تتطلب غرفة خاصة</a:t>
            </a:r>
            <a:r>
              <a:rPr lang="fr-FR" dirty="0" smtClean="0"/>
              <a:t>.</a:t>
            </a:r>
            <a:endParaRPr lang="ar-DZ" dirty="0" smtClean="0"/>
          </a:p>
          <a:p>
            <a:pPr algn="r" rtl="1"/>
            <a:r>
              <a:rPr lang="ar-SA" dirty="0" smtClean="0"/>
              <a:t>ليست قابلة للتنقل</a:t>
            </a:r>
            <a:r>
              <a:rPr lang="fr-FR" dirty="0" smtClean="0"/>
              <a:t>.</a:t>
            </a:r>
            <a:endParaRPr lang="ar-DZ" dirty="0" smtClean="0"/>
          </a:p>
          <a:p>
            <a:pPr lvl="0" algn="r" rtl="1"/>
            <a:r>
              <a:rPr lang="ar-SA" dirty="0" smtClean="0"/>
              <a:t>غالية الثمن, وليس بمقدور شخص عادي </a:t>
            </a:r>
            <a:r>
              <a:rPr lang="ar-SA" dirty="0" err="1" smtClean="0"/>
              <a:t>إقتناءها</a:t>
            </a:r>
            <a:r>
              <a:rPr lang="fr-FR" dirty="0" smtClean="0"/>
              <a:t>.</a:t>
            </a:r>
          </a:p>
          <a:p>
            <a:pPr algn="r" rtl="1">
              <a:buNone/>
            </a:pPr>
            <a:endParaRPr lang="fr-FR" dirty="0" smtClean="0"/>
          </a:p>
          <a:p>
            <a:pPr lvl="0" algn="r" rtl="1">
              <a:buNone/>
            </a:pPr>
            <a:endParaRPr lang="fr-FR" dirty="0" smtClean="0"/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DZ" b="1" dirty="0" smtClean="0"/>
              <a:t>أمثلة عن حواسيب الجيل الثاني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Flèche à quatre pointes 4"/>
          <p:cNvSpPr/>
          <p:nvPr/>
        </p:nvSpPr>
        <p:spPr>
          <a:xfrm>
            <a:off x="3143240" y="3286124"/>
            <a:ext cx="3000396" cy="2071702"/>
          </a:xfrm>
          <a:prstGeom prst="quad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dirty="0" smtClean="0"/>
              <a:t>الجيل الثاني</a:t>
            </a:r>
            <a:endParaRPr lang="fr-FR" dirty="0"/>
          </a:p>
        </p:txBody>
      </p:sp>
      <p:sp>
        <p:nvSpPr>
          <p:cNvPr id="6" name="Rectangle à coins arrondis 5"/>
          <p:cNvSpPr/>
          <p:nvPr/>
        </p:nvSpPr>
        <p:spPr>
          <a:xfrm>
            <a:off x="3071802" y="2285992"/>
            <a:ext cx="2928958" cy="7858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r-FR" b="1" dirty="0" smtClean="0"/>
              <a:t>IBM 1620</a:t>
            </a:r>
            <a:r>
              <a:rPr lang="fr-FR" dirty="0" smtClean="0"/>
              <a:t>.</a:t>
            </a:r>
          </a:p>
          <a:p>
            <a:pPr algn="ctr"/>
            <a:endParaRPr lang="fr-FR" dirty="0"/>
          </a:p>
        </p:txBody>
      </p:sp>
      <p:sp>
        <p:nvSpPr>
          <p:cNvPr id="7" name="Rectangle à coins arrondis 6"/>
          <p:cNvSpPr/>
          <p:nvPr/>
        </p:nvSpPr>
        <p:spPr>
          <a:xfrm>
            <a:off x="6500826" y="3786190"/>
            <a:ext cx="2143140" cy="7143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/>
              <a:t>CDC 3600</a:t>
            </a:r>
            <a:endParaRPr lang="fr-FR" dirty="0"/>
          </a:p>
        </p:txBody>
      </p:sp>
      <p:sp>
        <p:nvSpPr>
          <p:cNvPr id="8" name="Rectangle à coins arrondis 7"/>
          <p:cNvSpPr/>
          <p:nvPr/>
        </p:nvSpPr>
        <p:spPr>
          <a:xfrm>
            <a:off x="857224" y="4071942"/>
            <a:ext cx="2143140" cy="7143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r-FR" b="1" dirty="0" smtClean="0"/>
              <a:t>UNIVAC 1108</a:t>
            </a:r>
            <a:r>
              <a:rPr lang="fr-FR" dirty="0" smtClean="0"/>
              <a:t>.</a:t>
            </a:r>
          </a:p>
          <a:p>
            <a:pPr algn="ctr"/>
            <a:endParaRPr lang="fr-FR" dirty="0"/>
          </a:p>
        </p:txBody>
      </p:sp>
      <p:sp>
        <p:nvSpPr>
          <p:cNvPr id="9" name="Rectangle à coins arrondis 8"/>
          <p:cNvSpPr/>
          <p:nvPr/>
        </p:nvSpPr>
        <p:spPr>
          <a:xfrm>
            <a:off x="3428992" y="5429264"/>
            <a:ext cx="2286016" cy="6429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/>
              <a:t>CDC 1604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DZ" b="1" dirty="0" smtClean="0"/>
              <a:t>الجيل الثالث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r" rtl="1"/>
            <a:r>
              <a:rPr lang="ar-SA" dirty="0" smtClean="0"/>
              <a:t>ظهرت هذه الحواسيب سنة </a:t>
            </a:r>
            <a:r>
              <a:rPr lang="ar-DZ" dirty="0" smtClean="0"/>
              <a:t>1965</a:t>
            </a:r>
            <a:r>
              <a:rPr lang="ar-SA" dirty="0" smtClean="0"/>
              <a:t>-</a:t>
            </a:r>
            <a:r>
              <a:rPr lang="ar-DZ" dirty="0" smtClean="0"/>
              <a:t>1971</a:t>
            </a:r>
          </a:p>
          <a:p>
            <a:pPr algn="r" rtl="1"/>
            <a:r>
              <a:rPr lang="ar-DZ" dirty="0" smtClean="0"/>
              <a:t>ظهرت </a:t>
            </a:r>
            <a:r>
              <a:rPr lang="ar-SA" dirty="0" smtClean="0"/>
              <a:t>شبكات الحاسوب ( </a:t>
            </a:r>
            <a:r>
              <a:rPr lang="fr-FR" b="1" dirty="0" smtClean="0"/>
              <a:t>Computer Networking</a:t>
            </a:r>
            <a:r>
              <a:rPr lang="ar-SA" dirty="0" smtClean="0"/>
              <a:t> ) أو ما يعرف بشبكات </a:t>
            </a:r>
            <a:r>
              <a:rPr lang="ar-SA" dirty="0" err="1" smtClean="0"/>
              <a:t>النت</a:t>
            </a:r>
            <a:endParaRPr lang="ar-DZ" dirty="0" smtClean="0"/>
          </a:p>
          <a:p>
            <a:pPr algn="r" rtl="1"/>
            <a:r>
              <a:rPr lang="ar-SA" dirty="0" err="1" smtClean="0"/>
              <a:t>إستبدال</a:t>
            </a:r>
            <a:r>
              <a:rPr lang="ar-SA" dirty="0" smtClean="0"/>
              <a:t> الترانزستورات بالدوائر الإلكترونية المتكاملة ( </a:t>
            </a:r>
            <a:r>
              <a:rPr lang="fr-FR" b="1" dirty="0" err="1" smtClean="0"/>
              <a:t>Integrated</a:t>
            </a:r>
            <a:r>
              <a:rPr lang="fr-FR" b="1" dirty="0" smtClean="0"/>
              <a:t> </a:t>
            </a:r>
            <a:r>
              <a:rPr lang="fr-FR" b="1" dirty="0" err="1" smtClean="0"/>
              <a:t>Ciruits</a:t>
            </a:r>
            <a:r>
              <a:rPr lang="ar-SA" dirty="0" smtClean="0"/>
              <a:t> ) </a:t>
            </a:r>
            <a:endParaRPr lang="ar-DZ" dirty="0" smtClean="0"/>
          </a:p>
          <a:p>
            <a:pPr algn="r" rtl="1"/>
            <a:r>
              <a:rPr lang="ar-SA" dirty="0" smtClean="0"/>
              <a:t>الإدخال في الحاسوب أصبح يتم بواسطة لوحة المفاتيح ( </a:t>
            </a:r>
            <a:r>
              <a:rPr lang="fr-FR" b="1" dirty="0" smtClean="0"/>
              <a:t>Keyboard</a:t>
            </a:r>
            <a:r>
              <a:rPr lang="ar-SA" dirty="0" smtClean="0"/>
              <a:t> ) </a:t>
            </a:r>
            <a:endParaRPr lang="ar-DZ" dirty="0" smtClean="0"/>
          </a:p>
          <a:p>
            <a:pPr algn="r" rtl="1"/>
            <a:r>
              <a:rPr lang="ar-SA" dirty="0" smtClean="0"/>
              <a:t>أنظمة التشغيل أصبحت قادرة على تشغيل عدة برامج في وقت واحد ( </a:t>
            </a:r>
            <a:r>
              <a:rPr lang="fr-FR" b="1" dirty="0" err="1" smtClean="0"/>
              <a:t>Multiprogramming</a:t>
            </a:r>
            <a:r>
              <a:rPr lang="fr-FR" b="1" dirty="0" smtClean="0"/>
              <a:t> </a:t>
            </a:r>
            <a:r>
              <a:rPr lang="fr-FR" b="1" dirty="0" err="1" smtClean="0"/>
              <a:t>Operation</a:t>
            </a:r>
            <a:r>
              <a:rPr lang="fr-FR" b="1" dirty="0" smtClean="0"/>
              <a:t> System</a:t>
            </a:r>
            <a:r>
              <a:rPr lang="ar-SA" dirty="0" smtClean="0"/>
              <a:t> ) </a:t>
            </a:r>
            <a:endParaRPr lang="ar-DZ" dirty="0" smtClean="0"/>
          </a:p>
          <a:p>
            <a:pPr algn="r" rtl="1"/>
            <a:r>
              <a:rPr lang="ar-SA" dirty="0" smtClean="0"/>
              <a:t>الجيل ظهرت لغات برمجة جديدة عالية المستوى مثل </a:t>
            </a:r>
            <a:r>
              <a:rPr lang="fr-FR" b="1" dirty="0" smtClean="0"/>
              <a:t>BASIC</a:t>
            </a:r>
            <a:r>
              <a:rPr lang="ar-SA" dirty="0" smtClean="0"/>
              <a:t> و </a:t>
            </a:r>
            <a:r>
              <a:rPr lang="fr-FR" b="1" dirty="0" smtClean="0"/>
              <a:t>PASCAL PL/1</a:t>
            </a:r>
            <a:r>
              <a:rPr lang="ar-SA" dirty="0" smtClean="0"/>
              <a:t>, 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DZ" b="1" dirty="0" smtClean="0"/>
              <a:t>الجيل الثالث</a:t>
            </a:r>
            <a:endParaRPr lang="fr-FR" b="1" dirty="0"/>
          </a:p>
        </p:txBody>
      </p:sp>
      <p:pic>
        <p:nvPicPr>
          <p:cNvPr id="4" name="Espace réservé du contenu 3" descr="b861ac63-bb2d-431c-8167-79089ef28cdf_third-computer-generation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00760" y="1928802"/>
            <a:ext cx="2468244" cy="1991296"/>
          </a:xfrm>
        </p:spPr>
      </p:pic>
      <p:pic>
        <p:nvPicPr>
          <p:cNvPr id="5" name="Image 4" descr="8f810474-0016-4539-84bc-2a2cdd945b3a_integrated-circuit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9256" y="4214818"/>
            <a:ext cx="3000396" cy="2000264"/>
          </a:xfrm>
          <a:prstGeom prst="rect">
            <a:avLst/>
          </a:prstGeom>
        </p:spPr>
      </p:pic>
      <p:sp>
        <p:nvSpPr>
          <p:cNvPr id="6" name="Pentagone 5"/>
          <p:cNvSpPr/>
          <p:nvPr/>
        </p:nvSpPr>
        <p:spPr>
          <a:xfrm>
            <a:off x="1214414" y="2285992"/>
            <a:ext cx="3571900" cy="1214446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dirty="0" smtClean="0"/>
              <a:t>حواسيب الجيل الثالث</a:t>
            </a:r>
            <a:endParaRPr lang="fr-FR" dirty="0"/>
          </a:p>
        </p:txBody>
      </p:sp>
      <p:sp>
        <p:nvSpPr>
          <p:cNvPr id="7" name="Pentagone 6"/>
          <p:cNvSpPr/>
          <p:nvPr/>
        </p:nvSpPr>
        <p:spPr>
          <a:xfrm>
            <a:off x="1214414" y="4643446"/>
            <a:ext cx="3714776" cy="1143008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dirty="0" smtClean="0"/>
              <a:t>الدوائر الإلكترونية المتكاملة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DZ" b="1" dirty="0" smtClean="0"/>
              <a:t>مميزات الجيل الثالث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71472" y="2643182"/>
            <a:ext cx="7686700" cy="2707966"/>
          </a:xfrm>
        </p:spPr>
        <p:txBody>
          <a:bodyPr/>
          <a:lstStyle/>
          <a:p>
            <a:pPr lvl="0" algn="r" rtl="1"/>
            <a:r>
              <a:rPr lang="ar-SA" dirty="0" smtClean="0"/>
              <a:t>إمكانية تشغيل عدة برامج في وقت واحد</a:t>
            </a:r>
            <a:r>
              <a:rPr lang="fr-FR" dirty="0" smtClean="0"/>
              <a:t>.</a:t>
            </a:r>
            <a:endParaRPr lang="ar-DZ" dirty="0" smtClean="0"/>
          </a:p>
          <a:p>
            <a:pPr algn="r" rtl="1"/>
            <a:r>
              <a:rPr lang="ar-SA" dirty="0" smtClean="0"/>
              <a:t>سرعة التنفيذ </a:t>
            </a:r>
            <a:r>
              <a:rPr lang="ar-SA" dirty="0" err="1" smtClean="0"/>
              <a:t>إزدادت</a:t>
            </a:r>
            <a:r>
              <a:rPr lang="ar-SA" dirty="0" smtClean="0"/>
              <a:t> أكثر</a:t>
            </a:r>
            <a:r>
              <a:rPr lang="fr-FR" dirty="0" smtClean="0"/>
              <a:t>.</a:t>
            </a:r>
          </a:p>
          <a:p>
            <a:pPr algn="r" rtl="1"/>
            <a:r>
              <a:rPr lang="ar-SA" dirty="0" smtClean="0"/>
              <a:t>أصغر في الحجم </a:t>
            </a:r>
            <a:r>
              <a:rPr lang="ar-SA" dirty="0" err="1" smtClean="0"/>
              <a:t>و</a:t>
            </a:r>
            <a:r>
              <a:rPr lang="ar-SA" dirty="0" smtClean="0"/>
              <a:t> أخف في الوزن</a:t>
            </a:r>
            <a:r>
              <a:rPr lang="fr-FR" dirty="0" smtClean="0"/>
              <a:t>.</a:t>
            </a:r>
          </a:p>
          <a:p>
            <a:pPr algn="r" rtl="1"/>
            <a:r>
              <a:rPr lang="ar-SA" dirty="0" smtClean="0"/>
              <a:t>أصبحت أرخص </a:t>
            </a:r>
            <a:r>
              <a:rPr lang="ar-SA" dirty="0" err="1" smtClean="0"/>
              <a:t>و</a:t>
            </a:r>
            <a:r>
              <a:rPr lang="ar-SA" dirty="0" smtClean="0"/>
              <a:t> تتطلب صيانة أقل</a:t>
            </a:r>
            <a:r>
              <a:rPr lang="fr-FR" dirty="0" smtClean="0"/>
              <a:t>.</a:t>
            </a:r>
          </a:p>
          <a:p>
            <a:pPr lvl="0" algn="r" rtl="1"/>
            <a:endParaRPr lang="fr-FR" dirty="0" smtClean="0"/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DZ" b="1" dirty="0" smtClean="0"/>
              <a:t>مشاكل الجيل الثالث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85720" y="2500306"/>
            <a:ext cx="8229600" cy="2707966"/>
          </a:xfrm>
        </p:spPr>
        <p:txBody>
          <a:bodyPr/>
          <a:lstStyle/>
          <a:p>
            <a:pPr lvl="0" algn="r" rtl="1"/>
            <a:r>
              <a:rPr lang="ar-SA" dirty="0" smtClean="0"/>
              <a:t>لا تزال بحاجة إلى تكييف هواء حتى لو كانت تنتج حرارة أقل</a:t>
            </a:r>
            <a:r>
              <a:rPr lang="fr-FR" dirty="0" smtClean="0"/>
              <a:t>.</a:t>
            </a:r>
            <a:endParaRPr lang="ar-DZ" dirty="0" smtClean="0"/>
          </a:p>
          <a:p>
            <a:pPr algn="r" rtl="1"/>
            <a:r>
              <a:rPr lang="ar-SA" dirty="0" smtClean="0"/>
              <a:t>المستخدم بحاجة لأن يتعلم كيف يستخدمها</a:t>
            </a:r>
            <a:r>
              <a:rPr lang="fr-FR" dirty="0" smtClean="0"/>
              <a:t>.</a:t>
            </a:r>
          </a:p>
          <a:p>
            <a:pPr algn="r" rtl="1"/>
            <a:r>
              <a:rPr lang="ar-SA" dirty="0" smtClean="0"/>
              <a:t>صيانة الدوائر المتكاملة ليس بالأمر السهل</a:t>
            </a:r>
            <a:r>
              <a:rPr lang="fr-FR" dirty="0" smtClean="0"/>
              <a:t>.</a:t>
            </a:r>
          </a:p>
          <a:p>
            <a:pPr lvl="0" algn="r" rtl="1">
              <a:buNone/>
            </a:pPr>
            <a:endParaRPr lang="fr-FR" dirty="0" smtClean="0"/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28596" y="642918"/>
            <a:ext cx="8229600" cy="1143000"/>
          </a:xfrm>
        </p:spPr>
        <p:txBody>
          <a:bodyPr/>
          <a:lstStyle/>
          <a:p>
            <a:pPr algn="ctr"/>
            <a:r>
              <a:rPr lang="ar-DZ" b="1" dirty="0" smtClean="0"/>
              <a:t>أنواع حواسيب الجيل الثالث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Flèche à quatre pointes 3"/>
          <p:cNvSpPr/>
          <p:nvPr/>
        </p:nvSpPr>
        <p:spPr>
          <a:xfrm>
            <a:off x="3428992" y="3357562"/>
            <a:ext cx="2857520" cy="1928826"/>
          </a:xfrm>
          <a:prstGeom prst="quad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dirty="0" smtClean="0"/>
              <a:t>حواسيب الجيل الثالث</a:t>
            </a:r>
            <a:endParaRPr lang="fr-FR" dirty="0"/>
          </a:p>
        </p:txBody>
      </p:sp>
      <p:sp>
        <p:nvSpPr>
          <p:cNvPr id="5" name="Rectangle à coins arrondis 4"/>
          <p:cNvSpPr/>
          <p:nvPr/>
        </p:nvSpPr>
        <p:spPr>
          <a:xfrm>
            <a:off x="3428992" y="2357430"/>
            <a:ext cx="2714644" cy="6429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/>
              <a:t>ICL 1900</a:t>
            </a:r>
            <a:endParaRPr lang="fr-FR" dirty="0"/>
          </a:p>
        </p:txBody>
      </p:sp>
      <p:sp>
        <p:nvSpPr>
          <p:cNvPr id="6" name="Rectangle à coins arrondis 5"/>
          <p:cNvSpPr/>
          <p:nvPr/>
        </p:nvSpPr>
        <p:spPr>
          <a:xfrm>
            <a:off x="6286512" y="4143380"/>
            <a:ext cx="2214578" cy="6429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rtl="1"/>
            <a:r>
              <a:rPr lang="fr-FR" b="1" dirty="0" smtClean="0"/>
              <a:t>Honeywell-6000</a:t>
            </a:r>
            <a:r>
              <a:rPr lang="fr-FR" dirty="0" smtClean="0"/>
              <a:t>.</a:t>
            </a:r>
          </a:p>
          <a:p>
            <a:r>
              <a:rPr lang="fr-FR" b="1" dirty="0" smtClean="0"/>
              <a:t>PDP-8</a:t>
            </a:r>
            <a:r>
              <a:rPr lang="fr-FR" dirty="0" smtClean="0"/>
              <a:t>.</a:t>
            </a:r>
            <a:endParaRPr lang="fr-FR" dirty="0"/>
          </a:p>
        </p:txBody>
      </p:sp>
      <p:sp>
        <p:nvSpPr>
          <p:cNvPr id="7" name="Rectangle à coins arrondis 6"/>
          <p:cNvSpPr/>
          <p:nvPr/>
        </p:nvSpPr>
        <p:spPr>
          <a:xfrm>
            <a:off x="928662" y="3929066"/>
            <a:ext cx="2286016" cy="6429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r-FR" b="1" dirty="0" smtClean="0"/>
              <a:t>TDC-B16</a:t>
            </a:r>
            <a:r>
              <a:rPr lang="fr-FR" dirty="0" smtClean="0"/>
              <a:t>.</a:t>
            </a:r>
          </a:p>
          <a:p>
            <a:pPr algn="ctr"/>
            <a:endParaRPr lang="fr-FR" dirty="0"/>
          </a:p>
        </p:txBody>
      </p:sp>
      <p:sp>
        <p:nvSpPr>
          <p:cNvPr id="8" name="Rectangle à coins arrondis 7"/>
          <p:cNvSpPr/>
          <p:nvPr/>
        </p:nvSpPr>
        <p:spPr>
          <a:xfrm>
            <a:off x="3714744" y="5572140"/>
            <a:ext cx="2500330" cy="4286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/>
              <a:t>PDP-11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DZ" b="1" dirty="0" smtClean="0"/>
              <a:t>الجيل الرابع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ar-DZ" dirty="0" smtClean="0"/>
              <a:t>ظهرت هذه الحواسيب سنة 1971-1980</a:t>
            </a:r>
          </a:p>
          <a:p>
            <a:pPr algn="r" rtl="1"/>
            <a:r>
              <a:rPr lang="ar-DZ" dirty="0" smtClean="0"/>
              <a:t>تم تصنيع المعالجات الدقيقة ( </a:t>
            </a:r>
            <a:r>
              <a:rPr lang="fr-FR" b="1" dirty="0" err="1" smtClean="0"/>
              <a:t>Microprocessors</a:t>
            </a:r>
            <a:r>
              <a:rPr lang="fr-FR" dirty="0" smtClean="0"/>
              <a:t>  </a:t>
            </a:r>
            <a:r>
              <a:rPr lang="ar-DZ" dirty="0" smtClean="0"/>
              <a:t>مثل </a:t>
            </a:r>
            <a:r>
              <a:rPr lang="fr-FR" b="1" dirty="0" smtClean="0"/>
              <a:t>Intel</a:t>
            </a:r>
            <a:r>
              <a:rPr lang="fr-FR" dirty="0" smtClean="0"/>
              <a:t> </a:t>
            </a:r>
            <a:r>
              <a:rPr lang="ar-DZ" dirty="0" smtClean="0"/>
              <a:t>و </a:t>
            </a:r>
            <a:r>
              <a:rPr lang="fr-FR" b="1" dirty="0" smtClean="0"/>
              <a:t>AMD</a:t>
            </a:r>
            <a:r>
              <a:rPr lang="ar-DZ" b="1" dirty="0" smtClean="0"/>
              <a:t>)</a:t>
            </a:r>
          </a:p>
          <a:p>
            <a:pPr algn="r" rtl="1"/>
            <a:r>
              <a:rPr lang="ar-DZ" b="1" dirty="0" smtClean="0"/>
              <a:t>ابتكرت </a:t>
            </a:r>
            <a:r>
              <a:rPr lang="ar-DZ" dirty="0" smtClean="0"/>
              <a:t>شركة </a:t>
            </a:r>
            <a:r>
              <a:rPr lang="fr-FR" b="1" dirty="0" smtClean="0"/>
              <a:t>Microsoft</a:t>
            </a:r>
            <a:r>
              <a:rPr lang="ar-DZ" dirty="0" smtClean="0"/>
              <a:t> نظام التشغيل </a:t>
            </a:r>
            <a:r>
              <a:rPr lang="fr-FR" b="1" dirty="0" smtClean="0"/>
              <a:t>Windows</a:t>
            </a:r>
            <a:endParaRPr lang="ar-DZ" b="1" dirty="0" smtClean="0"/>
          </a:p>
          <a:p>
            <a:pPr algn="r" rtl="1"/>
            <a:r>
              <a:rPr lang="ar-DZ" dirty="0" smtClean="0"/>
              <a:t>استخدام تقنية الدوائر المتكاملة ذات النطاق الواسع ( </a:t>
            </a:r>
            <a:r>
              <a:rPr lang="fr-FR" dirty="0" smtClean="0"/>
              <a:t>VLSI</a:t>
            </a:r>
            <a:r>
              <a:rPr lang="ar-DZ" dirty="0" smtClean="0"/>
              <a:t>)</a:t>
            </a:r>
          </a:p>
          <a:p>
            <a:pPr algn="r" rtl="1"/>
            <a:r>
              <a:rPr lang="ar-DZ" dirty="0" smtClean="0"/>
              <a:t>ذاكرة الوصول العشوائي ( </a:t>
            </a:r>
            <a:r>
              <a:rPr lang="fr-FR" dirty="0" smtClean="0"/>
              <a:t>RAM ) </a:t>
            </a:r>
            <a:r>
              <a:rPr lang="ar-DZ" dirty="0" smtClean="0"/>
              <a:t>حلت مكان الذاكرة ذات النواة المغناطيسية ( </a:t>
            </a:r>
            <a:r>
              <a:rPr lang="fr-FR" b="1" dirty="0" err="1" smtClean="0"/>
              <a:t>Magnetic</a:t>
            </a:r>
            <a:r>
              <a:rPr lang="fr-FR" b="1" dirty="0" smtClean="0"/>
              <a:t> </a:t>
            </a:r>
            <a:r>
              <a:rPr lang="fr-FR" b="1" dirty="0" err="1" smtClean="0"/>
              <a:t>Core</a:t>
            </a:r>
            <a:r>
              <a:rPr lang="fr-FR" b="1" dirty="0" smtClean="0"/>
              <a:t> Memory</a:t>
            </a:r>
            <a:r>
              <a:rPr lang="fr-FR" dirty="0" smtClean="0"/>
              <a:t> ) </a:t>
            </a:r>
            <a:r>
              <a:rPr lang="ar-DZ" dirty="0" smtClean="0"/>
              <a:t>الأمر الذي جعل الوصول العشوائي للذاكرة أسرع.</a:t>
            </a:r>
          </a:p>
          <a:p>
            <a:pPr algn="r" rtl="1"/>
            <a:r>
              <a:rPr lang="ar-DZ" dirty="0" smtClean="0"/>
              <a:t>ظهرت لغات برمجة جديدة عالية المستوى مثل </a:t>
            </a:r>
            <a:r>
              <a:rPr lang="fr-FR" b="1" dirty="0" smtClean="0"/>
              <a:t>C</a:t>
            </a:r>
            <a:r>
              <a:rPr lang="fr-FR" dirty="0" smtClean="0"/>
              <a:t> </a:t>
            </a:r>
            <a:r>
              <a:rPr lang="ar-DZ" dirty="0" smtClean="0"/>
              <a:t>و </a:t>
            </a:r>
            <a:r>
              <a:rPr lang="fr-FR" b="1" dirty="0" smtClean="0"/>
              <a:t>C++</a:t>
            </a:r>
            <a:r>
              <a:rPr lang="fr-FR" dirty="0" smtClean="0"/>
              <a:t> </a:t>
            </a:r>
            <a:r>
              <a:rPr lang="ar-DZ" dirty="0" smtClean="0"/>
              <a:t>و </a:t>
            </a:r>
            <a:r>
              <a:rPr lang="fr-FR" b="1" dirty="0" smtClean="0"/>
              <a:t>DBASE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DZ" b="1" dirty="0" smtClean="0"/>
              <a:t>الجيل الرابع </a:t>
            </a:r>
            <a:endParaRPr lang="fr-FR" b="1" dirty="0"/>
          </a:p>
        </p:txBody>
      </p:sp>
      <p:pic>
        <p:nvPicPr>
          <p:cNvPr id="4" name="Espace réservé du contenu 3" descr="3d9ea844-1490-4efe-98d9-098bd1eb89b0_fourth-computer-generation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15074" y="1785926"/>
            <a:ext cx="2687749" cy="2136779"/>
          </a:xfrm>
        </p:spPr>
      </p:pic>
      <p:pic>
        <p:nvPicPr>
          <p:cNvPr id="5" name="Image 4" descr="773cae8f-c700-490a-83ee-6bb0f75efff8_microprocessor-chip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2198" y="4143380"/>
            <a:ext cx="2623885" cy="2419048"/>
          </a:xfrm>
          <a:prstGeom prst="rect">
            <a:avLst/>
          </a:prstGeom>
        </p:spPr>
      </p:pic>
      <p:sp>
        <p:nvSpPr>
          <p:cNvPr id="6" name="Pentagone 5"/>
          <p:cNvSpPr/>
          <p:nvPr/>
        </p:nvSpPr>
        <p:spPr>
          <a:xfrm>
            <a:off x="1142976" y="2643182"/>
            <a:ext cx="3929090" cy="107157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dirty="0" smtClean="0"/>
              <a:t>حواسيب الجيل الرابع</a:t>
            </a:r>
            <a:endParaRPr lang="fr-FR" dirty="0"/>
          </a:p>
        </p:txBody>
      </p:sp>
      <p:sp>
        <p:nvSpPr>
          <p:cNvPr id="7" name="Pentagone 6"/>
          <p:cNvSpPr/>
          <p:nvPr/>
        </p:nvSpPr>
        <p:spPr>
          <a:xfrm>
            <a:off x="1214414" y="5072074"/>
            <a:ext cx="3929090" cy="107157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dirty="0" smtClean="0"/>
              <a:t>المعالجات الدقيقة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DZ" b="1" dirty="0" smtClean="0"/>
              <a:t>مميزات الجيل الرابع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158" y="2643182"/>
            <a:ext cx="8229600" cy="2636528"/>
          </a:xfrm>
        </p:spPr>
        <p:txBody>
          <a:bodyPr/>
          <a:lstStyle/>
          <a:p>
            <a:pPr algn="r" rtl="1"/>
            <a:r>
              <a:rPr lang="ar-DZ" dirty="0" smtClean="0"/>
              <a:t>ظهور أول معالج دقيق.</a:t>
            </a:r>
          </a:p>
          <a:p>
            <a:pPr algn="r" rtl="1"/>
            <a:r>
              <a:rPr lang="ar-DZ" dirty="0" smtClean="0"/>
              <a:t>ظهور أنظمة تشغيل بواجهات </a:t>
            </a:r>
            <a:r>
              <a:rPr lang="ar-DZ" dirty="0" err="1" smtClean="0"/>
              <a:t>رسومية</a:t>
            </a:r>
            <a:r>
              <a:rPr lang="ar-DZ" dirty="0" smtClean="0"/>
              <a:t>.</a:t>
            </a:r>
          </a:p>
          <a:p>
            <a:pPr algn="r" rtl="1"/>
            <a:r>
              <a:rPr lang="ar-DZ" dirty="0" smtClean="0"/>
              <a:t>خفيفة الوزن </a:t>
            </a:r>
            <a:r>
              <a:rPr lang="ar-DZ" dirty="0" err="1" smtClean="0"/>
              <a:t>و</a:t>
            </a:r>
            <a:r>
              <a:rPr lang="ar-DZ" dirty="0" smtClean="0"/>
              <a:t> يمكن نقلها من مكانها في أي وقت.</a:t>
            </a:r>
          </a:p>
          <a:p>
            <a:pPr algn="r" rtl="1"/>
            <a:r>
              <a:rPr lang="ar-DZ" dirty="0" smtClean="0"/>
              <a:t>مشاركة البيانات بين الحواسيب عبر شبكة </a:t>
            </a:r>
            <a:r>
              <a:rPr lang="ar-DZ" dirty="0" err="1" smtClean="0"/>
              <a:t>النت</a:t>
            </a:r>
            <a:r>
              <a:rPr lang="ar-DZ" dirty="0" smtClean="0"/>
              <a:t>.</a:t>
            </a:r>
          </a:p>
          <a:p>
            <a:pPr algn="r" rtl="1">
              <a:buNone/>
            </a:pPr>
            <a:endParaRPr lang="ar-DZ" dirty="0" smtClean="0"/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ar-DZ" sz="6000" u="sng" dirty="0" smtClean="0"/>
              <a:t>الفهرس</a:t>
            </a:r>
            <a:endParaRPr lang="fr-FR" sz="6000" u="sng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ar-DZ" dirty="0" smtClean="0"/>
              <a:t>الجيل الأول</a:t>
            </a:r>
          </a:p>
          <a:p>
            <a:pPr algn="r" rtl="1"/>
            <a:r>
              <a:rPr lang="ar-DZ" dirty="0" smtClean="0"/>
              <a:t>الجيل الثاني</a:t>
            </a:r>
          </a:p>
          <a:p>
            <a:pPr algn="r" rtl="1"/>
            <a:r>
              <a:rPr lang="ar-DZ" dirty="0" smtClean="0"/>
              <a:t>الجيل الثالث</a:t>
            </a:r>
          </a:p>
          <a:p>
            <a:pPr algn="r" rtl="1"/>
            <a:r>
              <a:rPr lang="ar-DZ" dirty="0" smtClean="0"/>
              <a:t>الجيل الرابع</a:t>
            </a:r>
          </a:p>
          <a:p>
            <a:pPr algn="r" rtl="1"/>
            <a:r>
              <a:rPr lang="ar-DZ" dirty="0" smtClean="0"/>
              <a:t>الجيل الخامس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DZ" b="1" dirty="0" smtClean="0"/>
              <a:t>مشاكل حواسيب الجيل الرابع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158" y="2714620"/>
            <a:ext cx="8229600" cy="1564958"/>
          </a:xfrm>
        </p:spPr>
        <p:txBody>
          <a:bodyPr/>
          <a:lstStyle/>
          <a:p>
            <a:pPr algn="r" rtl="1"/>
            <a:r>
              <a:rPr lang="ar-DZ" dirty="0" smtClean="0"/>
              <a:t>كانت هناك حاجة إلى تقنية متقدمة جداً لتصنيع الدوائر المتكاملة.</a:t>
            </a:r>
          </a:p>
          <a:p>
            <a:pPr algn="r" rtl="1"/>
            <a:r>
              <a:rPr lang="ar-DZ" dirty="0" smtClean="0"/>
              <a:t>أحدث التقنيات المطلوبة لتصنيع المعالجات الدقيقة.</a:t>
            </a:r>
          </a:p>
          <a:p>
            <a:pPr algn="r" rtl="1">
              <a:buNone/>
            </a:pPr>
            <a:endParaRPr lang="ar-DZ" dirty="0" smtClean="0"/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DZ" b="1" dirty="0" smtClean="0"/>
              <a:t>أنواع حواسيب الجيل الرابع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Flèche à quatre pointes 3"/>
          <p:cNvSpPr/>
          <p:nvPr/>
        </p:nvSpPr>
        <p:spPr>
          <a:xfrm>
            <a:off x="3500430" y="3214686"/>
            <a:ext cx="2786082" cy="2143140"/>
          </a:xfrm>
          <a:prstGeom prst="quad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dirty="0" smtClean="0"/>
              <a:t>حواسيب الجيل الرابع</a:t>
            </a:r>
            <a:endParaRPr lang="fr-FR" dirty="0"/>
          </a:p>
        </p:txBody>
      </p:sp>
      <p:sp>
        <p:nvSpPr>
          <p:cNvPr id="5" name="Organigramme : Carte perforée 4"/>
          <p:cNvSpPr/>
          <p:nvPr/>
        </p:nvSpPr>
        <p:spPr>
          <a:xfrm>
            <a:off x="3571868" y="2357430"/>
            <a:ext cx="2286016" cy="642942"/>
          </a:xfrm>
          <a:prstGeom prst="flowChartPunchedCar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/>
              <a:t>CRAY-1</a:t>
            </a:r>
            <a:endParaRPr lang="fr-FR" dirty="0"/>
          </a:p>
        </p:txBody>
      </p:sp>
      <p:sp>
        <p:nvSpPr>
          <p:cNvPr id="6" name="Organigramme : Carte perforée 5"/>
          <p:cNvSpPr/>
          <p:nvPr/>
        </p:nvSpPr>
        <p:spPr>
          <a:xfrm>
            <a:off x="1357290" y="4000504"/>
            <a:ext cx="2071702" cy="785818"/>
          </a:xfrm>
          <a:prstGeom prst="flowChartPunchedCar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/>
              <a:t>STAR 1000</a:t>
            </a:r>
            <a:endParaRPr lang="fr-FR" dirty="0" smtClean="0"/>
          </a:p>
          <a:p>
            <a:pPr algn="ctr"/>
            <a:endParaRPr lang="fr-FR" dirty="0"/>
          </a:p>
        </p:txBody>
      </p:sp>
      <p:sp>
        <p:nvSpPr>
          <p:cNvPr id="7" name="Organigramme : Carte perforée 6"/>
          <p:cNvSpPr/>
          <p:nvPr/>
        </p:nvSpPr>
        <p:spPr>
          <a:xfrm>
            <a:off x="6572264" y="4000504"/>
            <a:ext cx="1785950" cy="642942"/>
          </a:xfrm>
          <a:prstGeom prst="flowChartPunchedCar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/>
              <a:t>CRAY-X-MP</a:t>
            </a:r>
            <a:endParaRPr lang="fr-FR" dirty="0"/>
          </a:p>
        </p:txBody>
      </p:sp>
      <p:sp>
        <p:nvSpPr>
          <p:cNvPr id="8" name="Organigramme : Carte perforée 7"/>
          <p:cNvSpPr/>
          <p:nvPr/>
        </p:nvSpPr>
        <p:spPr>
          <a:xfrm>
            <a:off x="3786182" y="5429264"/>
            <a:ext cx="2428892" cy="785818"/>
          </a:xfrm>
          <a:prstGeom prst="flowChartPunchedCar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/>
              <a:t>PDP 11</a:t>
            </a:r>
            <a:endParaRPr lang="fr-FR" dirty="0" smtClean="0"/>
          </a:p>
          <a:p>
            <a:pPr algn="ctr"/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DZ" b="1" dirty="0" smtClean="0"/>
              <a:t>الجيل الخامس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28596" y="2500306"/>
            <a:ext cx="8229600" cy="3279470"/>
          </a:xfrm>
        </p:spPr>
        <p:txBody>
          <a:bodyPr/>
          <a:lstStyle/>
          <a:p>
            <a:pPr algn="r" rtl="1"/>
            <a:r>
              <a:rPr lang="ar-DZ" dirty="0" smtClean="0"/>
              <a:t>حواسيب الجيل الخامس بدأت سنة 1980 </a:t>
            </a:r>
            <a:r>
              <a:rPr lang="ar-DZ" dirty="0" err="1" smtClean="0"/>
              <a:t>و</a:t>
            </a:r>
            <a:r>
              <a:rPr lang="ar-DZ" dirty="0" smtClean="0"/>
              <a:t> حتى يومنا هذا</a:t>
            </a:r>
          </a:p>
          <a:p>
            <a:pPr algn="r" rtl="1"/>
            <a:r>
              <a:rPr lang="ar-DZ" dirty="0" smtClean="0"/>
              <a:t>سعة التخزين فيها كبيرة جداً </a:t>
            </a:r>
            <a:r>
              <a:rPr lang="ar-DZ" dirty="0" err="1" smtClean="0"/>
              <a:t>و</a:t>
            </a:r>
            <a:r>
              <a:rPr lang="ar-DZ" dirty="0" smtClean="0"/>
              <a:t> باتت متوفرة بأشكال </a:t>
            </a:r>
            <a:r>
              <a:rPr lang="ar-DZ" dirty="0" err="1" smtClean="0"/>
              <a:t>و</a:t>
            </a:r>
            <a:r>
              <a:rPr lang="ar-DZ" dirty="0" smtClean="0"/>
              <a:t> قياسات مختلفة</a:t>
            </a:r>
          </a:p>
          <a:p>
            <a:pPr algn="r" rtl="1"/>
            <a:r>
              <a:rPr lang="ar-DZ" dirty="0" smtClean="0"/>
              <a:t>تم ابتكار الحواسيب المحمولة التي يمكنها العمل لبضع ساعات بدون كهرباء.</a:t>
            </a:r>
          </a:p>
          <a:p>
            <a:pPr algn="r" rtl="1"/>
            <a:r>
              <a:rPr lang="ar-DZ" dirty="0" smtClean="0"/>
              <a:t>لجيل الخامس توجه إلى استخدام الذكاء </a:t>
            </a:r>
            <a:r>
              <a:rPr lang="ar-DZ" dirty="0" err="1" smtClean="0"/>
              <a:t>الإصطناعي</a:t>
            </a:r>
            <a:r>
              <a:rPr lang="ar-DZ" dirty="0" smtClean="0"/>
              <a:t> </a:t>
            </a:r>
            <a:r>
              <a:rPr lang="fr-FR" b="1" dirty="0" err="1" smtClean="0"/>
              <a:t>Artificial</a:t>
            </a:r>
            <a:r>
              <a:rPr lang="fr-FR" b="1" dirty="0" smtClean="0"/>
              <a:t> </a:t>
            </a:r>
            <a:r>
              <a:rPr lang="ar-DZ" b="1" dirty="0" smtClean="0"/>
              <a:t>    </a:t>
            </a:r>
            <a:r>
              <a:rPr lang="fr-FR" b="1" dirty="0" smtClean="0"/>
              <a:t>Intelligence</a:t>
            </a:r>
            <a:r>
              <a:rPr lang="fr-FR" dirty="0" smtClean="0"/>
              <a:t>  </a:t>
            </a:r>
            <a:r>
              <a:rPr lang="ar-DZ" dirty="0" smtClean="0"/>
              <a:t>في برامج الحاسوب</a:t>
            </a:r>
          </a:p>
          <a:p>
            <a:pPr algn="r" rtl="1">
              <a:buNone/>
            </a:pP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DZ" b="1" dirty="0" smtClean="0"/>
              <a:t>الجيل الخامس</a:t>
            </a:r>
            <a:endParaRPr lang="fr-FR" b="1" dirty="0"/>
          </a:p>
        </p:txBody>
      </p:sp>
      <p:pic>
        <p:nvPicPr>
          <p:cNvPr id="4" name="Espace réservé du contenu 3" descr="ca7d391d-6855-4186-8408-201959affbb6_fifth-computer-generation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2976" y="2357430"/>
            <a:ext cx="6552381" cy="2219048"/>
          </a:xfrm>
        </p:spPr>
      </p:pic>
      <p:sp>
        <p:nvSpPr>
          <p:cNvPr id="5" name="Ellipse 4"/>
          <p:cNvSpPr/>
          <p:nvPr/>
        </p:nvSpPr>
        <p:spPr>
          <a:xfrm>
            <a:off x="2000232" y="5143512"/>
            <a:ext cx="6215106" cy="1143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3600" b="1" dirty="0" smtClean="0"/>
              <a:t>حواسيب الجيل الخامس</a:t>
            </a:r>
            <a:endParaRPr lang="fr-FR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DZ" b="1" dirty="0" smtClean="0"/>
              <a:t>مميزات الجيل الخامس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28596" y="2643182"/>
            <a:ext cx="8229600" cy="2565090"/>
          </a:xfrm>
        </p:spPr>
        <p:txBody>
          <a:bodyPr/>
          <a:lstStyle/>
          <a:p>
            <a:pPr algn="r" rtl="1"/>
            <a:r>
              <a:rPr lang="ar-DZ" dirty="0" err="1" smtClean="0"/>
              <a:t>إستخدم</a:t>
            </a:r>
            <a:r>
              <a:rPr lang="ar-DZ" dirty="0" smtClean="0"/>
              <a:t> الذكاء </a:t>
            </a:r>
            <a:r>
              <a:rPr lang="ar-DZ" dirty="0" err="1" smtClean="0"/>
              <a:t>الإصطناعي</a:t>
            </a:r>
            <a:r>
              <a:rPr lang="ar-DZ" dirty="0" smtClean="0"/>
              <a:t>.</a:t>
            </a:r>
          </a:p>
          <a:p>
            <a:pPr algn="r" rtl="1"/>
            <a:r>
              <a:rPr lang="ar-DZ" dirty="0" smtClean="0"/>
              <a:t>معالجة كمية أكبر من البيانات.</a:t>
            </a:r>
          </a:p>
          <a:p>
            <a:pPr algn="r" rtl="1"/>
            <a:r>
              <a:rPr lang="ar-DZ" dirty="0" smtClean="0"/>
              <a:t>أسرع من كل الأجيال السابقة.</a:t>
            </a:r>
          </a:p>
          <a:p>
            <a:pPr algn="r" rtl="1"/>
            <a:r>
              <a:rPr lang="ar-DZ" dirty="0" smtClean="0"/>
              <a:t>أصغر </a:t>
            </a:r>
            <a:r>
              <a:rPr lang="ar-DZ" dirty="0" err="1" smtClean="0"/>
              <a:t>و</a:t>
            </a:r>
            <a:r>
              <a:rPr lang="ar-DZ" dirty="0" smtClean="0"/>
              <a:t> أخف في الحجم.</a:t>
            </a:r>
          </a:p>
          <a:p>
            <a:pPr algn="r" rtl="1">
              <a:buNone/>
            </a:pP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DZ" b="1" dirty="0" smtClean="0"/>
              <a:t>مشاكل الجيل الخامس 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28596" y="3000372"/>
            <a:ext cx="8229600" cy="1779272"/>
          </a:xfrm>
        </p:spPr>
        <p:txBody>
          <a:bodyPr/>
          <a:lstStyle/>
          <a:p>
            <a:pPr algn="r" rtl="1"/>
            <a:r>
              <a:rPr lang="ar-DZ" dirty="0" err="1" smtClean="0"/>
              <a:t>الإعتماد</a:t>
            </a:r>
            <a:r>
              <a:rPr lang="ar-DZ" dirty="0" smtClean="0"/>
              <a:t> الكلي على الذكاء </a:t>
            </a:r>
            <a:r>
              <a:rPr lang="ar-DZ" dirty="0" err="1" smtClean="0"/>
              <a:t>الإصطناعي</a:t>
            </a:r>
            <a:r>
              <a:rPr lang="ar-DZ" dirty="0" smtClean="0"/>
              <a:t> في بعض الأوقات قد يسبب كوارث بسبب اتخاذ قرارات بنيت على معطيات خاطئة.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DZ" b="1" dirty="0" smtClean="0"/>
              <a:t>أنواع حواسيب الجيل الخامس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Flèche à quatre pointes 3"/>
          <p:cNvSpPr/>
          <p:nvPr/>
        </p:nvSpPr>
        <p:spPr>
          <a:xfrm>
            <a:off x="3000364" y="2928934"/>
            <a:ext cx="3286148" cy="2000264"/>
          </a:xfrm>
          <a:prstGeom prst="quad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dirty="0" smtClean="0"/>
              <a:t>الجيل الخامس</a:t>
            </a:r>
            <a:endParaRPr lang="fr-FR" dirty="0"/>
          </a:p>
        </p:txBody>
      </p:sp>
      <p:sp>
        <p:nvSpPr>
          <p:cNvPr id="5" name="Rectangle à coins arrondis 4"/>
          <p:cNvSpPr/>
          <p:nvPr/>
        </p:nvSpPr>
        <p:spPr>
          <a:xfrm>
            <a:off x="3500430" y="2285992"/>
            <a:ext cx="2357454" cy="5715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err="1" smtClean="0"/>
              <a:t>ChromeBook</a:t>
            </a:r>
            <a:endParaRPr lang="fr-FR" dirty="0" smtClean="0"/>
          </a:p>
          <a:p>
            <a:pPr algn="ctr"/>
            <a:endParaRPr lang="fr-FR" dirty="0"/>
          </a:p>
        </p:txBody>
      </p:sp>
      <p:sp>
        <p:nvSpPr>
          <p:cNvPr id="6" name="Rectangle à coins arrondis 5"/>
          <p:cNvSpPr/>
          <p:nvPr/>
        </p:nvSpPr>
        <p:spPr>
          <a:xfrm>
            <a:off x="857224" y="3500438"/>
            <a:ext cx="1857388" cy="6429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err="1" smtClean="0"/>
              <a:t>Laptop</a:t>
            </a:r>
            <a:endParaRPr lang="fr-FR" dirty="0" smtClean="0"/>
          </a:p>
          <a:p>
            <a:pPr algn="ctr"/>
            <a:endParaRPr lang="fr-FR" dirty="0"/>
          </a:p>
        </p:txBody>
      </p:sp>
      <p:sp>
        <p:nvSpPr>
          <p:cNvPr id="7" name="Rectangle à coins arrondis 6"/>
          <p:cNvSpPr/>
          <p:nvPr/>
        </p:nvSpPr>
        <p:spPr>
          <a:xfrm>
            <a:off x="6643702" y="3643314"/>
            <a:ext cx="1785950" cy="5715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err="1" smtClean="0"/>
              <a:t>NoteBook</a:t>
            </a:r>
            <a:endParaRPr lang="fr-FR" dirty="0" smtClean="0"/>
          </a:p>
          <a:p>
            <a:pPr algn="ctr"/>
            <a:endParaRPr lang="fr-FR" dirty="0"/>
          </a:p>
        </p:txBody>
      </p:sp>
      <p:sp>
        <p:nvSpPr>
          <p:cNvPr id="8" name="Rectangle à coins arrondis 7"/>
          <p:cNvSpPr/>
          <p:nvPr/>
        </p:nvSpPr>
        <p:spPr>
          <a:xfrm>
            <a:off x="3571868" y="5429264"/>
            <a:ext cx="2143140" cy="5715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/>
              <a:t>Desktop</a:t>
            </a:r>
            <a:endParaRPr lang="fr-FR" dirty="0" smtClean="0"/>
          </a:p>
          <a:p>
            <a:pPr algn="ctr"/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DZ" sz="3200" b="1" dirty="0" smtClean="0"/>
              <a:t>الجيل الأول</a:t>
            </a:r>
            <a:endParaRPr lang="fr-FR" sz="3200" b="1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714348" y="1643050"/>
            <a:ext cx="2743200" cy="4572000"/>
          </a:xfrm>
        </p:spPr>
        <p:txBody>
          <a:bodyPr/>
          <a:lstStyle/>
          <a:p>
            <a:pPr algn="r" rtl="1">
              <a:buFont typeface="Wingdings" pitchFamily="2" charset="2"/>
              <a:buChar char="q"/>
            </a:pPr>
            <a:r>
              <a:rPr lang="fr-FR" dirty="0" smtClean="0"/>
              <a:t> </a:t>
            </a:r>
            <a:r>
              <a:rPr lang="ar-SA" sz="1800" dirty="0" smtClean="0"/>
              <a:t>ظهرت هذه الحواسيب سنة </a:t>
            </a:r>
            <a:r>
              <a:rPr lang="ar-DZ" sz="1800" dirty="0" smtClean="0"/>
              <a:t>1946</a:t>
            </a:r>
            <a:r>
              <a:rPr lang="ar-SA" sz="1800" dirty="0" smtClean="0"/>
              <a:t>-</a:t>
            </a:r>
            <a:endParaRPr lang="ar-DZ" sz="1800" dirty="0" smtClean="0"/>
          </a:p>
          <a:p>
            <a:pPr algn="r"/>
            <a:r>
              <a:rPr lang="ar-DZ" sz="1800" dirty="0" smtClean="0"/>
              <a:t>1959</a:t>
            </a:r>
            <a:endParaRPr lang="fr-FR" sz="1800" dirty="0" smtClean="0"/>
          </a:p>
          <a:p>
            <a:pPr algn="r" rtl="1">
              <a:buFont typeface="Wingdings" pitchFamily="2" charset="2"/>
              <a:buChar char="q"/>
            </a:pPr>
            <a:r>
              <a:rPr lang="ar-SA" sz="1600" dirty="0" smtClean="0"/>
              <a:t>مكونات الحاسوب في تلك الفترة </a:t>
            </a:r>
            <a:r>
              <a:rPr lang="ar-SA" sz="1600" dirty="0" err="1" smtClean="0"/>
              <a:t>إعتمدت</a:t>
            </a:r>
            <a:r>
              <a:rPr lang="ar-SA" sz="1600" dirty="0" smtClean="0"/>
              <a:t> على الأنابيب المفرغة ( </a:t>
            </a:r>
            <a:r>
              <a:rPr lang="fr-FR" sz="1600" b="1" dirty="0" smtClean="0"/>
              <a:t>Vacuum Tubes</a:t>
            </a:r>
            <a:r>
              <a:rPr lang="ar-SA" sz="1600" dirty="0" smtClean="0"/>
              <a:t> ) للدوائر </a:t>
            </a:r>
            <a:r>
              <a:rPr lang="ar-SA" sz="1600" dirty="0" err="1" smtClean="0"/>
              <a:t>و</a:t>
            </a:r>
            <a:r>
              <a:rPr lang="ar-SA" sz="1600" dirty="0" smtClean="0"/>
              <a:t> الأسطوانات المغناطيسية ( </a:t>
            </a:r>
            <a:r>
              <a:rPr lang="fr-FR" sz="1600" b="1" dirty="0" err="1" smtClean="0"/>
              <a:t>Magnetic</a:t>
            </a:r>
            <a:r>
              <a:rPr lang="fr-FR" sz="1600" b="1" dirty="0" smtClean="0"/>
              <a:t> Drums</a:t>
            </a:r>
            <a:r>
              <a:rPr lang="ar-SA" sz="1600" dirty="0" smtClean="0"/>
              <a:t> ) للذاكرة.</a:t>
            </a:r>
            <a:endParaRPr lang="ar-DZ" sz="1600" dirty="0" smtClean="0"/>
          </a:p>
          <a:p>
            <a:pPr algn="r" rtl="1">
              <a:buFont typeface="Wingdings" pitchFamily="2" charset="2"/>
              <a:buChar char="q"/>
            </a:pPr>
            <a:r>
              <a:rPr lang="ar-SA" sz="1600" dirty="0" smtClean="0"/>
              <a:t>  الإدخال في الحاسوب كان يتم من خلال البطاقات المثقوبة ( </a:t>
            </a:r>
            <a:r>
              <a:rPr lang="fr-FR" sz="1600" b="1" dirty="0" err="1" smtClean="0"/>
              <a:t>Punched</a:t>
            </a:r>
            <a:r>
              <a:rPr lang="fr-FR" sz="1600" b="1" dirty="0" smtClean="0"/>
              <a:t> </a:t>
            </a:r>
            <a:r>
              <a:rPr lang="fr-FR" sz="1600" b="1" dirty="0" err="1" smtClean="0"/>
              <a:t>Cards</a:t>
            </a:r>
            <a:r>
              <a:rPr lang="ar-SA" sz="1600" dirty="0" smtClean="0"/>
              <a:t> ) </a:t>
            </a:r>
            <a:r>
              <a:rPr lang="ar-SA" sz="1600" dirty="0" err="1" smtClean="0"/>
              <a:t>و</a:t>
            </a:r>
            <a:r>
              <a:rPr lang="ar-SA" sz="1600" dirty="0" smtClean="0"/>
              <a:t> الأشرطة الورقية ( </a:t>
            </a:r>
            <a:r>
              <a:rPr lang="fr-FR" sz="1600" b="1" dirty="0" err="1" smtClean="0"/>
              <a:t>Paper</a:t>
            </a:r>
            <a:r>
              <a:rPr lang="fr-FR" sz="1600" b="1" dirty="0" smtClean="0"/>
              <a:t> Tapes</a:t>
            </a:r>
            <a:r>
              <a:rPr lang="ar-SA" sz="1600" dirty="0" smtClean="0"/>
              <a:t> ).</a:t>
            </a:r>
            <a:br>
              <a:rPr lang="ar-SA" sz="1600" dirty="0" smtClean="0"/>
            </a:br>
            <a:r>
              <a:rPr lang="ar-SA" sz="1600" dirty="0" smtClean="0"/>
              <a:t> </a:t>
            </a:r>
            <a:endParaRPr lang="ar-DZ" sz="1600" dirty="0" smtClean="0"/>
          </a:p>
          <a:p>
            <a:pPr algn="r" rtl="1">
              <a:buFont typeface="Wingdings" pitchFamily="2" charset="2"/>
              <a:buChar char="q"/>
            </a:pPr>
            <a:r>
              <a:rPr lang="ar-SA" sz="1600" dirty="0" smtClean="0"/>
              <a:t>أما الإخراج منه فكان يتم عرضه كمطبوعات ( </a:t>
            </a:r>
            <a:r>
              <a:rPr lang="fr-FR" sz="1600" b="1" dirty="0" err="1" smtClean="0"/>
              <a:t>Printouts</a:t>
            </a:r>
            <a:r>
              <a:rPr lang="ar-SA" sz="1600" dirty="0" smtClean="0"/>
              <a:t> )</a:t>
            </a:r>
            <a:endParaRPr lang="fr-FR" sz="1600" dirty="0" smtClean="0"/>
          </a:p>
          <a:p>
            <a:pPr algn="r"/>
            <a:endParaRPr lang="fr-FR" dirty="0"/>
          </a:p>
        </p:txBody>
      </p:sp>
      <p:pic>
        <p:nvPicPr>
          <p:cNvPr id="5" name="Espace réservé du contenu 4" descr="6b990236-9802-43e6-9d3e-145450d49774_first-computer-generation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575050" y="1917700"/>
            <a:ext cx="2068520" cy="1868490"/>
          </a:xfrm>
        </p:spPr>
      </p:pic>
      <p:sp>
        <p:nvSpPr>
          <p:cNvPr id="6" name="Flèche gauche 5"/>
          <p:cNvSpPr/>
          <p:nvPr/>
        </p:nvSpPr>
        <p:spPr>
          <a:xfrm>
            <a:off x="6000760" y="1857364"/>
            <a:ext cx="2714644" cy="185738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dirty="0" smtClean="0"/>
              <a:t>حواسيب الجيل الأول</a:t>
            </a:r>
            <a:endParaRPr lang="fr-FR" dirty="0"/>
          </a:p>
        </p:txBody>
      </p:sp>
      <p:pic>
        <p:nvPicPr>
          <p:cNvPr id="7" name="Image 6" descr="17df1f53-334c-4ef5-bb69-795afa3037ff_vacuum-tub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0430" y="4357694"/>
            <a:ext cx="2214578" cy="1785950"/>
          </a:xfrm>
          <a:prstGeom prst="rect">
            <a:avLst/>
          </a:prstGeom>
        </p:spPr>
      </p:pic>
      <p:sp>
        <p:nvSpPr>
          <p:cNvPr id="8" name="Flèche gauche 7"/>
          <p:cNvSpPr/>
          <p:nvPr/>
        </p:nvSpPr>
        <p:spPr>
          <a:xfrm>
            <a:off x="6215074" y="4286256"/>
            <a:ext cx="2571768" cy="185738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dirty="0" smtClean="0"/>
              <a:t>الأنابيب المفرغة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28596" y="857232"/>
            <a:ext cx="8229600" cy="1143000"/>
          </a:xfrm>
        </p:spPr>
        <p:txBody>
          <a:bodyPr/>
          <a:lstStyle/>
          <a:p>
            <a:pPr algn="ctr"/>
            <a:r>
              <a:rPr lang="ar-DZ" u="sng" dirty="0" smtClean="0"/>
              <a:t>الجيل الأول</a:t>
            </a:r>
            <a:endParaRPr lang="fr-FR" u="sng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00034" y="2500306"/>
            <a:ext cx="8229600" cy="3708098"/>
          </a:xfrm>
        </p:spPr>
        <p:txBody>
          <a:bodyPr/>
          <a:lstStyle/>
          <a:p>
            <a:pPr algn="r" rtl="1"/>
            <a:r>
              <a:rPr lang="ar-SA" dirty="0" err="1" smtClean="0"/>
              <a:t>إعتمدت</a:t>
            </a:r>
            <a:r>
              <a:rPr lang="ar-SA" dirty="0" smtClean="0"/>
              <a:t> على لغة الآلة</a:t>
            </a:r>
            <a:r>
              <a:rPr lang="fr-FR" dirty="0" smtClean="0"/>
              <a:t> ( </a:t>
            </a:r>
            <a:r>
              <a:rPr lang="fr-FR" b="1" dirty="0" smtClean="0"/>
              <a:t>Machine Code</a:t>
            </a:r>
            <a:r>
              <a:rPr lang="fr-FR" dirty="0" smtClean="0"/>
              <a:t> ) </a:t>
            </a:r>
            <a:r>
              <a:rPr lang="ar-SA" dirty="0" smtClean="0"/>
              <a:t>التي تبنى بالنظام الثنائي</a:t>
            </a:r>
            <a:r>
              <a:rPr lang="fr-FR" dirty="0" smtClean="0"/>
              <a:t> ( </a:t>
            </a:r>
            <a:r>
              <a:rPr lang="fr-FR" b="1" dirty="0" err="1" smtClean="0"/>
              <a:t>Binary</a:t>
            </a:r>
            <a:r>
              <a:rPr lang="fr-FR" dirty="0" smtClean="0"/>
              <a:t> ) </a:t>
            </a:r>
            <a:r>
              <a:rPr lang="ar-SA" dirty="0" smtClean="0"/>
              <a:t>في تشغيلها</a:t>
            </a:r>
            <a:r>
              <a:rPr lang="fr-FR" dirty="0" smtClean="0"/>
              <a:t>. </a:t>
            </a:r>
            <a:endParaRPr lang="ar-DZ" dirty="0" smtClean="0"/>
          </a:p>
          <a:p>
            <a:pPr algn="r" rtl="1"/>
            <a:r>
              <a:rPr lang="ar-SA" dirty="0" smtClean="0"/>
              <a:t>الصمامات المفرغة المستخدمة في تلك الحواسيب عبارة عن أنابيب زجاجية تشبه المصابيح في شكلها </a:t>
            </a:r>
            <a:r>
              <a:rPr lang="ar-SA" dirty="0" err="1" smtClean="0"/>
              <a:t>و</a:t>
            </a:r>
            <a:r>
              <a:rPr lang="ar-SA" dirty="0" smtClean="0"/>
              <a:t> يمكنها تمرير التيار الكهربائي أو إيقافه دون الحاجة إلى محول ميكانيكي</a:t>
            </a:r>
            <a:r>
              <a:rPr lang="fr-FR" dirty="0" smtClean="0"/>
              <a:t>.</a:t>
            </a:r>
            <a:r>
              <a:rPr lang="ar-SA" dirty="0" smtClean="0"/>
              <a:t> مشكلة هذه الصمامات أنها كانت تنتج حرارة عالية </a:t>
            </a:r>
            <a:r>
              <a:rPr lang="ar-SA" dirty="0" err="1" smtClean="0"/>
              <a:t>و</a:t>
            </a:r>
            <a:r>
              <a:rPr lang="ar-SA" dirty="0" smtClean="0"/>
              <a:t> ثمنها باهظ</a:t>
            </a:r>
            <a:r>
              <a:rPr lang="fr-FR" dirty="0" smtClean="0"/>
              <a:t>.</a:t>
            </a:r>
            <a:endParaRPr lang="ar-DZ" dirty="0" smtClean="0"/>
          </a:p>
          <a:p>
            <a:pPr algn="r" rtl="1"/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DZ" b="1" dirty="0" smtClean="0"/>
              <a:t>مشاكل الجيل الأول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r" rtl="1"/>
            <a:r>
              <a:rPr lang="ar-SA" dirty="0" smtClean="0"/>
              <a:t>كبيرة الحجم </a:t>
            </a:r>
            <a:r>
              <a:rPr lang="ar-SA" dirty="0" err="1" smtClean="0"/>
              <a:t>و</a:t>
            </a:r>
            <a:r>
              <a:rPr lang="ar-SA" dirty="0" smtClean="0"/>
              <a:t> ثقيلة</a:t>
            </a:r>
            <a:r>
              <a:rPr lang="fr-FR" dirty="0" smtClean="0"/>
              <a:t>.</a:t>
            </a:r>
            <a:endParaRPr lang="ar-DZ" dirty="0" smtClean="0"/>
          </a:p>
          <a:p>
            <a:pPr algn="r" rtl="1"/>
            <a:r>
              <a:rPr lang="ar-SA" dirty="0" smtClean="0"/>
              <a:t>تتطلب غرفة خاصة</a:t>
            </a:r>
            <a:r>
              <a:rPr lang="fr-FR" dirty="0" smtClean="0"/>
              <a:t>.</a:t>
            </a:r>
          </a:p>
          <a:p>
            <a:pPr algn="r" rtl="1"/>
            <a:r>
              <a:rPr lang="ar-SA" dirty="0" smtClean="0"/>
              <a:t>ليست قابلة للتنقل</a:t>
            </a:r>
            <a:r>
              <a:rPr lang="fr-FR" dirty="0" smtClean="0"/>
              <a:t>.</a:t>
            </a:r>
          </a:p>
          <a:p>
            <a:pPr algn="r" rtl="1"/>
            <a:r>
              <a:rPr lang="ar-SA" dirty="0" smtClean="0"/>
              <a:t>غالية الثمن, وليس بمقدور شخص عادي </a:t>
            </a:r>
            <a:r>
              <a:rPr lang="ar-SA" dirty="0" err="1" smtClean="0"/>
              <a:t>إقتناءها</a:t>
            </a:r>
            <a:r>
              <a:rPr lang="fr-FR" dirty="0" smtClean="0"/>
              <a:t>.</a:t>
            </a:r>
          </a:p>
          <a:p>
            <a:pPr algn="r" rtl="1"/>
            <a:r>
              <a:rPr lang="ar-SA" dirty="0" smtClean="0"/>
              <a:t>تستهلك الكثير من الطاقة الكهربائية </a:t>
            </a:r>
            <a:r>
              <a:rPr lang="ar-SA" dirty="0" err="1" smtClean="0"/>
              <a:t>و</a:t>
            </a:r>
            <a:r>
              <a:rPr lang="ar-SA" dirty="0" smtClean="0"/>
              <a:t> بحاجة إلى تبريد للمحافظة على ديمومتها</a:t>
            </a:r>
            <a:r>
              <a:rPr lang="fr-FR" dirty="0" smtClean="0"/>
              <a:t>.</a:t>
            </a:r>
          </a:p>
          <a:p>
            <a:pPr algn="r" rtl="1"/>
            <a:r>
              <a:rPr lang="ar-SA" dirty="0" smtClean="0"/>
              <a:t>الصمامات المفرغة تسبب حرارة عالية</a:t>
            </a:r>
            <a:r>
              <a:rPr lang="fr-FR" dirty="0" smtClean="0"/>
              <a:t>.</a:t>
            </a:r>
          </a:p>
          <a:p>
            <a:pPr lvl="0" algn="r" rtl="1">
              <a:buNone/>
            </a:pPr>
            <a:endParaRPr lang="fr-FR" dirty="0" smtClean="0"/>
          </a:p>
          <a:p>
            <a:pPr algn="l" rtl="1"/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DZ" b="1" dirty="0" smtClean="0"/>
              <a:t>أمثلة عن الجيل الأول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fr-FR" dirty="0"/>
          </a:p>
        </p:txBody>
      </p:sp>
      <p:sp>
        <p:nvSpPr>
          <p:cNvPr id="5" name="Flèche à quatre pointes 4"/>
          <p:cNvSpPr/>
          <p:nvPr/>
        </p:nvSpPr>
        <p:spPr>
          <a:xfrm>
            <a:off x="3143240" y="3357562"/>
            <a:ext cx="3286148" cy="2071702"/>
          </a:xfrm>
          <a:prstGeom prst="quad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dirty="0" smtClean="0"/>
              <a:t>الجيل الأول</a:t>
            </a:r>
            <a:endParaRPr lang="fr-FR" dirty="0"/>
          </a:p>
        </p:txBody>
      </p:sp>
      <p:sp>
        <p:nvSpPr>
          <p:cNvPr id="6" name="Ellipse 5"/>
          <p:cNvSpPr/>
          <p:nvPr/>
        </p:nvSpPr>
        <p:spPr>
          <a:xfrm>
            <a:off x="3643306" y="2643182"/>
            <a:ext cx="2357454" cy="5000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r-FR" b="1" dirty="0" smtClean="0"/>
              <a:t>UNIVAC</a:t>
            </a:r>
            <a:endParaRPr lang="fr-FR" dirty="0" smtClean="0"/>
          </a:p>
          <a:p>
            <a:pPr algn="ctr"/>
            <a:endParaRPr lang="fr-FR" dirty="0"/>
          </a:p>
        </p:txBody>
      </p:sp>
      <p:sp>
        <p:nvSpPr>
          <p:cNvPr id="8" name="Ellipse 7"/>
          <p:cNvSpPr/>
          <p:nvPr/>
        </p:nvSpPr>
        <p:spPr>
          <a:xfrm>
            <a:off x="6643702" y="4071942"/>
            <a:ext cx="1928826" cy="7858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r-FR" b="1" dirty="0" smtClean="0"/>
              <a:t>EDVAC</a:t>
            </a:r>
            <a:endParaRPr lang="fr-FR" dirty="0" smtClean="0"/>
          </a:p>
          <a:p>
            <a:pPr algn="ctr"/>
            <a:endParaRPr lang="fr-FR" dirty="0"/>
          </a:p>
        </p:txBody>
      </p:sp>
      <p:sp>
        <p:nvSpPr>
          <p:cNvPr id="9" name="Ellipse 8"/>
          <p:cNvSpPr/>
          <p:nvPr/>
        </p:nvSpPr>
        <p:spPr>
          <a:xfrm>
            <a:off x="928662" y="4286256"/>
            <a:ext cx="1928826" cy="6429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r-FR" b="1" dirty="0" smtClean="0"/>
              <a:t>ENIAC</a:t>
            </a:r>
            <a:endParaRPr lang="fr-FR" dirty="0" smtClean="0"/>
          </a:p>
          <a:p>
            <a:pPr algn="ctr"/>
            <a:endParaRPr lang="fr-FR" dirty="0"/>
          </a:p>
        </p:txBody>
      </p:sp>
      <p:sp>
        <p:nvSpPr>
          <p:cNvPr id="10" name="Ellipse 9"/>
          <p:cNvSpPr/>
          <p:nvPr/>
        </p:nvSpPr>
        <p:spPr>
          <a:xfrm>
            <a:off x="3428992" y="5572140"/>
            <a:ext cx="2571768" cy="6429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r-FR" b="1" dirty="0" smtClean="0"/>
              <a:t>IBM 701</a:t>
            </a:r>
            <a:endParaRPr lang="fr-FR" dirty="0" smtClean="0"/>
          </a:p>
          <a:p>
            <a:pPr algn="ctr"/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7600976" cy="1162050"/>
          </a:xfrm>
        </p:spPr>
        <p:txBody>
          <a:bodyPr/>
          <a:lstStyle/>
          <a:p>
            <a:pPr algn="ctr"/>
            <a:r>
              <a:rPr lang="ar-DZ" sz="8800" b="1" dirty="0" smtClean="0"/>
              <a:t>الجيل الثاني</a:t>
            </a:r>
            <a:endParaRPr lang="fr-FR" sz="8800" b="1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4171952" cy="4572000"/>
          </a:xfrm>
        </p:spPr>
        <p:txBody>
          <a:bodyPr>
            <a:normAutofit/>
          </a:bodyPr>
          <a:lstStyle/>
          <a:p>
            <a:pPr algn="r" rtl="1">
              <a:buFont typeface="Arial" pitchFamily="34" charset="0"/>
              <a:buChar char="•"/>
            </a:pPr>
            <a:r>
              <a:rPr lang="ar-SA" sz="2400" dirty="0" smtClean="0"/>
              <a:t>ظهرت هذه الحواسيب سنة </a:t>
            </a:r>
            <a:r>
              <a:rPr lang="ar-DZ" sz="2400" dirty="0" smtClean="0"/>
              <a:t>1959</a:t>
            </a:r>
            <a:r>
              <a:rPr lang="ar-SA" sz="2400" dirty="0" smtClean="0"/>
              <a:t>-</a:t>
            </a:r>
            <a:r>
              <a:rPr lang="ar-DZ" sz="2400" dirty="0" smtClean="0"/>
              <a:t>1965</a:t>
            </a:r>
            <a:r>
              <a:rPr lang="ar-SA" sz="2400" dirty="0" smtClean="0"/>
              <a:t> </a:t>
            </a:r>
            <a:endParaRPr lang="ar-DZ" sz="2400" dirty="0" smtClean="0"/>
          </a:p>
          <a:p>
            <a:pPr algn="r" rtl="1">
              <a:buFont typeface="Arial" pitchFamily="34" charset="0"/>
              <a:buChar char="•"/>
            </a:pPr>
            <a:r>
              <a:rPr lang="ar-SA" sz="2400" dirty="0" smtClean="0"/>
              <a:t>في هذا الجيل تم </a:t>
            </a:r>
            <a:r>
              <a:rPr lang="ar-SA" sz="2400" dirty="0" err="1" smtClean="0"/>
              <a:t>إستبدال</a:t>
            </a:r>
            <a:r>
              <a:rPr lang="ar-SA" sz="2400" dirty="0" smtClean="0"/>
              <a:t> الصمامات المفرغة بالترانزستورات ( </a:t>
            </a:r>
            <a:r>
              <a:rPr lang="fr-FR" sz="2400" b="1" dirty="0" smtClean="0"/>
              <a:t>Transistors</a:t>
            </a:r>
            <a:r>
              <a:rPr lang="ar-SA" sz="2400" dirty="0" smtClean="0"/>
              <a:t> ). </a:t>
            </a:r>
            <a:endParaRPr lang="ar-DZ" sz="2400" dirty="0" smtClean="0"/>
          </a:p>
          <a:p>
            <a:pPr algn="r" rtl="1">
              <a:buFont typeface="Arial" pitchFamily="34" charset="0"/>
              <a:buChar char="•"/>
            </a:pPr>
            <a:r>
              <a:rPr lang="ar-SA" sz="2400" dirty="0" smtClean="0"/>
              <a:t>النوى المغناطيسية ( </a:t>
            </a:r>
            <a:r>
              <a:rPr lang="fr-FR" sz="2400" b="1" dirty="0" err="1" smtClean="0"/>
              <a:t>Magnetic</a:t>
            </a:r>
            <a:r>
              <a:rPr lang="fr-FR" sz="2400" b="1" dirty="0" smtClean="0"/>
              <a:t> </a:t>
            </a:r>
            <a:r>
              <a:rPr lang="fr-FR" sz="2400" b="1" dirty="0" err="1" smtClean="0"/>
              <a:t>Cores</a:t>
            </a:r>
            <a:r>
              <a:rPr lang="ar-SA" sz="2400" dirty="0" smtClean="0"/>
              <a:t> ) استخدمت للذاكرة الأولية. </a:t>
            </a:r>
            <a:endParaRPr lang="ar-DZ" sz="2400" dirty="0" smtClean="0"/>
          </a:p>
          <a:p>
            <a:pPr algn="r" rtl="1">
              <a:buFont typeface="Arial" pitchFamily="34" charset="0"/>
              <a:buChar char="•"/>
            </a:pPr>
            <a:r>
              <a:rPr lang="ar-SA" sz="2400" dirty="0" smtClean="0"/>
              <a:t>الإدخال في الحاسوب كان لا يزال يتم من خلال البطاقات المثقوبة ( </a:t>
            </a:r>
            <a:r>
              <a:rPr lang="fr-FR" sz="2400" b="1" dirty="0" err="1" smtClean="0"/>
              <a:t>Punched</a:t>
            </a:r>
            <a:r>
              <a:rPr lang="fr-FR" sz="2400" b="1" dirty="0" smtClean="0"/>
              <a:t> </a:t>
            </a:r>
            <a:r>
              <a:rPr lang="fr-FR" sz="2400" b="1" dirty="0" err="1" smtClean="0"/>
              <a:t>Cards</a:t>
            </a:r>
            <a:r>
              <a:rPr lang="ar-SA" sz="2400" dirty="0" smtClean="0"/>
              <a:t> ) </a:t>
            </a:r>
            <a:r>
              <a:rPr lang="ar-SA" sz="2400" dirty="0" err="1" smtClean="0"/>
              <a:t>و</a:t>
            </a:r>
            <a:r>
              <a:rPr lang="ar-SA" sz="2400" dirty="0" smtClean="0"/>
              <a:t> الأشرطة الورقية ( </a:t>
            </a:r>
            <a:r>
              <a:rPr lang="fr-FR" sz="2400" b="1" dirty="0" err="1" smtClean="0"/>
              <a:t>Paper</a:t>
            </a:r>
            <a:r>
              <a:rPr lang="fr-FR" sz="2400" b="1" dirty="0" smtClean="0"/>
              <a:t> Tapes</a:t>
            </a:r>
            <a:r>
              <a:rPr lang="ar-SA" sz="2400" dirty="0" smtClean="0"/>
              <a:t> ) </a:t>
            </a:r>
            <a:endParaRPr lang="fr-FR" sz="2400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5000628" y="1676400"/>
            <a:ext cx="3686172" cy="4572000"/>
          </a:xfrm>
        </p:spPr>
        <p:txBody>
          <a:bodyPr>
            <a:normAutofit/>
          </a:bodyPr>
          <a:lstStyle/>
          <a:p>
            <a:pPr algn="r" rtl="1"/>
            <a:r>
              <a:rPr lang="ar-SA" sz="2400" dirty="0" smtClean="0"/>
              <a:t>تم تطوير مفهوم وحدة المعالجة المركزية ( </a:t>
            </a:r>
            <a:r>
              <a:rPr lang="fr-FR" sz="2400" b="1" dirty="0" smtClean="0"/>
              <a:t>Central </a:t>
            </a:r>
            <a:r>
              <a:rPr lang="fr-FR" sz="2400" b="1" dirty="0" err="1" smtClean="0"/>
              <a:t>Processing</a:t>
            </a:r>
            <a:r>
              <a:rPr lang="fr-FR" sz="2400" b="1" dirty="0" smtClean="0"/>
              <a:t> Unit</a:t>
            </a:r>
            <a:r>
              <a:rPr lang="ar-SA" sz="2400" dirty="0" smtClean="0"/>
              <a:t> ) </a:t>
            </a:r>
            <a:r>
              <a:rPr lang="ar-SA" sz="2400" dirty="0" err="1" smtClean="0"/>
              <a:t>و</a:t>
            </a:r>
            <a:r>
              <a:rPr lang="ar-SA" sz="2400" dirty="0" smtClean="0"/>
              <a:t> نظام الدُفعات ( </a:t>
            </a:r>
            <a:r>
              <a:rPr lang="fr-FR" sz="2400" b="1" dirty="0" smtClean="0"/>
              <a:t>Batch System</a:t>
            </a:r>
            <a:r>
              <a:rPr lang="ar-SA" sz="2400" dirty="0" smtClean="0"/>
              <a:t> ) </a:t>
            </a:r>
            <a:r>
              <a:rPr lang="ar-SA" sz="2400" dirty="0" err="1" smtClean="0"/>
              <a:t>و</a:t>
            </a:r>
            <a:r>
              <a:rPr lang="ar-SA" sz="2400" dirty="0" smtClean="0"/>
              <a:t> لغات البرمجة ( </a:t>
            </a:r>
            <a:r>
              <a:rPr lang="fr-FR" sz="2400" b="1" dirty="0" err="1" smtClean="0"/>
              <a:t>Programming</a:t>
            </a:r>
            <a:r>
              <a:rPr lang="fr-FR" sz="2400" b="1" dirty="0" smtClean="0"/>
              <a:t> </a:t>
            </a:r>
            <a:r>
              <a:rPr lang="fr-FR" sz="2400" b="1" dirty="0" err="1" smtClean="0"/>
              <a:t>Languages</a:t>
            </a:r>
            <a:r>
              <a:rPr lang="ar-SA" sz="2400" dirty="0" smtClean="0"/>
              <a:t> )</a:t>
            </a:r>
            <a:endParaRPr lang="ar-DZ" sz="2400" dirty="0" smtClean="0"/>
          </a:p>
          <a:p>
            <a:pPr algn="r" rtl="1"/>
            <a:r>
              <a:rPr lang="ar-SA" sz="2400" dirty="0" smtClean="0"/>
              <a:t>ظهرت لغات عالية المستوى مثل </a:t>
            </a:r>
            <a:r>
              <a:rPr lang="fr-FR" sz="2400" b="1" dirty="0" smtClean="0"/>
              <a:t>COBOL</a:t>
            </a:r>
            <a:r>
              <a:rPr lang="ar-SA" sz="2400" dirty="0" smtClean="0"/>
              <a:t> و </a:t>
            </a:r>
            <a:r>
              <a:rPr lang="fr-FR" sz="2400" b="1" dirty="0" smtClean="0"/>
              <a:t>ALGOL</a:t>
            </a:r>
            <a:r>
              <a:rPr lang="ar-SA" sz="2400" dirty="0" smtClean="0"/>
              <a:t> و </a:t>
            </a:r>
            <a:r>
              <a:rPr lang="fr-FR" sz="2400" b="1" dirty="0" smtClean="0"/>
              <a:t>SNOBOL</a:t>
            </a:r>
            <a:r>
              <a:rPr lang="ar-SA" sz="2400" dirty="0" smtClean="0"/>
              <a:t> و </a:t>
            </a:r>
            <a:r>
              <a:rPr lang="fr-FR" sz="2400" b="1" dirty="0" smtClean="0"/>
              <a:t>FORTRAN</a:t>
            </a:r>
            <a:r>
              <a:rPr lang="ar-SA" sz="2400" dirty="0" smtClean="0"/>
              <a:t>.</a:t>
            </a:r>
            <a:endParaRPr lang="ar-DZ" sz="2400" dirty="0" smtClean="0"/>
          </a:p>
          <a:p>
            <a:pPr algn="r" rtl="1"/>
            <a:endParaRPr lang="fr-F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DZ" b="1" dirty="0" smtClean="0"/>
              <a:t>الجيل الثاني</a:t>
            </a:r>
            <a:endParaRPr lang="fr-FR" b="1" dirty="0"/>
          </a:p>
        </p:txBody>
      </p:sp>
      <p:pic>
        <p:nvPicPr>
          <p:cNvPr id="7" name="Espace réservé du contenu 6" descr="238d0494-44ad-49d1-9766-77b5027c71f4_transistors.pn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072066" y="4286256"/>
            <a:ext cx="3329233" cy="2211388"/>
          </a:xfrm>
        </p:spPr>
      </p:pic>
      <p:pic>
        <p:nvPicPr>
          <p:cNvPr id="5" name="Espace réservé du contenu 4" descr="2fc89373-d68f-4f51-8f8b-8a2cd19143fe_second-computer-generation.pn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286380" y="1928802"/>
            <a:ext cx="2852758" cy="1928826"/>
          </a:xfrm>
        </p:spPr>
      </p:pic>
      <p:sp>
        <p:nvSpPr>
          <p:cNvPr id="6" name="Pentagone 5"/>
          <p:cNvSpPr/>
          <p:nvPr/>
        </p:nvSpPr>
        <p:spPr>
          <a:xfrm>
            <a:off x="785786" y="2143116"/>
            <a:ext cx="4000528" cy="1214446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dirty="0" smtClean="0"/>
              <a:t>حواسيب الجيل الثاني</a:t>
            </a:r>
            <a:endParaRPr lang="fr-FR" dirty="0"/>
          </a:p>
        </p:txBody>
      </p:sp>
      <p:sp>
        <p:nvSpPr>
          <p:cNvPr id="8" name="Pentagone 7"/>
          <p:cNvSpPr/>
          <p:nvPr/>
        </p:nvSpPr>
        <p:spPr>
          <a:xfrm>
            <a:off x="785786" y="4643446"/>
            <a:ext cx="4000528" cy="1214446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dirty="0" err="1" smtClean="0"/>
              <a:t>الترنزيستور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DZ" b="1" dirty="0" smtClean="0"/>
              <a:t>مميزات الجيل الثاني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r" rtl="1"/>
            <a:r>
              <a:rPr lang="ar-SA" dirty="0" smtClean="0"/>
              <a:t>سرعة التنفيذ </a:t>
            </a:r>
            <a:r>
              <a:rPr lang="ar-SA" dirty="0" err="1" smtClean="0"/>
              <a:t>إزدادت</a:t>
            </a:r>
            <a:r>
              <a:rPr lang="ar-SA" dirty="0" smtClean="0"/>
              <a:t> و أصبحت تقاس </a:t>
            </a:r>
            <a:r>
              <a:rPr lang="ar-SA" dirty="0" err="1" smtClean="0"/>
              <a:t>بالميكرو</a:t>
            </a:r>
            <a:r>
              <a:rPr lang="ar-SA" dirty="0" smtClean="0"/>
              <a:t> ثانية</a:t>
            </a:r>
            <a:r>
              <a:rPr lang="fr-FR" dirty="0" smtClean="0"/>
              <a:t> ( </a:t>
            </a:r>
            <a:r>
              <a:rPr lang="fr-FR" b="1" dirty="0" err="1" smtClean="0"/>
              <a:t>microseconds</a:t>
            </a:r>
            <a:r>
              <a:rPr lang="fr-FR" dirty="0" smtClean="0"/>
              <a:t> ).</a:t>
            </a:r>
          </a:p>
          <a:p>
            <a:pPr lvl="0" algn="r" rtl="1"/>
            <a:r>
              <a:rPr lang="ar-SA" dirty="0" smtClean="0"/>
              <a:t>أصغر في الحجم </a:t>
            </a:r>
            <a:r>
              <a:rPr lang="ar-SA" dirty="0" err="1" smtClean="0"/>
              <a:t>و</a:t>
            </a:r>
            <a:r>
              <a:rPr lang="ar-SA" dirty="0" smtClean="0"/>
              <a:t> تستهلك طاقة كهربائية أقل </a:t>
            </a:r>
            <a:r>
              <a:rPr lang="ar-SA" dirty="0" err="1" smtClean="0"/>
              <a:t>و</a:t>
            </a:r>
            <a:r>
              <a:rPr lang="ar-SA" dirty="0" smtClean="0"/>
              <a:t> أكثر متانة من الجيل الأول</a:t>
            </a:r>
            <a:r>
              <a:rPr lang="fr-FR" dirty="0" smtClean="0"/>
              <a:t>.</a:t>
            </a:r>
          </a:p>
          <a:p>
            <a:pPr lvl="0" algn="r" rtl="1"/>
            <a:r>
              <a:rPr lang="ar-SA" dirty="0" err="1" smtClean="0"/>
              <a:t>إستطاع</a:t>
            </a:r>
            <a:r>
              <a:rPr lang="ar-SA" dirty="0" smtClean="0"/>
              <a:t> المبرمجين </a:t>
            </a:r>
            <a:r>
              <a:rPr lang="ar-SA" dirty="0" err="1" smtClean="0"/>
              <a:t>الإنتقال</a:t>
            </a:r>
            <a:r>
              <a:rPr lang="ar-SA" dirty="0" smtClean="0"/>
              <a:t> من لغة الآلة إلى لغة التجميع بحيث يتم توجيه التعليمات عبر كلمات</a:t>
            </a:r>
            <a:r>
              <a:rPr lang="fr-FR" dirty="0" smtClean="0"/>
              <a:t>.</a:t>
            </a:r>
          </a:p>
          <a:p>
            <a:pPr lvl="0" algn="r" rtl="1"/>
            <a:r>
              <a:rPr lang="ar-SA" dirty="0" err="1" smtClean="0"/>
              <a:t>إستخدام</a:t>
            </a:r>
            <a:r>
              <a:rPr lang="ar-SA" dirty="0" smtClean="0"/>
              <a:t> نظام الدُفعات لتنفيذ الأوامر البرمجية مما يسّرع الأداء</a:t>
            </a:r>
            <a:r>
              <a:rPr lang="fr-FR" dirty="0" smtClean="0"/>
              <a:t>.</a:t>
            </a:r>
          </a:p>
          <a:p>
            <a:pPr algn="r" rtl="1">
              <a:buNone/>
            </a:pP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ébit">
  <a:themeElements>
    <a:clrScheme name="Débit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Débit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Débit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266</TotalTime>
  <Words>486</Words>
  <PresentationFormat>Affichage à l'écran (4:3)</PresentationFormat>
  <Paragraphs>131</Paragraphs>
  <Slides>26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26</vt:i4>
      </vt:variant>
    </vt:vector>
  </HeadingPairs>
  <TitlesOfParts>
    <vt:vector size="27" baseType="lpstr">
      <vt:lpstr>Débit</vt:lpstr>
      <vt:lpstr>الدرس الأول</vt:lpstr>
      <vt:lpstr>الفهرس</vt:lpstr>
      <vt:lpstr>الجيل الأول</vt:lpstr>
      <vt:lpstr>الجيل الأول</vt:lpstr>
      <vt:lpstr>مشاكل الجيل الأول</vt:lpstr>
      <vt:lpstr>أمثلة عن الجيل الأول</vt:lpstr>
      <vt:lpstr>الجيل الثاني</vt:lpstr>
      <vt:lpstr>الجيل الثاني</vt:lpstr>
      <vt:lpstr>مميزات الجيل الثاني</vt:lpstr>
      <vt:lpstr>مشاكل الجيل الثاني</vt:lpstr>
      <vt:lpstr>أمثلة عن حواسيب الجيل الثاني</vt:lpstr>
      <vt:lpstr>الجيل الثالث</vt:lpstr>
      <vt:lpstr>الجيل الثالث</vt:lpstr>
      <vt:lpstr>مميزات الجيل الثالث</vt:lpstr>
      <vt:lpstr>مشاكل الجيل الثالث</vt:lpstr>
      <vt:lpstr>أنواع حواسيب الجيل الثالث</vt:lpstr>
      <vt:lpstr>الجيل الرابع</vt:lpstr>
      <vt:lpstr>الجيل الرابع </vt:lpstr>
      <vt:lpstr>مميزات الجيل الرابع</vt:lpstr>
      <vt:lpstr>مشاكل حواسيب الجيل الرابع</vt:lpstr>
      <vt:lpstr>أنواع حواسيب الجيل الرابع</vt:lpstr>
      <vt:lpstr>الجيل الخامس</vt:lpstr>
      <vt:lpstr>الجيل الخامس</vt:lpstr>
      <vt:lpstr>مميزات الجيل الخامس</vt:lpstr>
      <vt:lpstr>مشاكل الجيل الخامس </vt:lpstr>
      <vt:lpstr>أنواع حواسيب الجيل الخامس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الدرس الأول</dc:title>
  <dc:creator>apl</dc:creator>
  <cp:lastModifiedBy>apl</cp:lastModifiedBy>
  <cp:revision>39</cp:revision>
  <dcterms:created xsi:type="dcterms:W3CDTF">2023-12-14T07:29:48Z</dcterms:created>
  <dcterms:modified xsi:type="dcterms:W3CDTF">2024-11-25T20:19:29Z</dcterms:modified>
</cp:coreProperties>
</file>