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fr-FR" smtClean="0"/>
              <a:t>Cliquez pour modifier le style du titre</a:t>
            </a:r>
            <a:endParaRPr kumimoji="0" lang="en-US"/>
          </a:p>
        </p:txBody>
      </p:sp>
      <p:sp>
        <p:nvSpPr>
          <p:cNvPr id="28" name="Espace réservé de la date 27"/>
          <p:cNvSpPr>
            <a:spLocks noGrp="1"/>
          </p:cNvSpPr>
          <p:nvPr>
            <p:ph type="dt" sz="half" idx="10"/>
          </p:nvPr>
        </p:nvSpPr>
        <p:spPr/>
        <p:txBody>
          <a:bodyPr/>
          <a:lstStyle/>
          <a:p>
            <a:fld id="{AA309A6D-C09C-4548-B29A-6CF363A7E532}" type="datetimeFigureOut">
              <a:rPr lang="fr-FR" smtClean="0"/>
              <a:pPr/>
              <a:t>25/11/2024</a:t>
            </a:fld>
            <a:endParaRPr lang="fr-BE"/>
          </a:p>
        </p:txBody>
      </p:sp>
      <p:sp>
        <p:nvSpPr>
          <p:cNvPr id="17" name="Espace réservé du pied de page 16"/>
          <p:cNvSpPr>
            <a:spLocks noGrp="1"/>
          </p:cNvSpPr>
          <p:nvPr>
            <p:ph type="ftr" sz="quarter" idx="11"/>
          </p:nvPr>
        </p:nvSpPr>
        <p:spPr/>
        <p:txBody>
          <a:bodyPr/>
          <a:lstStyle/>
          <a:p>
            <a:endParaRPr lang="fr-BE"/>
          </a:p>
        </p:txBody>
      </p:sp>
      <p:sp>
        <p:nvSpPr>
          <p:cNvPr id="29" name="Espace réservé du numéro de diapositive 28"/>
          <p:cNvSpPr>
            <a:spLocks noGrp="1"/>
          </p:cNvSpPr>
          <p:nvPr>
            <p:ph type="sldNum" sz="quarter" idx="12"/>
          </p:nvPr>
        </p:nvSpPr>
        <p:spPr/>
        <p:txBody>
          <a:bodyPr/>
          <a:lstStyle/>
          <a:p>
            <a:fld id="{CF4668DC-857F-487D-BFFA-8C0CA5037977}" type="slidenum">
              <a:rPr lang="fr-BE" smtClean="0"/>
              <a:pPr/>
              <a:t>‹N°›</a:t>
            </a:fld>
            <a:endParaRPr lang="fr-BE"/>
          </a:p>
        </p:txBody>
      </p:sp>
      <p:sp>
        <p:nvSpPr>
          <p:cNvPr id="9" name="Sous-titr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25/11/2024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25/11/2024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25/11/2024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3">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25/11/2024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a:xfrm>
            <a:off x="7924800" y="6416675"/>
            <a:ext cx="762000" cy="365125"/>
          </a:xfrm>
        </p:spPr>
        <p:txBody>
          <a:body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25/11/2024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AA309A6D-C09C-4548-B29A-6CF363A7E532}" type="datetimeFigureOut">
              <a:rPr lang="fr-FR" smtClean="0"/>
              <a:pPr/>
              <a:t>25/11/2024</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AA309A6D-C09C-4548-B29A-6CF363A7E532}" type="datetimeFigureOut">
              <a:rPr lang="fr-FR" smtClean="0"/>
              <a:pPr/>
              <a:t>25/11/2024</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25/11/2024</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25/11/2024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fr-FR"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4" name="Espace réservé du texte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25/11/2024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AA309A6D-C09C-4548-B29A-6CF363A7E532}" type="datetimeFigureOut">
              <a:rPr lang="fr-FR" smtClean="0"/>
              <a:pPr/>
              <a:t>25/11/2024</a:t>
            </a:fld>
            <a:endParaRPr lang="fr-BE"/>
          </a:p>
        </p:txBody>
      </p:sp>
      <p:sp>
        <p:nvSpPr>
          <p:cNvPr id="3" name="Espace réservé du pied de page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fr-BE"/>
          </a:p>
        </p:txBody>
      </p:sp>
      <p:sp>
        <p:nvSpPr>
          <p:cNvPr id="23" name="Espace réservé du numéro de diapositive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CF4668DC-857F-487D-BFFA-8C0CA5037977}" type="slidenum">
              <a:rPr lang="fr-BE" smtClean="0"/>
              <a:pPr/>
              <a:t>‹N°›</a:t>
            </a:fld>
            <a:endParaRPr lang="fr-BE"/>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285852" y="2285992"/>
            <a:ext cx="6786610" cy="3071834"/>
          </a:xfrm>
        </p:spPr>
        <p:txBody>
          <a:bodyPr/>
          <a:lstStyle/>
          <a:p>
            <a:r>
              <a:rPr lang="ar-DZ" b="1" dirty="0" smtClean="0"/>
              <a:t>مكونات سطح المكتب</a:t>
            </a:r>
          </a:p>
          <a:p>
            <a:r>
              <a:rPr lang="ar-DZ" b="1" dirty="0" smtClean="0"/>
              <a:t>من إعداد : الأستاذة </a:t>
            </a:r>
            <a:r>
              <a:rPr lang="ar-DZ" b="1" dirty="0" err="1" smtClean="0"/>
              <a:t>بوزيتون</a:t>
            </a:r>
            <a:r>
              <a:rPr lang="ar-DZ" b="1" dirty="0" smtClean="0"/>
              <a:t> ف.الزهراء</a:t>
            </a:r>
          </a:p>
          <a:p>
            <a:r>
              <a:rPr lang="ar-DZ" b="1" dirty="0" smtClean="0"/>
              <a:t>الأفواج : السنة الأولى ليسانس 5 ,6,7,8</a:t>
            </a:r>
          </a:p>
          <a:p>
            <a:r>
              <a:rPr lang="fr-FR" b="1" dirty="0" smtClean="0"/>
              <a:t>202</a:t>
            </a:r>
            <a:r>
              <a:rPr lang="ar-DZ" b="1" dirty="0" smtClean="0"/>
              <a:t>5</a:t>
            </a:r>
            <a:r>
              <a:rPr lang="fr-FR" b="1" dirty="0" smtClean="0"/>
              <a:t>/2024</a:t>
            </a:r>
            <a:r>
              <a:rPr lang="ar-DZ" b="1" dirty="0" smtClean="0"/>
              <a:t>السنة </a:t>
            </a:r>
            <a:r>
              <a:rPr lang="ar-DZ" b="1" dirty="0" smtClean="0"/>
              <a:t>الدراسية :</a:t>
            </a:r>
            <a:endParaRPr lang="fr-FR" dirty="0"/>
          </a:p>
        </p:txBody>
      </p:sp>
      <p:sp>
        <p:nvSpPr>
          <p:cNvPr id="4" name="Titre 1"/>
          <p:cNvSpPr>
            <a:spLocks noGrp="1"/>
          </p:cNvSpPr>
          <p:nvPr>
            <p:ph type="ctrTitle"/>
          </p:nvPr>
        </p:nvSpPr>
        <p:spPr>
          <a:xfrm>
            <a:off x="285720" y="928670"/>
            <a:ext cx="8229600" cy="1071570"/>
          </a:xfrm>
        </p:spPr>
        <p:txBody>
          <a:bodyPr>
            <a:normAutofit/>
          </a:bodyPr>
          <a:lstStyle/>
          <a:p>
            <a:pPr algn="ctr"/>
            <a:r>
              <a:rPr lang="ar-DZ" smtClean="0"/>
              <a:t>الدرس </a:t>
            </a:r>
            <a:r>
              <a:rPr lang="ar-DZ" smtClean="0"/>
              <a:t>الثاني</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سطح المكتب</a:t>
            </a:r>
            <a:endParaRPr lang="fr-FR" dirty="0"/>
          </a:p>
        </p:txBody>
      </p:sp>
      <p:sp>
        <p:nvSpPr>
          <p:cNvPr id="3" name="Espace réservé du contenu 2"/>
          <p:cNvSpPr>
            <a:spLocks noGrp="1"/>
          </p:cNvSpPr>
          <p:nvPr>
            <p:ph idx="1"/>
          </p:nvPr>
        </p:nvSpPr>
        <p:spPr>
          <a:xfrm>
            <a:off x="500034" y="1714488"/>
            <a:ext cx="8229600" cy="3594740"/>
          </a:xfrm>
        </p:spPr>
        <p:txBody>
          <a:bodyPr/>
          <a:lstStyle/>
          <a:p>
            <a:pPr algn="r" rtl="1"/>
            <a:r>
              <a:rPr lang="ar-DZ" dirty="0" smtClean="0"/>
              <a:t>يعرف باللغة الإنجليزية باسم </a:t>
            </a:r>
            <a:r>
              <a:rPr lang="fr-FR" dirty="0" smtClean="0"/>
              <a:t>Desktop، </a:t>
            </a:r>
            <a:r>
              <a:rPr lang="ar-DZ" dirty="0" smtClean="0"/>
              <a:t>هو الشاشة الملونة التي تظهر أمام مستخدم الحاسوب بعد تشغيله بدقائق معدودة، وتعتبر شاشة سطح المكتب الشاشة الرئيسية لنظام تشغيل الحاسوب، والتي يتمكن المستخدم من خلالها بالتحكم بجهاز الحاسوب بشكل كامل</a:t>
            </a:r>
            <a:br>
              <a:rPr lang="ar-DZ" dirty="0" smtClean="0"/>
            </a:br>
            <a:r>
              <a:rPr lang="ar-DZ" dirty="0" smtClean="0"/>
              <a:t/>
            </a:r>
            <a:br>
              <a:rPr lang="ar-DZ" dirty="0" smtClean="0"/>
            </a:b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سطح المكتب</a:t>
            </a:r>
            <a:endParaRPr lang="fr-FR" dirty="0"/>
          </a:p>
        </p:txBody>
      </p:sp>
      <p:sp>
        <p:nvSpPr>
          <p:cNvPr id="3" name="Espace réservé du contenu 2"/>
          <p:cNvSpPr>
            <a:spLocks noGrp="1"/>
          </p:cNvSpPr>
          <p:nvPr>
            <p:ph idx="1"/>
          </p:nvPr>
        </p:nvSpPr>
        <p:spPr/>
        <p:txBody>
          <a:bodyPr>
            <a:normAutofit fontScale="92500" lnSpcReduction="20000"/>
          </a:bodyPr>
          <a:lstStyle/>
          <a:p>
            <a:pPr algn="r" rtl="1"/>
            <a:r>
              <a:rPr lang="ar-DZ" sz="2600" dirty="0" smtClean="0"/>
              <a:t>تعد شاشة سطح المكتب شاشة تفاعلية، إذ توفر العديد من الطرق التي تساعد المستخدم في التحكم بجهازه، ومن أكثر هذه الطرق انتشاراً:</a:t>
            </a:r>
            <a:br>
              <a:rPr lang="ar-DZ" sz="2600" dirty="0" smtClean="0"/>
            </a:br>
            <a:r>
              <a:rPr lang="ar-DZ" sz="2600" dirty="0" smtClean="0"/>
              <a:t/>
            </a:r>
            <a:br>
              <a:rPr lang="ar-DZ" sz="2600" dirty="0" smtClean="0"/>
            </a:br>
            <a:r>
              <a:rPr lang="ar-DZ" sz="2600" dirty="0" smtClean="0"/>
              <a:t> التحكم بواسطة مؤشر الفأرة: هي أقدم طريقة من طرق التحكم بسطح المكتب استخداماً، إذ يعتمد فيها المستخدم على الفأرة المتصلة مع جهاز الحاسوب، أو الملحقة مع الحواسيب المحمولة، وتوفر إمكانية استخدام كافة الخيارات، والتطبيقات المتاحة.</a:t>
            </a:r>
            <a:br>
              <a:rPr lang="ar-DZ" sz="2600" dirty="0" smtClean="0"/>
            </a:br>
            <a:r>
              <a:rPr lang="ar-DZ" sz="2600" dirty="0" smtClean="0"/>
              <a:t/>
            </a:r>
            <a:br>
              <a:rPr lang="ar-DZ" sz="2600" dirty="0" smtClean="0"/>
            </a:br>
            <a:r>
              <a:rPr lang="ar-DZ" sz="2600" dirty="0" smtClean="0"/>
              <a:t> التحكم باليد: هي طريقة مستحدثة من طرق التحكم بالحاسوب، والتي ظهرت مع ظهور فكرة شاشات اللمس المدعومة من أنظمة تشغيل ويندوز الحديثة، والتي تستخدم أقلاماً خاصة بهذا النوع من الشاشات، أو حتى من الممكن استخدام أصابع اليد بالتحكم في خيارات، وتطبيقات سطح المكتب بسهولة</a:t>
            </a:r>
            <a:r>
              <a:rPr lang="ar-DZ" dirty="0" smtClean="0"/>
              <a:t/>
            </a:r>
            <a:br>
              <a:rPr lang="ar-DZ" dirty="0" smtClean="0"/>
            </a:br>
            <a:r>
              <a:rPr lang="ar-DZ" dirty="0" smtClean="0"/>
              <a:t/>
            </a:r>
            <a:br>
              <a:rPr lang="ar-DZ" dirty="0" smtClean="0"/>
            </a:b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مكونات سطح المكتب</a:t>
            </a:r>
            <a:endParaRPr lang="fr-FR" dirty="0"/>
          </a:p>
        </p:txBody>
      </p:sp>
      <p:sp>
        <p:nvSpPr>
          <p:cNvPr id="3" name="Espace réservé du contenu 2"/>
          <p:cNvSpPr>
            <a:spLocks noGrp="1"/>
          </p:cNvSpPr>
          <p:nvPr>
            <p:ph idx="1"/>
          </p:nvPr>
        </p:nvSpPr>
        <p:spPr/>
        <p:txBody>
          <a:bodyPr>
            <a:normAutofit lnSpcReduction="10000"/>
          </a:bodyPr>
          <a:lstStyle/>
          <a:p>
            <a:pPr algn="r" rtl="1"/>
            <a:r>
              <a:rPr lang="ar-DZ" dirty="0" smtClean="0"/>
              <a:t>الأيقونات</a:t>
            </a:r>
            <a:br>
              <a:rPr lang="ar-DZ" dirty="0" smtClean="0"/>
            </a:br>
            <a:r>
              <a:rPr lang="ar-DZ" dirty="0" smtClean="0"/>
              <a:t/>
            </a:r>
            <a:br>
              <a:rPr lang="ar-DZ" dirty="0" smtClean="0"/>
            </a:br>
            <a:r>
              <a:rPr lang="ar-DZ" dirty="0" smtClean="0"/>
              <a:t> هي الأشكال، أو الرموز التي تتميز </a:t>
            </a:r>
            <a:r>
              <a:rPr lang="ar-DZ" dirty="0" err="1" smtClean="0"/>
              <a:t>بها</a:t>
            </a:r>
            <a:r>
              <a:rPr lang="ar-DZ" dirty="0" smtClean="0"/>
              <a:t> التطبيقات الموجودة في سطح المكتب، فكل تطبيق يتم تحميله على جهاز الحاسوب يجب أن ترتبط </a:t>
            </a:r>
            <a:r>
              <a:rPr lang="ar-DZ" dirty="0" err="1" smtClean="0"/>
              <a:t>به</a:t>
            </a:r>
            <a:r>
              <a:rPr lang="ar-DZ" dirty="0" smtClean="0"/>
              <a:t> أيقونة معينة، وتقسم أيقونات سطح المكتب إلى النوعين التاليين، وهما:</a:t>
            </a:r>
            <a:br>
              <a:rPr lang="ar-DZ" dirty="0" smtClean="0"/>
            </a:br>
            <a:r>
              <a:rPr lang="ar-DZ" dirty="0" smtClean="0"/>
              <a:t/>
            </a:r>
            <a:br>
              <a:rPr lang="ar-DZ" dirty="0" smtClean="0"/>
            </a:br>
            <a:r>
              <a:rPr lang="ar-DZ" dirty="0" smtClean="0"/>
              <a:t> أيقونات نظام ويندوز</a:t>
            </a:r>
            <a:br>
              <a:rPr lang="ar-DZ" dirty="0" smtClean="0"/>
            </a:br>
            <a:r>
              <a:rPr lang="ar-DZ" dirty="0" smtClean="0"/>
              <a:t> أيقونات التطبيقات الأخرى</a:t>
            </a:r>
            <a:br>
              <a:rPr lang="ar-DZ" dirty="0" smtClean="0"/>
            </a:br>
            <a:r>
              <a:rPr lang="ar-DZ" dirty="0" smtClean="0"/>
              <a:t/>
            </a:r>
            <a:br>
              <a:rPr lang="ar-DZ" dirty="0" smtClean="0"/>
            </a:b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مكونات سطح المكتب</a:t>
            </a:r>
            <a:endParaRPr lang="fr-FR" dirty="0"/>
          </a:p>
        </p:txBody>
      </p:sp>
      <p:sp>
        <p:nvSpPr>
          <p:cNvPr id="3" name="Espace réservé du contenu 2"/>
          <p:cNvSpPr>
            <a:spLocks noGrp="1"/>
          </p:cNvSpPr>
          <p:nvPr>
            <p:ph idx="1"/>
          </p:nvPr>
        </p:nvSpPr>
        <p:spPr/>
        <p:txBody>
          <a:bodyPr>
            <a:normAutofit/>
          </a:bodyPr>
          <a:lstStyle/>
          <a:p>
            <a:pPr algn="r" rtl="1"/>
            <a:r>
              <a:rPr lang="ar-DZ" dirty="0" smtClean="0"/>
              <a:t>قائمة ابدأ</a:t>
            </a:r>
            <a:br>
              <a:rPr lang="ar-DZ" dirty="0" smtClean="0"/>
            </a:br>
            <a:r>
              <a:rPr lang="ar-DZ" dirty="0" smtClean="0"/>
              <a:t/>
            </a:r>
            <a:br>
              <a:rPr lang="ar-DZ" dirty="0" smtClean="0"/>
            </a:br>
            <a:r>
              <a:rPr lang="ar-DZ" dirty="0" smtClean="0"/>
              <a:t> هي القائمة الرئيسية في سطح المكتب، والتي توفر للمستخدم التحكم بكافة التطبيقات، والأيقونات الموجودة في جهاز الحاسوب، كما أنها توفر إمكانية استخدام مجموعة من البرامج المساعدة لمستخدم الحاسوب، ومنها التطبيقات التي توفر التحكم بإعدادات الحاسوب، واختلف تصميم قائمة ابدأ مع كل إصدار من إصدارات ويندوز</a:t>
            </a:r>
            <a:br>
              <a:rPr lang="ar-DZ" dirty="0" smtClean="0"/>
            </a:br>
            <a:r>
              <a:rPr lang="ar-DZ" dirty="0" smtClean="0"/>
              <a:t/>
            </a:r>
            <a:br>
              <a:rPr lang="ar-DZ" dirty="0" smtClean="0"/>
            </a:b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مكونات سطح المكتب</a:t>
            </a:r>
            <a:endParaRPr lang="fr-FR" dirty="0"/>
          </a:p>
        </p:txBody>
      </p:sp>
      <p:sp>
        <p:nvSpPr>
          <p:cNvPr id="3" name="Espace réservé du contenu 2"/>
          <p:cNvSpPr>
            <a:spLocks noGrp="1"/>
          </p:cNvSpPr>
          <p:nvPr>
            <p:ph idx="1"/>
          </p:nvPr>
        </p:nvSpPr>
        <p:spPr/>
        <p:txBody>
          <a:bodyPr>
            <a:normAutofit/>
          </a:bodyPr>
          <a:lstStyle/>
          <a:p>
            <a:pPr algn="r" rtl="1"/>
            <a:r>
              <a:rPr lang="ar-DZ" dirty="0" smtClean="0"/>
              <a:t>شريط المهام</a:t>
            </a:r>
            <a:br>
              <a:rPr lang="ar-DZ" dirty="0" smtClean="0"/>
            </a:br>
            <a:r>
              <a:rPr lang="ar-DZ" dirty="0" smtClean="0"/>
              <a:t/>
            </a:r>
            <a:br>
              <a:rPr lang="ar-DZ" dirty="0" smtClean="0"/>
            </a:br>
            <a:r>
              <a:rPr lang="ar-DZ" dirty="0" smtClean="0"/>
              <a:t> هو الشريط الذي يوجد عادةً في أسفل سطح المكتب، وتعد قائمة ابدأ جزءاً منه، ويحتوي شريط المهام على التطبيقات التي يستخدمها مستخدم الحاسوب بشكل شبه دائم، والتي يحرص على الوصول إليها في أي وقت، ويحتوي الشريط أيضاً على ساعة إلكترونية، وشريط صغير يطلق عليه مسمى شريط الإشعارات، فتظهر فيه رسائل إعلامية من مجموعة تطبيقات يتم تشغيلها بشكل دائم</a:t>
            </a:r>
            <a:br>
              <a:rPr lang="ar-DZ" dirty="0" smtClean="0"/>
            </a:br>
            <a:r>
              <a:rPr lang="ar-DZ" smtClean="0"/>
              <a:t/>
            </a:r>
            <a:br>
              <a:rPr lang="ar-DZ" smtClean="0"/>
            </a:br>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16</TotalTime>
  <Words>107</Words>
  <PresentationFormat>Affichage à l'écran (4:3)</PresentationFormat>
  <Paragraphs>15</Paragraphs>
  <Slides>6</Slides>
  <Notes>0</Notes>
  <HiddenSlides>0</HiddenSlides>
  <MMClips>0</MMClips>
  <ScaleCrop>false</ScaleCrop>
  <HeadingPairs>
    <vt:vector size="4" baseType="variant">
      <vt:variant>
        <vt:lpstr>Thème</vt:lpstr>
      </vt:variant>
      <vt:variant>
        <vt:i4>1</vt:i4>
      </vt:variant>
      <vt:variant>
        <vt:lpstr>Titres des diapositives</vt:lpstr>
      </vt:variant>
      <vt:variant>
        <vt:i4>6</vt:i4>
      </vt:variant>
    </vt:vector>
  </HeadingPairs>
  <TitlesOfParts>
    <vt:vector size="7" baseType="lpstr">
      <vt:lpstr>Apex</vt:lpstr>
      <vt:lpstr>الدرس الثاني</vt:lpstr>
      <vt:lpstr>سطح المكتب</vt:lpstr>
      <vt:lpstr>سطح المكتب</vt:lpstr>
      <vt:lpstr>مكونات سطح المكتب</vt:lpstr>
      <vt:lpstr>مكونات سطح المكتب</vt:lpstr>
      <vt:lpstr>مكونات سطح المكتب</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الدرس الأول</dc:title>
  <dc:creator>apl</dc:creator>
  <cp:lastModifiedBy>apl</cp:lastModifiedBy>
  <cp:revision>8</cp:revision>
  <dcterms:created xsi:type="dcterms:W3CDTF">2024-05-04T08:05:25Z</dcterms:created>
  <dcterms:modified xsi:type="dcterms:W3CDTF">2024-11-25T20:28:58Z</dcterms:modified>
</cp:coreProperties>
</file>