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25560A8F-544D-43CB-BF73-13C157F7CC88}" type="datetimeFigureOut">
              <a:rPr lang="fr-FR" smtClean="0"/>
              <a:pPr/>
              <a:t>07/12/2025</a:t>
            </a:fld>
            <a:endParaRPr lang="fr-FR"/>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FR"/>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466E097-4B52-46C4-AC0C-DE6CD06B197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5560A8F-544D-43CB-BF73-13C157F7CC88}" type="datetimeFigureOut">
              <a:rPr lang="fr-FR" smtClean="0"/>
              <a:pPr/>
              <a:t>07/12/2025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466E097-4B52-46C4-AC0C-DE6CD06B197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5560A8F-544D-43CB-BF73-13C157F7CC88}" type="datetimeFigureOut">
              <a:rPr lang="fr-FR" smtClean="0"/>
              <a:pPr/>
              <a:t>07/12/2025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466E097-4B52-46C4-AC0C-DE6CD06B197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25560A8F-544D-43CB-BF73-13C157F7CC88}" type="datetimeFigureOut">
              <a:rPr lang="fr-FR" smtClean="0"/>
              <a:pPr/>
              <a:t>07/12/2025</a:t>
            </a:fld>
            <a:endParaRPr lang="fr-FR"/>
          </a:p>
        </p:txBody>
      </p:sp>
      <p:sp>
        <p:nvSpPr>
          <p:cNvPr id="5" name="Espace réservé du pied de page 4"/>
          <p:cNvSpPr>
            <a:spLocks noGrp="1"/>
          </p:cNvSpPr>
          <p:nvPr>
            <p:ph type="ftr" sz="quarter" idx="11"/>
          </p:nvPr>
        </p:nvSpPr>
        <p:spPr>
          <a:xfrm>
            <a:off x="457200" y="6480969"/>
            <a:ext cx="4260056" cy="300831"/>
          </a:xfrm>
        </p:spPr>
        <p:txBody>
          <a:bodyPr/>
          <a:lstStyle/>
          <a:p>
            <a:endParaRPr lang="fr-FR"/>
          </a:p>
        </p:txBody>
      </p:sp>
      <p:sp>
        <p:nvSpPr>
          <p:cNvPr id="6" name="Espace réservé du numéro de diapositive 5"/>
          <p:cNvSpPr>
            <a:spLocks noGrp="1"/>
          </p:cNvSpPr>
          <p:nvPr>
            <p:ph type="sldNum" sz="quarter" idx="12"/>
          </p:nvPr>
        </p:nvSpPr>
        <p:spPr/>
        <p:txBody>
          <a:bodyPr/>
          <a:lstStyle/>
          <a:p>
            <a:fld id="{B466E097-4B52-46C4-AC0C-DE6CD06B197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25560A8F-544D-43CB-BF73-13C157F7CC88}" type="datetimeFigureOut">
              <a:rPr lang="fr-FR" smtClean="0"/>
              <a:pPr/>
              <a:t>07/12/2025</a:t>
            </a:fld>
            <a:endParaRPr lang="fr-FR"/>
          </a:p>
        </p:txBody>
      </p:sp>
      <p:sp>
        <p:nvSpPr>
          <p:cNvPr id="5" name="Espace réservé du pied de page 4"/>
          <p:cNvSpPr>
            <a:spLocks noGrp="1"/>
          </p:cNvSpPr>
          <p:nvPr>
            <p:ph type="ftr" sz="quarter" idx="11"/>
          </p:nvPr>
        </p:nvSpPr>
        <p:spPr>
          <a:xfrm>
            <a:off x="2619376" y="6480969"/>
            <a:ext cx="4260056" cy="300831"/>
          </a:xfrm>
        </p:spPr>
        <p:txBody>
          <a:bodyPr/>
          <a:lstStyle/>
          <a:p>
            <a:endParaRPr lang="fr-FR"/>
          </a:p>
        </p:txBody>
      </p:sp>
      <p:sp>
        <p:nvSpPr>
          <p:cNvPr id="6" name="Espace réservé du numéro de diapositive 5"/>
          <p:cNvSpPr>
            <a:spLocks noGrp="1"/>
          </p:cNvSpPr>
          <p:nvPr>
            <p:ph type="sldNum" sz="quarter" idx="12"/>
          </p:nvPr>
        </p:nvSpPr>
        <p:spPr>
          <a:xfrm>
            <a:off x="8451056" y="809624"/>
            <a:ext cx="502920" cy="300831"/>
          </a:xfrm>
        </p:spPr>
        <p:txBody>
          <a:bodyPr/>
          <a:lstStyle/>
          <a:p>
            <a:fld id="{B466E097-4B52-46C4-AC0C-DE6CD06B197A}" type="slidenum">
              <a:rPr lang="fr-FR" smtClean="0"/>
              <a:pPr/>
              <a:t>‹N°›</a:t>
            </a:fld>
            <a:endParaRPr lang="fr-FR"/>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25560A8F-544D-43CB-BF73-13C157F7CC88}" type="datetimeFigureOut">
              <a:rPr lang="fr-FR" smtClean="0"/>
              <a:pPr/>
              <a:t>07/12/2025</a:t>
            </a:fld>
            <a:endParaRPr lang="fr-FR"/>
          </a:p>
        </p:txBody>
      </p:sp>
      <p:sp>
        <p:nvSpPr>
          <p:cNvPr id="6" name="Espace réservé du pied de page 5"/>
          <p:cNvSpPr>
            <a:spLocks noGrp="1"/>
          </p:cNvSpPr>
          <p:nvPr>
            <p:ph type="ftr" sz="quarter" idx="11"/>
          </p:nvPr>
        </p:nvSpPr>
        <p:spPr>
          <a:xfrm>
            <a:off x="457200" y="6480969"/>
            <a:ext cx="4260056" cy="301752"/>
          </a:xfrm>
        </p:spPr>
        <p:txBody>
          <a:bodyPr/>
          <a:lstStyle/>
          <a:p>
            <a:endParaRPr lang="fr-FR"/>
          </a:p>
        </p:txBody>
      </p:sp>
      <p:sp>
        <p:nvSpPr>
          <p:cNvPr id="7" name="Espace réservé du numéro de diapositive 6"/>
          <p:cNvSpPr>
            <a:spLocks noGrp="1"/>
          </p:cNvSpPr>
          <p:nvPr>
            <p:ph type="sldNum" sz="quarter" idx="12"/>
          </p:nvPr>
        </p:nvSpPr>
        <p:spPr>
          <a:xfrm>
            <a:off x="7589520" y="6480969"/>
            <a:ext cx="502920" cy="301752"/>
          </a:xfrm>
        </p:spPr>
        <p:txBody>
          <a:bodyPr/>
          <a:lstStyle/>
          <a:p>
            <a:fld id="{B466E097-4B52-46C4-AC0C-DE6CD06B197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25560A8F-544D-43CB-BF73-13C157F7CC88}" type="datetimeFigureOut">
              <a:rPr lang="fr-FR" smtClean="0"/>
              <a:pPr/>
              <a:t>07/12/2025</a:t>
            </a:fld>
            <a:endParaRPr lang="fr-FR"/>
          </a:p>
        </p:txBody>
      </p:sp>
      <p:sp>
        <p:nvSpPr>
          <p:cNvPr id="8" name="Espace réservé du pied de page 7"/>
          <p:cNvSpPr>
            <a:spLocks noGrp="1"/>
          </p:cNvSpPr>
          <p:nvPr>
            <p:ph type="ftr" sz="quarter" idx="11"/>
          </p:nvPr>
        </p:nvSpPr>
        <p:spPr>
          <a:xfrm>
            <a:off x="457200" y="6480969"/>
            <a:ext cx="4261104" cy="301752"/>
          </a:xfrm>
        </p:spPr>
        <p:txBody>
          <a:bodyPr/>
          <a:lstStyle/>
          <a:p>
            <a:endParaRPr lang="fr-FR"/>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B466E097-4B52-46C4-AC0C-DE6CD06B197A}"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25560A8F-544D-43CB-BF73-13C157F7CC88}" type="datetimeFigureOut">
              <a:rPr lang="fr-FR" smtClean="0"/>
              <a:pPr/>
              <a:t>07/12/2025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466E097-4B52-46C4-AC0C-DE6CD06B197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25560A8F-544D-43CB-BF73-13C157F7CC88}" type="datetimeFigureOut">
              <a:rPr lang="fr-FR" smtClean="0"/>
              <a:pPr/>
              <a:t>07/12/2025</a:t>
            </a:fld>
            <a:endParaRPr lang="fr-FR"/>
          </a:p>
        </p:txBody>
      </p:sp>
      <p:sp>
        <p:nvSpPr>
          <p:cNvPr id="3" name="Espace réservé du pied de page 2"/>
          <p:cNvSpPr>
            <a:spLocks noGrp="1"/>
          </p:cNvSpPr>
          <p:nvPr>
            <p:ph type="ftr" sz="quarter" idx="11"/>
          </p:nvPr>
        </p:nvSpPr>
        <p:spPr>
          <a:xfrm>
            <a:off x="457200" y="6481890"/>
            <a:ext cx="4260056" cy="300831"/>
          </a:xfrm>
        </p:spPr>
        <p:txBody>
          <a:bodyPr/>
          <a:lstStyle/>
          <a:p>
            <a:endParaRPr lang="fr-FR"/>
          </a:p>
        </p:txBody>
      </p:sp>
      <p:sp>
        <p:nvSpPr>
          <p:cNvPr id="4" name="Espace réservé du numéro de diapositive 3"/>
          <p:cNvSpPr>
            <a:spLocks noGrp="1"/>
          </p:cNvSpPr>
          <p:nvPr>
            <p:ph type="sldNum" sz="quarter" idx="12"/>
          </p:nvPr>
        </p:nvSpPr>
        <p:spPr>
          <a:xfrm>
            <a:off x="7589520" y="6480969"/>
            <a:ext cx="502920" cy="301752"/>
          </a:xfrm>
        </p:spPr>
        <p:txBody>
          <a:bodyPr/>
          <a:lstStyle/>
          <a:p>
            <a:fld id="{B466E097-4B52-46C4-AC0C-DE6CD06B197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25560A8F-544D-43CB-BF73-13C157F7CC88}" type="datetimeFigureOut">
              <a:rPr lang="fr-FR" smtClean="0"/>
              <a:pPr/>
              <a:t>07/12/2025</a:t>
            </a:fld>
            <a:endParaRPr lang="fr-FR"/>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B466E097-4B52-46C4-AC0C-DE6CD06B197A}"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25560A8F-544D-43CB-BF73-13C157F7CC88}" type="datetimeFigureOut">
              <a:rPr lang="fr-FR" smtClean="0"/>
              <a:pPr/>
              <a:t>07/12/2025</a:t>
            </a:fld>
            <a:endParaRPr lang="fr-FR"/>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B466E097-4B52-46C4-AC0C-DE6CD06B197A}"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25560A8F-544D-43CB-BF73-13C157F7CC88}" type="datetimeFigureOut">
              <a:rPr lang="fr-FR" smtClean="0"/>
              <a:pPr/>
              <a:t>07/12/2025</a:t>
            </a:fld>
            <a:endParaRPr lang="fr-FR"/>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FR"/>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466E097-4B52-46C4-AC0C-DE6CD06B197A}"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00166" y="776289"/>
            <a:ext cx="6072230" cy="1081076"/>
          </a:xfrm>
        </p:spPr>
        <p:txBody>
          <a:bodyPr/>
          <a:lstStyle/>
          <a:p>
            <a:pPr algn="ctr"/>
            <a:r>
              <a:rPr lang="ar-DZ" dirty="0" smtClean="0"/>
              <a:t>الدرس الثالث</a:t>
            </a:r>
            <a:endParaRPr lang="fr-FR" dirty="0"/>
          </a:p>
        </p:txBody>
      </p:sp>
      <p:sp>
        <p:nvSpPr>
          <p:cNvPr id="3" name="Sous-titre 2"/>
          <p:cNvSpPr>
            <a:spLocks noGrp="1"/>
          </p:cNvSpPr>
          <p:nvPr>
            <p:ph type="subTitle" idx="1"/>
          </p:nvPr>
        </p:nvSpPr>
        <p:spPr>
          <a:xfrm>
            <a:off x="540544" y="2250280"/>
            <a:ext cx="8062912" cy="4036240"/>
          </a:xfrm>
        </p:spPr>
        <p:txBody>
          <a:bodyPr/>
          <a:lstStyle/>
          <a:p>
            <a:pPr algn="ctr"/>
            <a:r>
              <a:rPr lang="ar-DZ" sz="3200" b="1" dirty="0" smtClean="0"/>
              <a:t>المكونات البرمجية للحاسوب</a:t>
            </a:r>
          </a:p>
          <a:p>
            <a:pPr algn="ctr"/>
            <a:r>
              <a:rPr lang="ar-DZ" sz="3200" b="1" dirty="0" smtClean="0"/>
              <a:t>من إعداد : الأستاذة </a:t>
            </a:r>
            <a:r>
              <a:rPr lang="ar-DZ" sz="3200" b="1" dirty="0" err="1" smtClean="0"/>
              <a:t>بوزيتون</a:t>
            </a:r>
            <a:r>
              <a:rPr lang="ar-DZ" sz="3200" b="1" dirty="0" smtClean="0"/>
              <a:t> ف.الزهراء</a:t>
            </a:r>
          </a:p>
          <a:p>
            <a:pPr algn="ctr"/>
            <a:r>
              <a:rPr lang="ar-DZ" sz="3200" b="1" dirty="0" smtClean="0"/>
              <a:t>الأفواج : السنة الأولى ليسانس </a:t>
            </a:r>
            <a:r>
              <a:rPr lang="ar-DZ" sz="3200" b="1" dirty="0" smtClean="0"/>
              <a:t>1 ,4,3,2</a:t>
            </a:r>
            <a:endParaRPr lang="ar-DZ" sz="3200" b="1" dirty="0" smtClean="0"/>
          </a:p>
          <a:p>
            <a:r>
              <a:rPr lang="fr-FR" sz="3200" b="1" dirty="0" smtClean="0"/>
              <a:t>2026/2025</a:t>
            </a:r>
            <a:r>
              <a:rPr lang="ar-DZ" sz="3200" b="1" dirty="0" smtClean="0"/>
              <a:t>          </a:t>
            </a:r>
            <a:r>
              <a:rPr lang="ar-DZ" sz="3200" b="1" dirty="0" smtClean="0"/>
              <a:t>السنة الدراسية :</a:t>
            </a:r>
            <a:endParaRPr lang="fr-FR" sz="3200" dirty="0" smtClean="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البرامج الدائمة</a:t>
            </a:r>
            <a:endParaRPr lang="fr-FR" dirty="0"/>
          </a:p>
        </p:txBody>
      </p:sp>
      <p:sp>
        <p:nvSpPr>
          <p:cNvPr id="3" name="Espace réservé du contenu 2"/>
          <p:cNvSpPr>
            <a:spLocks noGrp="1"/>
          </p:cNvSpPr>
          <p:nvPr>
            <p:ph idx="1"/>
          </p:nvPr>
        </p:nvSpPr>
        <p:spPr/>
        <p:txBody>
          <a:bodyPr>
            <a:normAutofit fontScale="92500" lnSpcReduction="20000"/>
          </a:bodyPr>
          <a:lstStyle/>
          <a:p>
            <a:pPr algn="r" rtl="1"/>
            <a:r>
              <a:rPr lang="ar-DZ" dirty="0" smtClean="0"/>
              <a:t>بالإنجليزيّة </a:t>
            </a:r>
            <a:r>
              <a:rPr lang="fr-FR" dirty="0" err="1" smtClean="0"/>
              <a:t>Firmware</a:t>
            </a:r>
            <a:r>
              <a:rPr lang="ar-DZ" dirty="0" smtClean="0"/>
              <a:t>هو عبارة عن برنامج مُضمَّن أو مُدمَج، يتم عادة تثبيته بشكل دائم على أحد القطع الماديّة داخل الجهاز، ويتم ذلك عادةً في المصنع الّذي قام بتصنيع هذه القطعة، وتحتويّ بشكل عامّ غالبية القطع في الحاسوب على هذا النّوع من البرمجيات، ولا يتعامل المُستخدم العادي للحاسوب بشكل مُباشر مع هذه البرمجيات، ومن أهم الأمثلة عليها(نظام </a:t>
            </a:r>
            <a:r>
              <a:rPr lang="ar-DZ" dirty="0" err="1" smtClean="0"/>
              <a:t>البيوس</a:t>
            </a:r>
            <a:r>
              <a:rPr lang="ar-DZ" dirty="0" smtClean="0"/>
              <a:t>)، وهو نظام مكتوب على ذاكرة القراءة فقط، وهو الّذي يعمل قبل أن يبدأ عمل نظام التّشغيل.</a:t>
            </a:r>
            <a:br>
              <a:rPr lang="ar-DZ" dirty="0" smtClean="0"/>
            </a:br>
            <a:r>
              <a:rPr lang="ar-DZ" dirty="0" smtClean="0"/>
              <a:t/>
            </a:r>
            <a:br>
              <a:rPr lang="ar-DZ" dirty="0" smtClean="0"/>
            </a:b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أنظمة التشغيل</a:t>
            </a:r>
            <a:endParaRPr lang="fr-FR" dirty="0"/>
          </a:p>
        </p:txBody>
      </p:sp>
      <p:sp>
        <p:nvSpPr>
          <p:cNvPr id="3" name="Espace réservé du contenu 2"/>
          <p:cNvSpPr>
            <a:spLocks noGrp="1"/>
          </p:cNvSpPr>
          <p:nvPr>
            <p:ph idx="1"/>
          </p:nvPr>
        </p:nvSpPr>
        <p:spPr/>
        <p:txBody>
          <a:bodyPr>
            <a:normAutofit fontScale="92500" lnSpcReduction="10000"/>
          </a:bodyPr>
          <a:lstStyle/>
          <a:p>
            <a:pPr algn="r" rtl="1"/>
            <a:r>
              <a:rPr lang="ar-DZ" dirty="0" smtClean="0"/>
              <a:t>هو النّظام الّذي يوفّر للمُستخدم واجهة تُمكنه من الاستفادة من القطع الماديّة، ويستخدم نظام التّشغيل ما يسمّى بتعريفات القطع لكي يتواصل مع </a:t>
            </a:r>
            <a:r>
              <a:rPr lang="ar-DZ" dirty="0" err="1" smtClean="0"/>
              <a:t>الفيرموير</a:t>
            </a:r>
            <a:r>
              <a:rPr lang="ar-DZ" dirty="0" smtClean="0"/>
              <a:t> أو البرامج الدّائمة، ويجب أن يوفّر نظام التّشغيل واجهة سهلة الاستخدام، وواضحة للمُستخدم، ويقوم نظام التّشغيل أيضًا بالقيام بعددٍ من المهام مثل التحكّم بالذّاكرة، وتنظيمها، وغيرها، بالإضافة طبعًا إلى التحكّم في تنفيذ البرامج، والتّطبيقات، والقطع المُلحقة، والشّبكات، والملفات.</a:t>
            </a:r>
            <a:br>
              <a:rPr lang="ar-DZ" dirty="0" smtClean="0"/>
            </a:br>
            <a:r>
              <a:rPr lang="ar-DZ" dirty="0" smtClean="0"/>
              <a:t/>
            </a:r>
            <a:br>
              <a:rPr lang="ar-DZ" dirty="0" smtClean="0"/>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التطبيقات </a:t>
            </a:r>
            <a:r>
              <a:rPr lang="ar-DZ" dirty="0" err="1" smtClean="0"/>
              <a:t>و</a:t>
            </a:r>
            <a:r>
              <a:rPr lang="ar-DZ" smtClean="0"/>
              <a:t> البرامج</a:t>
            </a:r>
            <a:endParaRPr lang="fr-FR" dirty="0"/>
          </a:p>
        </p:txBody>
      </p:sp>
      <p:sp>
        <p:nvSpPr>
          <p:cNvPr id="3" name="Espace réservé du contenu 2"/>
          <p:cNvSpPr>
            <a:spLocks noGrp="1"/>
          </p:cNvSpPr>
          <p:nvPr>
            <p:ph idx="1"/>
          </p:nvPr>
        </p:nvSpPr>
        <p:spPr/>
        <p:txBody>
          <a:bodyPr>
            <a:normAutofit/>
          </a:bodyPr>
          <a:lstStyle/>
          <a:p>
            <a:pPr algn="r" rtl="1"/>
            <a:r>
              <a:rPr lang="ar-DZ" dirty="0" smtClean="0"/>
              <a:t>هذا النّوع من البرامج الّذي لا يُعد أساسيًّا لجهاز الحاسوب ليعمل، من أهم الأمثلة عليه: تطبيقات تصفّح الويب، وبرامج الكتابة، والألعاب، لغات البرمجة وغيرها.</a:t>
            </a:r>
            <a:br>
              <a:rPr lang="ar-DZ" dirty="0" smtClean="0"/>
            </a:br>
            <a:r>
              <a:rPr lang="ar-DZ" dirty="0" smtClean="0"/>
              <a:t/>
            </a:r>
            <a:br>
              <a:rPr lang="ar-DZ" dirty="0" smtClean="0"/>
            </a:b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20</TotalTime>
  <Words>214</Words>
  <Application>Microsoft Office PowerPoint</Application>
  <PresentationFormat>Affichage à l'écran (4:3)</PresentationFormat>
  <Paragraphs>11</Paragraphs>
  <Slides>4</Slides>
  <Notes>0</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Verve</vt:lpstr>
      <vt:lpstr>الدرس الثالث</vt:lpstr>
      <vt:lpstr>البرامج الدائمة</vt:lpstr>
      <vt:lpstr>أنظمة التشغيل</vt:lpstr>
      <vt:lpstr>التطبيقات و البرامج</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الدرس الثالث</dc:title>
  <dc:creator>apl</dc:creator>
  <cp:lastModifiedBy>apl</cp:lastModifiedBy>
  <cp:revision>5</cp:revision>
  <dcterms:created xsi:type="dcterms:W3CDTF">2024-05-04T10:25:41Z</dcterms:created>
  <dcterms:modified xsi:type="dcterms:W3CDTF">2025-12-07T17:16:45Z</dcterms:modified>
</cp:coreProperties>
</file>